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5" r:id="rId8"/>
    <p:sldId id="267" r:id="rId9"/>
    <p:sldId id="268" r:id="rId10"/>
    <p:sldId id="269" r:id="rId11"/>
    <p:sldId id="262" r:id="rId12"/>
    <p:sldId id="263" r:id="rId13"/>
    <p:sldId id="264" r:id="rId14"/>
    <p:sldId id="266" r:id="rId15"/>
    <p:sldId id="270" r:id="rId16"/>
    <p:sldId id="271" r:id="rId17"/>
    <p:sldId id="272" r:id="rId18"/>
    <p:sldId id="273" r:id="rId19"/>
    <p:sldId id="274" r:id="rId20"/>
    <p:sldId id="275" r:id="rId21"/>
    <p:sldId id="276" r:id="rId22"/>
    <p:sldId id="277" r:id="rId23"/>
    <p:sldId id="278" r:id="rId24"/>
    <p:sldId id="282" r:id="rId25"/>
    <p:sldId id="283" r:id="rId26"/>
    <p:sldId id="284" r:id="rId27"/>
    <p:sldId id="285" r:id="rId28"/>
    <p:sldId id="279" r:id="rId29"/>
    <p:sldId id="280" r:id="rId30"/>
    <p:sldId id="281"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4-08T17:52:06.884"/>
    </inkml:context>
    <inkml:brush xml:id="br0">
      <inkml:brushProperty name="width" value="0.035" units="cm"/>
      <inkml:brushProperty name="height" value="0.035" units="cm"/>
    </inkml:brush>
  </inkml:definitions>
  <inkml:trace contextRef="#ctx0" brushRef="#br0">1 559 24575,'13'-6'0,"1"1"0,0 0 0,24-5 0,-10 4 0,413-104-70,-148 42-5513,614-102 4099,-907 169 1483,79-12-63,101-25 7178,65-25-7026,-182 51-88,118-7 0,66 15 0,-246 4 0,38-1 0,56-11 0,20-1 0,379 10 0,-250 6 0,-190-4 0,161 4 0,-150 1 0,84 15 0,-141-17 0,223 38 0,-167-33 0,106 0 0,-120-9 0,-26 0 0,-1 1 0,0 1 0,1 2 0,-1 0 0,36 8 0,43 19 0,134 43 0,-186-54 0,63 22 0,-94-35 0,0 0 0,0-2 0,1 0 0,22 0 0,-38-3 0,7-1 0,-1 1 0,1 1 0,0-1 0,-1 2 0,1 0 0,-1 0 0,1 1 0,15 6 0,140 76 0,-131-66 0,-25-14 0,1 0 0,0-1 0,0 0 0,0-1 0,0 0 0,17 2 0,3-3 0,33-1 0,12 1 0,-64 0 0,0 0 0,0 1 0,-1 0 0,1 1 0,-1 1 0,0 0 0,17 10 0,-14-8 0,-1 0 0,1-1 0,27 8 0,-36-13 0,1 0 0,0 0 0,0 0 0,0 1 0,-1 0 0,1 0 0,0 0 0,-1 1 0,1 0 0,-1 0 0,0 0 0,0 0 0,0 1 0,8 8 0,-8-7 0,0 1 0,1-2 0,-1 1 0,1-1 0,0 1 0,10 4 0,-12-7 0,1 0 0,-1 0 0,0 1 0,0 0 0,0 0 0,0 0 0,0 1 0,-1-1 0,1 1 0,-1 0 0,0-1 0,0 2 0,-1-1 0,1 0 0,2 6 0,-2 2 69,0-1 0,-1 1 0,2 16-1,-4-22-170,0 0-1,1 1 1,0-1-1,0 1 1,1-1-1,-1 0 1,1 0-1,1 0 1,-1 0-1,1 0 1,0 0-1,0-1 1,1 1-1,0-1 0,6 7 1,3-2-6724</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4-08T17:52:08.808"/>
    </inkml:context>
    <inkml:brush xml:id="br0">
      <inkml:brushProperty name="width" value="0.035" units="cm"/>
      <inkml:brushProperty name="height" value="0.035" units="cm"/>
    </inkml:brush>
  </inkml:definitions>
  <inkml:trace contextRef="#ctx0" brushRef="#br0">1 739 24575,'0'-715'-1365,"0"692"-5461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4-08T17:52:11.976"/>
    </inkml:context>
    <inkml:brush xml:id="br0">
      <inkml:brushProperty name="width" value="0.035" units="cm"/>
      <inkml:brushProperty name="height" value="0.035" units="cm"/>
    </inkml:brush>
  </inkml:definitions>
  <inkml:trace contextRef="#ctx0" brushRef="#br0">854 0 24575,'-690'0'0,"679"1"-105,-1 0 0,1 1 0,0 0 0,1 1 0,-1 0 0,0 1 0,1 0 0,0 1 0,-1 0 0,2 0 0,-1 1 0,-11 10 0,5-6-6721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4-08T17:52:16.322"/>
    </inkml:context>
    <inkml:brush xml:id="br0">
      <inkml:brushProperty name="width" value="0.035" units="cm"/>
      <inkml:brushProperty name="height" value="0.035" units="cm"/>
    </inkml:brush>
  </inkml:definitions>
  <inkml:trace contextRef="#ctx0" brushRef="#br0">1 0 24575,'12'1'0,"1"0"0,0 1 0,-1 1 0,20 5 0,8 3 0,329 77 0,391 148 0,-502-148 0,-54-19 0,194 49 0,-201-64 0,23-3 0,-73-20 0,-59-14 0,168 8 0,-151-17 0,453 2 0,-345-12 0,580 2 0,-782 0 0,-1-1 0,1 0 0,0-1 0,-1 0 0,0-1 0,1 0 0,-1 0 0,0-1 0,-1 0 0,1-1 0,16-11 0,13-6 0,49-20 0,-57 28 0,-2 2 0,0 2 0,35-7 0,38-14 0,-35 4 0,104-37 0,-153 59 0,53-16 0,77-13 0,17 6 0,-148 24 0,0 0 0,0-1 0,0 0 0,-1-1 0,0-1 0,0-1 0,-1 0 0,22-16 0,-21 15 0,0 1 0,0 1 0,30-9 0,-26 10 0,-1-1 0,22-12 0,65-37 0,-102 54 7,0 0-1,-1 0 0,0 0 0,0 0 1,1-1-1,-1 1 0,0-1 1,-1 1-1,1-1 0,0 0 1,-1 0-1,0-1 0,0 1 0,0 0 1,0-1-1,0 1 0,-1-1 1,3-7-1,-2 0-303,0-1 0,-1 0 0,0 1 0,-2-24 0,0 12-6529</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4-08T17:52:19.031"/>
    </inkml:context>
    <inkml:brush xml:id="br0">
      <inkml:brushProperty name="width" value="0.035" units="cm"/>
      <inkml:brushProperty name="height" value="0.035" units="cm"/>
    </inkml:brush>
  </inkml:definitions>
  <inkml:trace contextRef="#ctx0" brushRef="#br0">1 1 24575,'0'9'0,"1"0"0,1 0 0,-1 0 0,2 0 0,-1 0 0,1 0 0,1-1 0,3 9 0,4 4 0,27 38 0,-18-32 0,-7-9 0,20 32 0,-29-42 0,-1 0 0,1 0 0,-1 0 0,-1 1 0,1-1 0,-2 1 0,2 14 0,-2 43 0,-2-50 0,1 0 0,0 0 0,1 0 0,7 30 0,9 59 0,-13-95-1365,2-5-5461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4-08T17:52:22.354"/>
    </inkml:context>
    <inkml:brush xml:id="br0">
      <inkml:brushProperty name="width" value="0.035" units="cm"/>
      <inkml:brushProperty name="height" value="0.035" units="cm"/>
    </inkml:brush>
  </inkml:definitions>
  <inkml:trace contextRef="#ctx0" brushRef="#br0">1 489 24575,'15'-1'0,"0"-1"0,-1 0 0,25-6 0,-6 0 0,70-16 0,138-51 0,92-57 0,-222 86 0,-51 24 0,-37 15 0,-1-2 0,40-20 0,-24 7 0,1 2 0,1 2 0,0 1 0,54-14 0,-72 24-1365,-5-1-5461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3D65B-1E27-22CB-35D9-E7606C50E80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8EF60D-4E15-27B2-0285-002A879523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42ECE8-1A7A-E516-CC6C-AC1E7FDE44C3}"/>
              </a:ext>
            </a:extLst>
          </p:cNvPr>
          <p:cNvSpPr>
            <a:spLocks noGrp="1"/>
          </p:cNvSpPr>
          <p:nvPr>
            <p:ph type="dt" sz="half" idx="10"/>
          </p:nvPr>
        </p:nvSpPr>
        <p:spPr/>
        <p:txBody>
          <a:bodyPr/>
          <a:lstStyle/>
          <a:p>
            <a:fld id="{5AE40375-4B55-46A4-9286-F367CAA9EE57}" type="datetimeFigureOut">
              <a:rPr lang="en-US" smtClean="0"/>
              <a:t>4/15/2024</a:t>
            </a:fld>
            <a:endParaRPr lang="en-US"/>
          </a:p>
        </p:txBody>
      </p:sp>
      <p:sp>
        <p:nvSpPr>
          <p:cNvPr id="5" name="Footer Placeholder 4">
            <a:extLst>
              <a:ext uri="{FF2B5EF4-FFF2-40B4-BE49-F238E27FC236}">
                <a16:creationId xmlns:a16="http://schemas.microsoft.com/office/drawing/2014/main" id="{1FD595A8-C516-6D96-7CD3-4F2FFF846D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DCC325-0897-31D1-7767-5947D394DB16}"/>
              </a:ext>
            </a:extLst>
          </p:cNvPr>
          <p:cNvSpPr>
            <a:spLocks noGrp="1"/>
          </p:cNvSpPr>
          <p:nvPr>
            <p:ph type="sldNum" sz="quarter" idx="12"/>
          </p:nvPr>
        </p:nvSpPr>
        <p:spPr/>
        <p:txBody>
          <a:bodyPr/>
          <a:lstStyle/>
          <a:p>
            <a:fld id="{FFD0CDF5-A928-4A0A-A813-99F27A886FB7}" type="slidenum">
              <a:rPr lang="en-US" smtClean="0"/>
              <a:t>‹#›</a:t>
            </a:fld>
            <a:endParaRPr lang="en-US"/>
          </a:p>
        </p:txBody>
      </p:sp>
    </p:spTree>
    <p:extLst>
      <p:ext uri="{BB962C8B-B14F-4D97-AF65-F5344CB8AC3E}">
        <p14:creationId xmlns:p14="http://schemas.microsoft.com/office/powerpoint/2010/main" val="3529266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62FE8-3A2F-CAFF-D28F-D8F3AF2008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DBFED70-A187-853B-803C-0E48877CA0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35DAFB-78C7-0F31-2514-6E402444EEE5}"/>
              </a:ext>
            </a:extLst>
          </p:cNvPr>
          <p:cNvSpPr>
            <a:spLocks noGrp="1"/>
          </p:cNvSpPr>
          <p:nvPr>
            <p:ph type="dt" sz="half" idx="10"/>
          </p:nvPr>
        </p:nvSpPr>
        <p:spPr/>
        <p:txBody>
          <a:bodyPr/>
          <a:lstStyle/>
          <a:p>
            <a:fld id="{5AE40375-4B55-46A4-9286-F367CAA9EE57}" type="datetimeFigureOut">
              <a:rPr lang="en-US" smtClean="0"/>
              <a:t>4/15/2024</a:t>
            </a:fld>
            <a:endParaRPr lang="en-US"/>
          </a:p>
        </p:txBody>
      </p:sp>
      <p:sp>
        <p:nvSpPr>
          <p:cNvPr id="5" name="Footer Placeholder 4">
            <a:extLst>
              <a:ext uri="{FF2B5EF4-FFF2-40B4-BE49-F238E27FC236}">
                <a16:creationId xmlns:a16="http://schemas.microsoft.com/office/drawing/2014/main" id="{1C24A984-3E98-C345-FF1C-2442C44C2D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0EA54D-C295-47AB-A680-424D0AF04F87}"/>
              </a:ext>
            </a:extLst>
          </p:cNvPr>
          <p:cNvSpPr>
            <a:spLocks noGrp="1"/>
          </p:cNvSpPr>
          <p:nvPr>
            <p:ph type="sldNum" sz="quarter" idx="12"/>
          </p:nvPr>
        </p:nvSpPr>
        <p:spPr/>
        <p:txBody>
          <a:bodyPr/>
          <a:lstStyle/>
          <a:p>
            <a:fld id="{FFD0CDF5-A928-4A0A-A813-99F27A886FB7}" type="slidenum">
              <a:rPr lang="en-US" smtClean="0"/>
              <a:t>‹#›</a:t>
            </a:fld>
            <a:endParaRPr lang="en-US"/>
          </a:p>
        </p:txBody>
      </p:sp>
    </p:spTree>
    <p:extLst>
      <p:ext uri="{BB962C8B-B14F-4D97-AF65-F5344CB8AC3E}">
        <p14:creationId xmlns:p14="http://schemas.microsoft.com/office/powerpoint/2010/main" val="1360558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BA054D5-32F1-22D9-0E11-B0436BFC0CD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EE4685A-DDBE-1E35-286F-079390D33A5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67E3DD-D8DB-A960-9E12-6B1874730CE4}"/>
              </a:ext>
            </a:extLst>
          </p:cNvPr>
          <p:cNvSpPr>
            <a:spLocks noGrp="1"/>
          </p:cNvSpPr>
          <p:nvPr>
            <p:ph type="dt" sz="half" idx="10"/>
          </p:nvPr>
        </p:nvSpPr>
        <p:spPr/>
        <p:txBody>
          <a:bodyPr/>
          <a:lstStyle/>
          <a:p>
            <a:fld id="{5AE40375-4B55-46A4-9286-F367CAA9EE57}" type="datetimeFigureOut">
              <a:rPr lang="en-US" smtClean="0"/>
              <a:t>4/15/2024</a:t>
            </a:fld>
            <a:endParaRPr lang="en-US"/>
          </a:p>
        </p:txBody>
      </p:sp>
      <p:sp>
        <p:nvSpPr>
          <p:cNvPr id="5" name="Footer Placeholder 4">
            <a:extLst>
              <a:ext uri="{FF2B5EF4-FFF2-40B4-BE49-F238E27FC236}">
                <a16:creationId xmlns:a16="http://schemas.microsoft.com/office/drawing/2014/main" id="{FAE5BF1C-B8FD-842A-AF7A-24DC8290D7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9D5BD7-D8CA-AC5B-8538-290ECAFAF9D8}"/>
              </a:ext>
            </a:extLst>
          </p:cNvPr>
          <p:cNvSpPr>
            <a:spLocks noGrp="1"/>
          </p:cNvSpPr>
          <p:nvPr>
            <p:ph type="sldNum" sz="quarter" idx="12"/>
          </p:nvPr>
        </p:nvSpPr>
        <p:spPr/>
        <p:txBody>
          <a:bodyPr/>
          <a:lstStyle/>
          <a:p>
            <a:fld id="{FFD0CDF5-A928-4A0A-A813-99F27A886FB7}" type="slidenum">
              <a:rPr lang="en-US" smtClean="0"/>
              <a:t>‹#›</a:t>
            </a:fld>
            <a:endParaRPr lang="en-US"/>
          </a:p>
        </p:txBody>
      </p:sp>
    </p:spTree>
    <p:extLst>
      <p:ext uri="{BB962C8B-B14F-4D97-AF65-F5344CB8AC3E}">
        <p14:creationId xmlns:p14="http://schemas.microsoft.com/office/powerpoint/2010/main" val="2761596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8A665-99AF-F25C-5C93-8DD61E7DC42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4D94C1-A365-1D95-84BD-A922223E574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0C2780-6CDB-D908-C7A6-65DE70539458}"/>
              </a:ext>
            </a:extLst>
          </p:cNvPr>
          <p:cNvSpPr>
            <a:spLocks noGrp="1"/>
          </p:cNvSpPr>
          <p:nvPr>
            <p:ph type="dt" sz="half" idx="10"/>
          </p:nvPr>
        </p:nvSpPr>
        <p:spPr/>
        <p:txBody>
          <a:bodyPr/>
          <a:lstStyle/>
          <a:p>
            <a:fld id="{5AE40375-4B55-46A4-9286-F367CAA9EE57}" type="datetimeFigureOut">
              <a:rPr lang="en-US" smtClean="0"/>
              <a:t>4/15/2024</a:t>
            </a:fld>
            <a:endParaRPr lang="en-US"/>
          </a:p>
        </p:txBody>
      </p:sp>
      <p:sp>
        <p:nvSpPr>
          <p:cNvPr id="5" name="Footer Placeholder 4">
            <a:extLst>
              <a:ext uri="{FF2B5EF4-FFF2-40B4-BE49-F238E27FC236}">
                <a16:creationId xmlns:a16="http://schemas.microsoft.com/office/drawing/2014/main" id="{C082DDBD-8F16-F6F2-8EC3-AAD3726525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A7E740-352E-10AA-A4BE-B9F92B5D6981}"/>
              </a:ext>
            </a:extLst>
          </p:cNvPr>
          <p:cNvSpPr>
            <a:spLocks noGrp="1"/>
          </p:cNvSpPr>
          <p:nvPr>
            <p:ph type="sldNum" sz="quarter" idx="12"/>
          </p:nvPr>
        </p:nvSpPr>
        <p:spPr/>
        <p:txBody>
          <a:bodyPr/>
          <a:lstStyle/>
          <a:p>
            <a:fld id="{FFD0CDF5-A928-4A0A-A813-99F27A886FB7}" type="slidenum">
              <a:rPr lang="en-US" smtClean="0"/>
              <a:t>‹#›</a:t>
            </a:fld>
            <a:endParaRPr lang="en-US"/>
          </a:p>
        </p:txBody>
      </p:sp>
    </p:spTree>
    <p:extLst>
      <p:ext uri="{BB962C8B-B14F-4D97-AF65-F5344CB8AC3E}">
        <p14:creationId xmlns:p14="http://schemas.microsoft.com/office/powerpoint/2010/main" val="868392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0CDE4-A9F7-8185-028F-194B9CDE46A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8E52FD5-B789-F6C6-D1D6-47F17E1D13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24C679-E12C-A237-7659-5812CD771A07}"/>
              </a:ext>
            </a:extLst>
          </p:cNvPr>
          <p:cNvSpPr>
            <a:spLocks noGrp="1"/>
          </p:cNvSpPr>
          <p:nvPr>
            <p:ph type="dt" sz="half" idx="10"/>
          </p:nvPr>
        </p:nvSpPr>
        <p:spPr/>
        <p:txBody>
          <a:bodyPr/>
          <a:lstStyle/>
          <a:p>
            <a:fld id="{5AE40375-4B55-46A4-9286-F367CAA9EE57}" type="datetimeFigureOut">
              <a:rPr lang="en-US" smtClean="0"/>
              <a:t>4/15/2024</a:t>
            </a:fld>
            <a:endParaRPr lang="en-US"/>
          </a:p>
        </p:txBody>
      </p:sp>
      <p:sp>
        <p:nvSpPr>
          <p:cNvPr id="5" name="Footer Placeholder 4">
            <a:extLst>
              <a:ext uri="{FF2B5EF4-FFF2-40B4-BE49-F238E27FC236}">
                <a16:creationId xmlns:a16="http://schemas.microsoft.com/office/drawing/2014/main" id="{388B5258-6E0D-076F-4A34-E5980D8404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B4581B-08AF-4C86-384C-097840942064}"/>
              </a:ext>
            </a:extLst>
          </p:cNvPr>
          <p:cNvSpPr>
            <a:spLocks noGrp="1"/>
          </p:cNvSpPr>
          <p:nvPr>
            <p:ph type="sldNum" sz="quarter" idx="12"/>
          </p:nvPr>
        </p:nvSpPr>
        <p:spPr/>
        <p:txBody>
          <a:bodyPr/>
          <a:lstStyle/>
          <a:p>
            <a:fld id="{FFD0CDF5-A928-4A0A-A813-99F27A886FB7}" type="slidenum">
              <a:rPr lang="en-US" smtClean="0"/>
              <a:t>‹#›</a:t>
            </a:fld>
            <a:endParaRPr lang="en-US"/>
          </a:p>
        </p:txBody>
      </p:sp>
    </p:spTree>
    <p:extLst>
      <p:ext uri="{BB962C8B-B14F-4D97-AF65-F5344CB8AC3E}">
        <p14:creationId xmlns:p14="http://schemas.microsoft.com/office/powerpoint/2010/main" val="2138795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0A0C8-290C-DBB9-4733-514E86F4EA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537956-DFEE-4C90-89D1-2ABB5ED92A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C18B396-D9F9-1D11-9366-B945F6C527E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C97BA63-8EDB-27CD-7D64-3CD12A8498C7}"/>
              </a:ext>
            </a:extLst>
          </p:cNvPr>
          <p:cNvSpPr>
            <a:spLocks noGrp="1"/>
          </p:cNvSpPr>
          <p:nvPr>
            <p:ph type="dt" sz="half" idx="10"/>
          </p:nvPr>
        </p:nvSpPr>
        <p:spPr/>
        <p:txBody>
          <a:bodyPr/>
          <a:lstStyle/>
          <a:p>
            <a:fld id="{5AE40375-4B55-46A4-9286-F367CAA9EE57}" type="datetimeFigureOut">
              <a:rPr lang="en-US" smtClean="0"/>
              <a:t>4/15/2024</a:t>
            </a:fld>
            <a:endParaRPr lang="en-US"/>
          </a:p>
        </p:txBody>
      </p:sp>
      <p:sp>
        <p:nvSpPr>
          <p:cNvPr id="6" name="Footer Placeholder 5">
            <a:extLst>
              <a:ext uri="{FF2B5EF4-FFF2-40B4-BE49-F238E27FC236}">
                <a16:creationId xmlns:a16="http://schemas.microsoft.com/office/drawing/2014/main" id="{0279EF5E-AD3D-D7BC-8411-0331A34E47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B8A4B8-6BC3-5E62-7083-AF7CD09D236A}"/>
              </a:ext>
            </a:extLst>
          </p:cNvPr>
          <p:cNvSpPr>
            <a:spLocks noGrp="1"/>
          </p:cNvSpPr>
          <p:nvPr>
            <p:ph type="sldNum" sz="quarter" idx="12"/>
          </p:nvPr>
        </p:nvSpPr>
        <p:spPr/>
        <p:txBody>
          <a:bodyPr/>
          <a:lstStyle/>
          <a:p>
            <a:fld id="{FFD0CDF5-A928-4A0A-A813-99F27A886FB7}" type="slidenum">
              <a:rPr lang="en-US" smtClean="0"/>
              <a:t>‹#›</a:t>
            </a:fld>
            <a:endParaRPr lang="en-US"/>
          </a:p>
        </p:txBody>
      </p:sp>
    </p:spTree>
    <p:extLst>
      <p:ext uri="{BB962C8B-B14F-4D97-AF65-F5344CB8AC3E}">
        <p14:creationId xmlns:p14="http://schemas.microsoft.com/office/powerpoint/2010/main" val="4611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721AA-F855-B2F4-0F8B-B84B98AE5A7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1898F73-82D5-C484-EEE0-CF3393C5F5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951878C-7BDE-4E9D-F3AE-40987BCAAAD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07DA3B-CF77-2707-43D6-72A8928895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0676208-8D2B-1F9B-E5AF-22711E1E2F6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4A5FD02-093E-2446-E410-1CB73206C9DA}"/>
              </a:ext>
            </a:extLst>
          </p:cNvPr>
          <p:cNvSpPr>
            <a:spLocks noGrp="1"/>
          </p:cNvSpPr>
          <p:nvPr>
            <p:ph type="dt" sz="half" idx="10"/>
          </p:nvPr>
        </p:nvSpPr>
        <p:spPr/>
        <p:txBody>
          <a:bodyPr/>
          <a:lstStyle/>
          <a:p>
            <a:fld id="{5AE40375-4B55-46A4-9286-F367CAA9EE57}" type="datetimeFigureOut">
              <a:rPr lang="en-US" smtClean="0"/>
              <a:t>4/15/2024</a:t>
            </a:fld>
            <a:endParaRPr lang="en-US"/>
          </a:p>
        </p:txBody>
      </p:sp>
      <p:sp>
        <p:nvSpPr>
          <p:cNvPr id="8" name="Footer Placeholder 7">
            <a:extLst>
              <a:ext uri="{FF2B5EF4-FFF2-40B4-BE49-F238E27FC236}">
                <a16:creationId xmlns:a16="http://schemas.microsoft.com/office/drawing/2014/main" id="{F0222602-F66C-3211-453E-9A1849A906C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0EF1A1-4D56-9B52-2A7A-1F4D536E197E}"/>
              </a:ext>
            </a:extLst>
          </p:cNvPr>
          <p:cNvSpPr>
            <a:spLocks noGrp="1"/>
          </p:cNvSpPr>
          <p:nvPr>
            <p:ph type="sldNum" sz="quarter" idx="12"/>
          </p:nvPr>
        </p:nvSpPr>
        <p:spPr/>
        <p:txBody>
          <a:bodyPr/>
          <a:lstStyle/>
          <a:p>
            <a:fld id="{FFD0CDF5-A928-4A0A-A813-99F27A886FB7}" type="slidenum">
              <a:rPr lang="en-US" smtClean="0"/>
              <a:t>‹#›</a:t>
            </a:fld>
            <a:endParaRPr lang="en-US"/>
          </a:p>
        </p:txBody>
      </p:sp>
    </p:spTree>
    <p:extLst>
      <p:ext uri="{BB962C8B-B14F-4D97-AF65-F5344CB8AC3E}">
        <p14:creationId xmlns:p14="http://schemas.microsoft.com/office/powerpoint/2010/main" val="2147171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1688F-81B0-CDCE-4947-39B2C52E69F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D0A704-5C2F-5BB4-A5D2-3F310695B393}"/>
              </a:ext>
            </a:extLst>
          </p:cNvPr>
          <p:cNvSpPr>
            <a:spLocks noGrp="1"/>
          </p:cNvSpPr>
          <p:nvPr>
            <p:ph type="dt" sz="half" idx="10"/>
          </p:nvPr>
        </p:nvSpPr>
        <p:spPr/>
        <p:txBody>
          <a:bodyPr/>
          <a:lstStyle/>
          <a:p>
            <a:fld id="{5AE40375-4B55-46A4-9286-F367CAA9EE57}" type="datetimeFigureOut">
              <a:rPr lang="en-US" smtClean="0"/>
              <a:t>4/15/2024</a:t>
            </a:fld>
            <a:endParaRPr lang="en-US"/>
          </a:p>
        </p:txBody>
      </p:sp>
      <p:sp>
        <p:nvSpPr>
          <p:cNvPr id="4" name="Footer Placeholder 3">
            <a:extLst>
              <a:ext uri="{FF2B5EF4-FFF2-40B4-BE49-F238E27FC236}">
                <a16:creationId xmlns:a16="http://schemas.microsoft.com/office/drawing/2014/main" id="{5E229FA9-0247-82B3-1489-1891C05132D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74462EF-7E46-164B-1C04-B8E01BE217BE}"/>
              </a:ext>
            </a:extLst>
          </p:cNvPr>
          <p:cNvSpPr>
            <a:spLocks noGrp="1"/>
          </p:cNvSpPr>
          <p:nvPr>
            <p:ph type="sldNum" sz="quarter" idx="12"/>
          </p:nvPr>
        </p:nvSpPr>
        <p:spPr/>
        <p:txBody>
          <a:bodyPr/>
          <a:lstStyle/>
          <a:p>
            <a:fld id="{FFD0CDF5-A928-4A0A-A813-99F27A886FB7}" type="slidenum">
              <a:rPr lang="en-US" smtClean="0"/>
              <a:t>‹#›</a:t>
            </a:fld>
            <a:endParaRPr lang="en-US"/>
          </a:p>
        </p:txBody>
      </p:sp>
    </p:spTree>
    <p:extLst>
      <p:ext uri="{BB962C8B-B14F-4D97-AF65-F5344CB8AC3E}">
        <p14:creationId xmlns:p14="http://schemas.microsoft.com/office/powerpoint/2010/main" val="2366870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4A9A3B-F3D9-0DAC-4510-95B6F69B8233}"/>
              </a:ext>
            </a:extLst>
          </p:cNvPr>
          <p:cNvSpPr>
            <a:spLocks noGrp="1"/>
          </p:cNvSpPr>
          <p:nvPr>
            <p:ph type="dt" sz="half" idx="10"/>
          </p:nvPr>
        </p:nvSpPr>
        <p:spPr/>
        <p:txBody>
          <a:bodyPr/>
          <a:lstStyle/>
          <a:p>
            <a:fld id="{5AE40375-4B55-46A4-9286-F367CAA9EE57}" type="datetimeFigureOut">
              <a:rPr lang="en-US" smtClean="0"/>
              <a:t>4/15/2024</a:t>
            </a:fld>
            <a:endParaRPr lang="en-US"/>
          </a:p>
        </p:txBody>
      </p:sp>
      <p:sp>
        <p:nvSpPr>
          <p:cNvPr id="3" name="Footer Placeholder 2">
            <a:extLst>
              <a:ext uri="{FF2B5EF4-FFF2-40B4-BE49-F238E27FC236}">
                <a16:creationId xmlns:a16="http://schemas.microsoft.com/office/drawing/2014/main" id="{798FA036-EE81-37DE-9EB5-99549E22C6C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F4EFA4F-1A03-787A-9EA3-FD2B853C1BB1}"/>
              </a:ext>
            </a:extLst>
          </p:cNvPr>
          <p:cNvSpPr>
            <a:spLocks noGrp="1"/>
          </p:cNvSpPr>
          <p:nvPr>
            <p:ph type="sldNum" sz="quarter" idx="12"/>
          </p:nvPr>
        </p:nvSpPr>
        <p:spPr/>
        <p:txBody>
          <a:bodyPr/>
          <a:lstStyle/>
          <a:p>
            <a:fld id="{FFD0CDF5-A928-4A0A-A813-99F27A886FB7}" type="slidenum">
              <a:rPr lang="en-US" smtClean="0"/>
              <a:t>‹#›</a:t>
            </a:fld>
            <a:endParaRPr lang="en-US"/>
          </a:p>
        </p:txBody>
      </p:sp>
    </p:spTree>
    <p:extLst>
      <p:ext uri="{BB962C8B-B14F-4D97-AF65-F5344CB8AC3E}">
        <p14:creationId xmlns:p14="http://schemas.microsoft.com/office/powerpoint/2010/main" val="3410205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D7577-3D68-9533-8713-916A1D4AB7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EDE239-430E-3C3C-0BD5-CCC38934A9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61CDB30-4E22-AB4F-E128-137448603C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A9835B-932D-C5EE-0C1A-45D9A1D7B5A2}"/>
              </a:ext>
            </a:extLst>
          </p:cNvPr>
          <p:cNvSpPr>
            <a:spLocks noGrp="1"/>
          </p:cNvSpPr>
          <p:nvPr>
            <p:ph type="dt" sz="half" idx="10"/>
          </p:nvPr>
        </p:nvSpPr>
        <p:spPr/>
        <p:txBody>
          <a:bodyPr/>
          <a:lstStyle/>
          <a:p>
            <a:fld id="{5AE40375-4B55-46A4-9286-F367CAA9EE57}" type="datetimeFigureOut">
              <a:rPr lang="en-US" smtClean="0"/>
              <a:t>4/15/2024</a:t>
            </a:fld>
            <a:endParaRPr lang="en-US"/>
          </a:p>
        </p:txBody>
      </p:sp>
      <p:sp>
        <p:nvSpPr>
          <p:cNvPr id="6" name="Footer Placeholder 5">
            <a:extLst>
              <a:ext uri="{FF2B5EF4-FFF2-40B4-BE49-F238E27FC236}">
                <a16:creationId xmlns:a16="http://schemas.microsoft.com/office/drawing/2014/main" id="{8A5B007B-AA47-48B0-2491-EEEEDC6AA3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AEF101-ABEF-C763-E9FF-AC7F33BB0121}"/>
              </a:ext>
            </a:extLst>
          </p:cNvPr>
          <p:cNvSpPr>
            <a:spLocks noGrp="1"/>
          </p:cNvSpPr>
          <p:nvPr>
            <p:ph type="sldNum" sz="quarter" idx="12"/>
          </p:nvPr>
        </p:nvSpPr>
        <p:spPr/>
        <p:txBody>
          <a:bodyPr/>
          <a:lstStyle/>
          <a:p>
            <a:fld id="{FFD0CDF5-A928-4A0A-A813-99F27A886FB7}" type="slidenum">
              <a:rPr lang="en-US" smtClean="0"/>
              <a:t>‹#›</a:t>
            </a:fld>
            <a:endParaRPr lang="en-US"/>
          </a:p>
        </p:txBody>
      </p:sp>
    </p:spTree>
    <p:extLst>
      <p:ext uri="{BB962C8B-B14F-4D97-AF65-F5344CB8AC3E}">
        <p14:creationId xmlns:p14="http://schemas.microsoft.com/office/powerpoint/2010/main" val="1144706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E871E-9BFD-04CA-9CB0-C936CCAE0A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172DFC6-E70F-71A9-5193-63999332F2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BC52B76-76C9-FB8F-4996-21B12C36B0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E47319-F610-F57E-4964-A382F1422C81}"/>
              </a:ext>
            </a:extLst>
          </p:cNvPr>
          <p:cNvSpPr>
            <a:spLocks noGrp="1"/>
          </p:cNvSpPr>
          <p:nvPr>
            <p:ph type="dt" sz="half" idx="10"/>
          </p:nvPr>
        </p:nvSpPr>
        <p:spPr/>
        <p:txBody>
          <a:bodyPr/>
          <a:lstStyle/>
          <a:p>
            <a:fld id="{5AE40375-4B55-46A4-9286-F367CAA9EE57}" type="datetimeFigureOut">
              <a:rPr lang="en-US" smtClean="0"/>
              <a:t>4/15/2024</a:t>
            </a:fld>
            <a:endParaRPr lang="en-US"/>
          </a:p>
        </p:txBody>
      </p:sp>
      <p:sp>
        <p:nvSpPr>
          <p:cNvPr id="6" name="Footer Placeholder 5">
            <a:extLst>
              <a:ext uri="{FF2B5EF4-FFF2-40B4-BE49-F238E27FC236}">
                <a16:creationId xmlns:a16="http://schemas.microsoft.com/office/drawing/2014/main" id="{3FB43D62-2005-8C8C-6F96-9AD5E1B26D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C894C4-2477-FBAD-2BA3-5C5CF3909880}"/>
              </a:ext>
            </a:extLst>
          </p:cNvPr>
          <p:cNvSpPr>
            <a:spLocks noGrp="1"/>
          </p:cNvSpPr>
          <p:nvPr>
            <p:ph type="sldNum" sz="quarter" idx="12"/>
          </p:nvPr>
        </p:nvSpPr>
        <p:spPr/>
        <p:txBody>
          <a:bodyPr/>
          <a:lstStyle/>
          <a:p>
            <a:fld id="{FFD0CDF5-A928-4A0A-A813-99F27A886FB7}" type="slidenum">
              <a:rPr lang="en-US" smtClean="0"/>
              <a:t>‹#›</a:t>
            </a:fld>
            <a:endParaRPr lang="en-US"/>
          </a:p>
        </p:txBody>
      </p:sp>
    </p:spTree>
    <p:extLst>
      <p:ext uri="{BB962C8B-B14F-4D97-AF65-F5344CB8AC3E}">
        <p14:creationId xmlns:p14="http://schemas.microsoft.com/office/powerpoint/2010/main" val="2806193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65DD65-5524-FEFC-07A1-E02A7C080E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48CCF5-F3EE-7547-F726-B09DF74465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6CB70D-5AAB-DEDD-30FB-7CC4BD89A9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E40375-4B55-46A4-9286-F367CAA9EE57}" type="datetimeFigureOut">
              <a:rPr lang="en-US" smtClean="0"/>
              <a:t>4/15/2024</a:t>
            </a:fld>
            <a:endParaRPr lang="en-US"/>
          </a:p>
        </p:txBody>
      </p:sp>
      <p:sp>
        <p:nvSpPr>
          <p:cNvPr id="5" name="Footer Placeholder 4">
            <a:extLst>
              <a:ext uri="{FF2B5EF4-FFF2-40B4-BE49-F238E27FC236}">
                <a16:creationId xmlns:a16="http://schemas.microsoft.com/office/drawing/2014/main" id="{0DCB96CA-DC6E-C49F-79EC-B0F580D2C6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123825-B565-9787-2427-1E278A9173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D0CDF5-A928-4A0A-A813-99F27A886FB7}" type="slidenum">
              <a:rPr lang="en-US" smtClean="0"/>
              <a:t>‹#›</a:t>
            </a:fld>
            <a:endParaRPr lang="en-US"/>
          </a:p>
        </p:txBody>
      </p:sp>
    </p:spTree>
    <p:extLst>
      <p:ext uri="{BB962C8B-B14F-4D97-AF65-F5344CB8AC3E}">
        <p14:creationId xmlns:p14="http://schemas.microsoft.com/office/powerpoint/2010/main" val="399061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customXml" Target="../ink/ink4.xml"/><Relationship Id="rId13"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3.png"/><Relationship Id="rId12" Type="http://schemas.openxmlformats.org/officeDocument/2006/relationships/customXml" Target="../ink/ink6.xml"/><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3.xml"/><Relationship Id="rId11" Type="http://schemas.openxmlformats.org/officeDocument/2006/relationships/image" Target="../media/image5.png"/><Relationship Id="rId5" Type="http://schemas.openxmlformats.org/officeDocument/2006/relationships/image" Target="../media/image2.png"/><Relationship Id="rId10" Type="http://schemas.openxmlformats.org/officeDocument/2006/relationships/customXml" Target="../ink/ink5.xml"/><Relationship Id="rId4" Type="http://schemas.openxmlformats.org/officeDocument/2006/relationships/customXml" Target="../ink/ink2.xml"/><Relationship Id="rId9" Type="http://schemas.openxmlformats.org/officeDocument/2006/relationships/image" Target="../media/image4.png"/></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1BA0A-CD27-6FE5-CFD4-3F50D523A7D4}"/>
              </a:ext>
            </a:extLst>
          </p:cNvPr>
          <p:cNvSpPr>
            <a:spLocks noGrp="1"/>
          </p:cNvSpPr>
          <p:nvPr>
            <p:ph type="ctrTitle"/>
          </p:nvPr>
        </p:nvSpPr>
        <p:spPr/>
        <p:txBody>
          <a:bodyPr/>
          <a:lstStyle/>
          <a:p>
            <a:r>
              <a:rPr lang="en-US" dirty="0"/>
              <a:t>Transaction Management</a:t>
            </a:r>
          </a:p>
        </p:txBody>
      </p:sp>
      <p:sp>
        <p:nvSpPr>
          <p:cNvPr id="3" name="Subtitle 2">
            <a:extLst>
              <a:ext uri="{FF2B5EF4-FFF2-40B4-BE49-F238E27FC236}">
                <a16:creationId xmlns:a16="http://schemas.microsoft.com/office/drawing/2014/main" id="{A74894D7-0DB6-84BB-B717-4B981CE7A04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90351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89659B-504D-F32C-6E2F-62DB8983BB54}"/>
              </a:ext>
            </a:extLst>
          </p:cNvPr>
          <p:cNvSpPr>
            <a:spLocks noGrp="1"/>
          </p:cNvSpPr>
          <p:nvPr>
            <p:ph type="title"/>
          </p:nvPr>
        </p:nvSpPr>
        <p:spPr/>
        <p:txBody>
          <a:bodyPr/>
          <a:lstStyle/>
          <a:p>
            <a:r>
              <a:rPr lang="en-US" b="1" i="0" dirty="0">
                <a:solidFill>
                  <a:srgbClr val="273239"/>
                </a:solidFill>
                <a:effectLst/>
                <a:latin typeface="Nunito" pitchFamily="2" charset="0"/>
              </a:rPr>
              <a:t>Lost Update Problem</a:t>
            </a:r>
            <a:br>
              <a:rPr lang="en-US" b="1" i="0" dirty="0">
                <a:solidFill>
                  <a:srgbClr val="273239"/>
                </a:solidFill>
                <a:effectLst/>
                <a:latin typeface="Nunito" pitchFamily="2" charset="0"/>
              </a:rPr>
            </a:br>
            <a:endParaRPr lang="en-US" dirty="0"/>
          </a:p>
        </p:txBody>
      </p:sp>
      <p:sp>
        <p:nvSpPr>
          <p:cNvPr id="3" name="Content Placeholder 2">
            <a:extLst>
              <a:ext uri="{FF2B5EF4-FFF2-40B4-BE49-F238E27FC236}">
                <a16:creationId xmlns:a16="http://schemas.microsoft.com/office/drawing/2014/main" id="{00B1F155-9F0F-FFBE-4436-2E5BF363F86A}"/>
              </a:ext>
            </a:extLst>
          </p:cNvPr>
          <p:cNvSpPr>
            <a:spLocks noGrp="1"/>
          </p:cNvSpPr>
          <p:nvPr>
            <p:ph idx="1"/>
          </p:nvPr>
        </p:nvSpPr>
        <p:spPr>
          <a:xfrm>
            <a:off x="838200" y="1552576"/>
            <a:ext cx="10515600" cy="5305424"/>
          </a:xfrm>
        </p:spPr>
        <p:txBody>
          <a:bodyPr>
            <a:normAutofit/>
          </a:bodyPr>
          <a:lstStyle/>
          <a:p>
            <a:pPr algn="just" rtl="0" fontAlgn="base"/>
            <a:r>
              <a:rPr lang="en-US" b="0" i="0" dirty="0">
                <a:solidFill>
                  <a:srgbClr val="273239"/>
                </a:solidFill>
                <a:effectLst/>
              </a:rPr>
              <a:t>Lost update problem occurs when two or more transactions modify the same data, resulting in the update being overwritten or lost by another transaction. The lost update problem can be illustrated with the below scenario between two transactions T1 and T2.</a:t>
            </a:r>
          </a:p>
          <a:p>
            <a:pPr algn="just" fontAlgn="base">
              <a:buFont typeface="+mj-lt"/>
              <a:buAutoNum type="arabicPeriod"/>
            </a:pPr>
            <a:r>
              <a:rPr lang="en-US" b="0" i="0" dirty="0">
                <a:solidFill>
                  <a:srgbClr val="273239"/>
                </a:solidFill>
                <a:effectLst/>
              </a:rPr>
              <a:t>T1 reads the value of an item from the database.</a:t>
            </a:r>
          </a:p>
          <a:p>
            <a:pPr algn="just" fontAlgn="base">
              <a:buFont typeface="+mj-lt"/>
              <a:buAutoNum type="arabicPeriod" startAt="2"/>
            </a:pPr>
            <a:r>
              <a:rPr lang="en-US" b="0" i="0" dirty="0">
                <a:solidFill>
                  <a:srgbClr val="273239"/>
                </a:solidFill>
                <a:effectLst/>
              </a:rPr>
              <a:t>T2 starts and reads the same database item.</a:t>
            </a:r>
          </a:p>
          <a:p>
            <a:pPr algn="just" fontAlgn="base">
              <a:buFont typeface="+mj-lt"/>
              <a:buAutoNum type="arabicPeriod" startAt="3"/>
            </a:pPr>
            <a:r>
              <a:rPr lang="en-US" b="0" i="0" dirty="0">
                <a:solidFill>
                  <a:srgbClr val="273239"/>
                </a:solidFill>
                <a:effectLst/>
              </a:rPr>
              <a:t>T1 updates the  value of that data and performs a commit.</a:t>
            </a:r>
          </a:p>
          <a:p>
            <a:pPr algn="just" fontAlgn="base">
              <a:buFont typeface="+mj-lt"/>
              <a:buAutoNum type="arabicPeriod" startAt="4"/>
            </a:pPr>
            <a:r>
              <a:rPr lang="en-US" b="0" i="0" dirty="0">
                <a:solidFill>
                  <a:srgbClr val="273239"/>
                </a:solidFill>
                <a:effectLst/>
              </a:rPr>
              <a:t>T2  updates the same data item based on its initial read and performs commit.</a:t>
            </a:r>
          </a:p>
          <a:p>
            <a:pPr algn="just" fontAlgn="base">
              <a:buFont typeface="+mj-lt"/>
              <a:buAutoNum type="arabicPeriod" startAt="5"/>
            </a:pPr>
            <a:r>
              <a:rPr lang="en-US" b="0" i="0" dirty="0">
                <a:solidFill>
                  <a:srgbClr val="273239"/>
                </a:solidFill>
                <a:effectLst/>
              </a:rPr>
              <a:t>This results in the modification of T1 gets lost by the T2’s write which causes a lost update problem in the </a:t>
            </a:r>
            <a:r>
              <a:rPr lang="en-US" b="0" i="0" dirty="0">
                <a:solidFill>
                  <a:srgbClr val="273239"/>
                </a:solidFill>
                <a:effectLst/>
                <a:latin typeface="Nunito" pitchFamily="2" charset="0"/>
              </a:rPr>
              <a:t>database.</a:t>
            </a:r>
            <a:endParaRPr lang="en-US" b="0" i="0" dirty="0">
              <a:solidFill>
                <a:srgbClr val="273239"/>
              </a:solidFill>
              <a:effectLst/>
            </a:endParaRPr>
          </a:p>
          <a:p>
            <a:endParaRPr lang="en-US" dirty="0"/>
          </a:p>
        </p:txBody>
      </p:sp>
    </p:spTree>
    <p:extLst>
      <p:ext uri="{BB962C8B-B14F-4D97-AF65-F5344CB8AC3E}">
        <p14:creationId xmlns:p14="http://schemas.microsoft.com/office/powerpoint/2010/main" val="3226838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58D23-395B-01B1-15C8-C2733F5A0439}"/>
              </a:ext>
            </a:extLst>
          </p:cNvPr>
          <p:cNvSpPr>
            <a:spLocks noGrp="1"/>
          </p:cNvSpPr>
          <p:nvPr>
            <p:ph type="title"/>
          </p:nvPr>
        </p:nvSpPr>
        <p:spPr/>
        <p:txBody>
          <a:bodyPr/>
          <a:lstStyle/>
          <a:p>
            <a:r>
              <a:rPr lang="en-US" b="1" i="0" dirty="0">
                <a:solidFill>
                  <a:srgbClr val="000000"/>
                </a:solidFill>
                <a:effectLst/>
                <a:latin typeface="+mn-lt"/>
              </a:rPr>
              <a:t>Testing of Serializability</a:t>
            </a:r>
            <a:br>
              <a:rPr lang="en-US" b="1" i="0" dirty="0">
                <a:solidFill>
                  <a:srgbClr val="000000"/>
                </a:solidFill>
                <a:effectLst/>
                <a:latin typeface="Fira Sans" panose="020B0503050000020004" pitchFamily="34" charset="0"/>
              </a:rPr>
            </a:br>
            <a:endParaRPr lang="en-US" dirty="0"/>
          </a:p>
        </p:txBody>
      </p:sp>
      <p:sp>
        <p:nvSpPr>
          <p:cNvPr id="3" name="Content Placeholder 2">
            <a:extLst>
              <a:ext uri="{FF2B5EF4-FFF2-40B4-BE49-F238E27FC236}">
                <a16:creationId xmlns:a16="http://schemas.microsoft.com/office/drawing/2014/main" id="{8D610A6E-7DB2-A322-43B9-9C653D7E1BC1}"/>
              </a:ext>
            </a:extLst>
          </p:cNvPr>
          <p:cNvSpPr>
            <a:spLocks noGrp="1"/>
          </p:cNvSpPr>
          <p:nvPr>
            <p:ph idx="1"/>
          </p:nvPr>
        </p:nvSpPr>
        <p:spPr>
          <a:xfrm>
            <a:off x="838200" y="1476374"/>
            <a:ext cx="10515600" cy="5248275"/>
          </a:xfrm>
        </p:spPr>
        <p:txBody>
          <a:bodyPr/>
          <a:lstStyle/>
          <a:p>
            <a:pPr algn="just"/>
            <a:r>
              <a:rPr lang="en-US" b="0" i="0" dirty="0">
                <a:solidFill>
                  <a:srgbClr val="282828"/>
                </a:solidFill>
                <a:effectLst/>
              </a:rPr>
              <a:t>Testing for serializability in a database management system (DBMS) is an important step in ensuring that concurrent transactions executing in the database do not produce inconsistent or incorrect results. Serializability testing involves verifying that a given schedule of transactions is serializable, meaning that the effects of running the transactions concurrently are equivalent to running them serially, one after the other.</a:t>
            </a:r>
          </a:p>
          <a:p>
            <a:pPr algn="just"/>
            <a:r>
              <a:rPr lang="en-US" b="0" i="0" dirty="0">
                <a:solidFill>
                  <a:srgbClr val="282828"/>
                </a:solidFill>
                <a:effectLst/>
              </a:rPr>
              <a:t>We can use below </a:t>
            </a:r>
            <a:r>
              <a:rPr lang="en-US" b="1" i="0" dirty="0">
                <a:solidFill>
                  <a:srgbClr val="282828"/>
                </a:solidFill>
                <a:effectLst/>
              </a:rPr>
              <a:t>two techniques </a:t>
            </a:r>
            <a:r>
              <a:rPr lang="en-US" b="0" i="0" dirty="0">
                <a:solidFill>
                  <a:srgbClr val="282828"/>
                </a:solidFill>
                <a:effectLst/>
              </a:rPr>
              <a:t>to test serializability in DBMS:</a:t>
            </a:r>
          </a:p>
          <a:p>
            <a:pPr algn="just">
              <a:buFont typeface="Arial" panose="020B0604020202020204" pitchFamily="34" charset="0"/>
              <a:buChar char="•"/>
            </a:pPr>
            <a:r>
              <a:rPr lang="en-US" b="1" i="0" dirty="0">
                <a:solidFill>
                  <a:srgbClr val="282828"/>
                </a:solidFill>
                <a:effectLst/>
              </a:rPr>
              <a:t>Serialization Graph</a:t>
            </a:r>
          </a:p>
          <a:p>
            <a:pPr algn="just">
              <a:buFont typeface="Arial" panose="020B0604020202020204" pitchFamily="34" charset="0"/>
              <a:buChar char="•"/>
            </a:pPr>
            <a:r>
              <a:rPr lang="en-US" b="1" i="0" dirty="0">
                <a:solidFill>
                  <a:srgbClr val="282828"/>
                </a:solidFill>
                <a:effectLst/>
              </a:rPr>
              <a:t>Precedence Graph</a:t>
            </a:r>
          </a:p>
          <a:p>
            <a:endParaRPr lang="en-US" dirty="0"/>
          </a:p>
        </p:txBody>
      </p:sp>
    </p:spTree>
    <p:extLst>
      <p:ext uri="{BB962C8B-B14F-4D97-AF65-F5344CB8AC3E}">
        <p14:creationId xmlns:p14="http://schemas.microsoft.com/office/powerpoint/2010/main" val="3137291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1B601-3A02-C71C-66F5-DD06B71DB773}"/>
              </a:ext>
            </a:extLst>
          </p:cNvPr>
          <p:cNvSpPr>
            <a:spLocks noGrp="1"/>
          </p:cNvSpPr>
          <p:nvPr>
            <p:ph type="title"/>
          </p:nvPr>
        </p:nvSpPr>
        <p:spPr/>
        <p:txBody>
          <a:bodyPr/>
          <a:lstStyle/>
          <a:p>
            <a:r>
              <a:rPr lang="en-US" b="1" i="0" dirty="0">
                <a:solidFill>
                  <a:srgbClr val="273239"/>
                </a:solidFill>
                <a:effectLst/>
              </a:rPr>
              <a:t>Precedence Graph or Serialization Graph </a:t>
            </a:r>
            <a:endParaRPr lang="en-US" b="1" dirty="0"/>
          </a:p>
        </p:txBody>
      </p:sp>
      <p:sp>
        <p:nvSpPr>
          <p:cNvPr id="3" name="Content Placeholder 2">
            <a:extLst>
              <a:ext uri="{FF2B5EF4-FFF2-40B4-BE49-F238E27FC236}">
                <a16:creationId xmlns:a16="http://schemas.microsoft.com/office/drawing/2014/main" id="{A0E45FC5-0875-BFD4-5891-467631DBCFB3}"/>
              </a:ext>
            </a:extLst>
          </p:cNvPr>
          <p:cNvSpPr>
            <a:spLocks noGrp="1"/>
          </p:cNvSpPr>
          <p:nvPr>
            <p:ph idx="1"/>
          </p:nvPr>
        </p:nvSpPr>
        <p:spPr/>
        <p:txBody>
          <a:bodyPr/>
          <a:lstStyle/>
          <a:p>
            <a:pPr algn="just"/>
            <a:r>
              <a:rPr lang="en-US" b="0" i="0" dirty="0">
                <a:solidFill>
                  <a:srgbClr val="273239"/>
                </a:solidFill>
                <a:effectLst/>
              </a:rPr>
              <a:t>A </a:t>
            </a:r>
            <a:r>
              <a:rPr lang="en-US" b="1" i="0" dirty="0">
                <a:solidFill>
                  <a:srgbClr val="273239"/>
                </a:solidFill>
                <a:effectLst/>
              </a:rPr>
              <a:t>Precedence Graph</a:t>
            </a:r>
            <a:r>
              <a:rPr lang="en-US" b="0" i="0" dirty="0">
                <a:solidFill>
                  <a:srgbClr val="273239"/>
                </a:solidFill>
                <a:effectLst/>
              </a:rPr>
              <a:t> or </a:t>
            </a:r>
            <a:r>
              <a:rPr lang="en-US" b="1" i="0" dirty="0">
                <a:solidFill>
                  <a:srgbClr val="273239"/>
                </a:solidFill>
                <a:effectLst/>
              </a:rPr>
              <a:t>Serialization Graph</a:t>
            </a:r>
            <a:r>
              <a:rPr lang="en-US" b="0" i="0" dirty="0">
                <a:solidFill>
                  <a:srgbClr val="273239"/>
                </a:solidFill>
                <a:effectLst/>
              </a:rPr>
              <a:t> is used commonly to test the Conflict Serializability of a schedule. It is a directed Graph (V, E) consisting of a set of nodes V = {T</a:t>
            </a:r>
            <a:r>
              <a:rPr lang="en-US" b="0" i="0" baseline="-25000" dirty="0">
                <a:solidFill>
                  <a:srgbClr val="273239"/>
                </a:solidFill>
                <a:effectLst/>
              </a:rPr>
              <a:t>1</a:t>
            </a:r>
            <a:r>
              <a:rPr lang="en-US" b="0" i="0" dirty="0">
                <a:solidFill>
                  <a:srgbClr val="273239"/>
                </a:solidFill>
                <a:effectLst/>
              </a:rPr>
              <a:t>, T</a:t>
            </a:r>
            <a:r>
              <a:rPr lang="en-US" b="0" i="0" baseline="-25000" dirty="0">
                <a:solidFill>
                  <a:srgbClr val="273239"/>
                </a:solidFill>
                <a:effectLst/>
              </a:rPr>
              <a:t>2</a:t>
            </a:r>
            <a:r>
              <a:rPr lang="en-US" b="0" i="0" dirty="0">
                <a:solidFill>
                  <a:srgbClr val="273239"/>
                </a:solidFill>
                <a:effectLst/>
              </a:rPr>
              <a:t>, T</a:t>
            </a:r>
            <a:r>
              <a:rPr lang="en-US" b="0" i="0" baseline="-25000" dirty="0">
                <a:solidFill>
                  <a:srgbClr val="273239"/>
                </a:solidFill>
                <a:effectLst/>
              </a:rPr>
              <a:t>3</a:t>
            </a:r>
            <a:r>
              <a:rPr lang="en-US" b="0" i="0" dirty="0">
                <a:solidFill>
                  <a:srgbClr val="273239"/>
                </a:solidFill>
                <a:effectLst/>
              </a:rPr>
              <a:t>……….T</a:t>
            </a:r>
            <a:r>
              <a:rPr lang="en-US" b="0" i="0" baseline="-25000" dirty="0">
                <a:solidFill>
                  <a:srgbClr val="273239"/>
                </a:solidFill>
                <a:effectLst/>
              </a:rPr>
              <a:t>n</a:t>
            </a:r>
            <a:r>
              <a:rPr lang="en-US" b="0" i="0" dirty="0">
                <a:solidFill>
                  <a:srgbClr val="273239"/>
                </a:solidFill>
                <a:effectLst/>
              </a:rPr>
              <a:t>} and a set of directed edges E = {e</a:t>
            </a:r>
            <a:r>
              <a:rPr lang="en-US" b="0" i="0" baseline="-25000" dirty="0">
                <a:solidFill>
                  <a:srgbClr val="273239"/>
                </a:solidFill>
                <a:effectLst/>
              </a:rPr>
              <a:t>1</a:t>
            </a:r>
            <a:r>
              <a:rPr lang="en-US" b="0" i="0" dirty="0">
                <a:solidFill>
                  <a:srgbClr val="273239"/>
                </a:solidFill>
                <a:effectLst/>
              </a:rPr>
              <a:t>, e</a:t>
            </a:r>
            <a:r>
              <a:rPr lang="en-US" b="0" i="0" baseline="-25000" dirty="0">
                <a:solidFill>
                  <a:srgbClr val="273239"/>
                </a:solidFill>
                <a:effectLst/>
              </a:rPr>
              <a:t>2</a:t>
            </a:r>
            <a:r>
              <a:rPr lang="en-US" b="0" i="0" dirty="0">
                <a:solidFill>
                  <a:srgbClr val="273239"/>
                </a:solidFill>
                <a:effectLst/>
              </a:rPr>
              <a:t>, e</a:t>
            </a:r>
            <a:r>
              <a:rPr lang="en-US" b="0" i="0" baseline="-25000" dirty="0">
                <a:solidFill>
                  <a:srgbClr val="273239"/>
                </a:solidFill>
                <a:effectLst/>
              </a:rPr>
              <a:t>3</a:t>
            </a:r>
            <a:r>
              <a:rPr lang="en-US" b="0" i="0" dirty="0">
                <a:solidFill>
                  <a:srgbClr val="273239"/>
                </a:solidFill>
                <a:effectLst/>
              </a:rPr>
              <a:t>………………</a:t>
            </a:r>
            <a:r>
              <a:rPr lang="en-US" b="0" i="0" dirty="0" err="1">
                <a:solidFill>
                  <a:srgbClr val="273239"/>
                </a:solidFill>
                <a:effectLst/>
              </a:rPr>
              <a:t>e</a:t>
            </a:r>
            <a:r>
              <a:rPr lang="en-US" b="0" i="0" baseline="-25000" dirty="0" err="1">
                <a:solidFill>
                  <a:srgbClr val="273239"/>
                </a:solidFill>
                <a:effectLst/>
              </a:rPr>
              <a:t>m</a:t>
            </a:r>
            <a:r>
              <a:rPr lang="en-US" b="0" i="0" dirty="0">
                <a:solidFill>
                  <a:srgbClr val="273239"/>
                </a:solidFill>
                <a:effectLst/>
              </a:rPr>
              <a:t>}. The graph contains one node for each Transaction T</a:t>
            </a:r>
            <a:r>
              <a:rPr lang="en-US" b="0" i="0" baseline="-25000" dirty="0">
                <a:solidFill>
                  <a:srgbClr val="273239"/>
                </a:solidFill>
                <a:effectLst/>
              </a:rPr>
              <a:t>i</a:t>
            </a:r>
            <a:r>
              <a:rPr lang="en-US" b="0" i="0" dirty="0">
                <a:solidFill>
                  <a:srgbClr val="273239"/>
                </a:solidFill>
                <a:effectLst/>
              </a:rPr>
              <a:t>. An edge </a:t>
            </a:r>
            <a:r>
              <a:rPr lang="en-US" b="0" i="0" dirty="0" err="1">
                <a:solidFill>
                  <a:srgbClr val="273239"/>
                </a:solidFill>
                <a:effectLst/>
              </a:rPr>
              <a:t>e</a:t>
            </a:r>
            <a:r>
              <a:rPr lang="en-US" b="0" i="0" baseline="-25000" dirty="0" err="1">
                <a:solidFill>
                  <a:srgbClr val="273239"/>
                </a:solidFill>
                <a:effectLst/>
              </a:rPr>
              <a:t>i</a:t>
            </a:r>
            <a:r>
              <a:rPr lang="en-US" b="0" i="0" dirty="0">
                <a:solidFill>
                  <a:srgbClr val="273239"/>
                </a:solidFill>
                <a:effectLst/>
              </a:rPr>
              <a:t> is of the form </a:t>
            </a:r>
            <a:r>
              <a:rPr lang="en-US" b="0" i="0" dirty="0" err="1">
                <a:solidFill>
                  <a:srgbClr val="273239"/>
                </a:solidFill>
                <a:effectLst/>
              </a:rPr>
              <a:t>T</a:t>
            </a:r>
            <a:r>
              <a:rPr lang="en-US" b="0" i="0" baseline="-25000" dirty="0" err="1">
                <a:solidFill>
                  <a:srgbClr val="273239"/>
                </a:solidFill>
                <a:effectLst/>
              </a:rPr>
              <a:t>j</a:t>
            </a:r>
            <a:r>
              <a:rPr lang="en-US" b="0" i="0" dirty="0">
                <a:solidFill>
                  <a:srgbClr val="273239"/>
                </a:solidFill>
                <a:effectLst/>
              </a:rPr>
              <a:t> –&gt; T</a:t>
            </a:r>
            <a:r>
              <a:rPr lang="en-US" b="0" i="0" baseline="-25000" dirty="0">
                <a:solidFill>
                  <a:srgbClr val="273239"/>
                </a:solidFill>
                <a:effectLst/>
              </a:rPr>
              <a:t>k</a:t>
            </a:r>
            <a:r>
              <a:rPr lang="en-US" b="0" i="0" dirty="0">
                <a:solidFill>
                  <a:srgbClr val="273239"/>
                </a:solidFill>
                <a:effectLst/>
              </a:rPr>
              <a:t> where </a:t>
            </a:r>
            <a:r>
              <a:rPr lang="en-US" b="0" i="0" dirty="0" err="1">
                <a:solidFill>
                  <a:srgbClr val="273239"/>
                </a:solidFill>
                <a:effectLst/>
              </a:rPr>
              <a:t>T</a:t>
            </a:r>
            <a:r>
              <a:rPr lang="en-US" b="0" i="0" baseline="-25000" dirty="0" err="1">
                <a:solidFill>
                  <a:srgbClr val="273239"/>
                </a:solidFill>
                <a:effectLst/>
              </a:rPr>
              <a:t>j</a:t>
            </a:r>
            <a:r>
              <a:rPr lang="en-US" b="0" i="0" dirty="0">
                <a:solidFill>
                  <a:srgbClr val="273239"/>
                </a:solidFill>
                <a:effectLst/>
              </a:rPr>
              <a:t> is the starting node of </a:t>
            </a:r>
            <a:r>
              <a:rPr lang="en-US" b="0" i="0" dirty="0" err="1">
                <a:solidFill>
                  <a:srgbClr val="273239"/>
                </a:solidFill>
                <a:effectLst/>
              </a:rPr>
              <a:t>e</a:t>
            </a:r>
            <a:r>
              <a:rPr lang="en-US" b="0" i="0" baseline="-25000" dirty="0" err="1">
                <a:solidFill>
                  <a:srgbClr val="273239"/>
                </a:solidFill>
                <a:effectLst/>
              </a:rPr>
              <a:t>i</a:t>
            </a:r>
            <a:r>
              <a:rPr lang="en-US" b="0" i="0" dirty="0">
                <a:solidFill>
                  <a:srgbClr val="273239"/>
                </a:solidFill>
                <a:effectLst/>
              </a:rPr>
              <a:t> and T</a:t>
            </a:r>
            <a:r>
              <a:rPr lang="en-US" b="0" i="0" baseline="-25000" dirty="0">
                <a:solidFill>
                  <a:srgbClr val="273239"/>
                </a:solidFill>
                <a:effectLst/>
              </a:rPr>
              <a:t>k</a:t>
            </a:r>
            <a:r>
              <a:rPr lang="en-US" b="0" i="0" dirty="0">
                <a:solidFill>
                  <a:srgbClr val="273239"/>
                </a:solidFill>
                <a:effectLst/>
              </a:rPr>
              <a:t> is the ending node of </a:t>
            </a:r>
            <a:r>
              <a:rPr lang="en-US" b="0" i="0" dirty="0" err="1">
                <a:solidFill>
                  <a:srgbClr val="273239"/>
                </a:solidFill>
                <a:effectLst/>
              </a:rPr>
              <a:t>e</a:t>
            </a:r>
            <a:r>
              <a:rPr lang="en-US" b="0" i="0" baseline="-25000" dirty="0" err="1">
                <a:solidFill>
                  <a:srgbClr val="273239"/>
                </a:solidFill>
                <a:effectLst/>
              </a:rPr>
              <a:t>i</a:t>
            </a:r>
            <a:r>
              <a:rPr lang="en-US" b="0" i="0" dirty="0">
                <a:solidFill>
                  <a:srgbClr val="273239"/>
                </a:solidFill>
                <a:effectLst/>
              </a:rPr>
              <a:t>. An edge </a:t>
            </a:r>
            <a:r>
              <a:rPr lang="en-US" b="0" i="0" dirty="0" err="1">
                <a:solidFill>
                  <a:srgbClr val="273239"/>
                </a:solidFill>
                <a:effectLst/>
              </a:rPr>
              <a:t>e</a:t>
            </a:r>
            <a:r>
              <a:rPr lang="en-US" b="0" i="0" baseline="-25000" dirty="0" err="1">
                <a:solidFill>
                  <a:srgbClr val="273239"/>
                </a:solidFill>
                <a:effectLst/>
              </a:rPr>
              <a:t>i</a:t>
            </a:r>
            <a:r>
              <a:rPr lang="en-US" b="0" i="0" dirty="0">
                <a:solidFill>
                  <a:srgbClr val="273239"/>
                </a:solidFill>
                <a:effectLst/>
              </a:rPr>
              <a:t> is constructed between nodes </a:t>
            </a:r>
            <a:r>
              <a:rPr lang="en-US" b="0" i="0" dirty="0" err="1">
                <a:solidFill>
                  <a:srgbClr val="273239"/>
                </a:solidFill>
                <a:effectLst/>
              </a:rPr>
              <a:t>T</a:t>
            </a:r>
            <a:r>
              <a:rPr lang="en-US" b="0" i="0" baseline="-25000" dirty="0" err="1">
                <a:solidFill>
                  <a:srgbClr val="273239"/>
                </a:solidFill>
                <a:effectLst/>
              </a:rPr>
              <a:t>j</a:t>
            </a:r>
            <a:r>
              <a:rPr lang="en-US" b="0" i="0" dirty="0">
                <a:solidFill>
                  <a:srgbClr val="273239"/>
                </a:solidFill>
                <a:effectLst/>
              </a:rPr>
              <a:t> to T</a:t>
            </a:r>
            <a:r>
              <a:rPr lang="en-US" b="0" i="0" baseline="-25000" dirty="0">
                <a:solidFill>
                  <a:srgbClr val="273239"/>
                </a:solidFill>
                <a:effectLst/>
              </a:rPr>
              <a:t>k</a:t>
            </a:r>
            <a:r>
              <a:rPr lang="en-US" b="0" i="0" dirty="0">
                <a:solidFill>
                  <a:srgbClr val="273239"/>
                </a:solidFill>
                <a:effectLst/>
              </a:rPr>
              <a:t> if one of the operations in </a:t>
            </a:r>
            <a:r>
              <a:rPr lang="en-US" b="0" i="0" dirty="0" err="1">
                <a:solidFill>
                  <a:srgbClr val="273239"/>
                </a:solidFill>
                <a:effectLst/>
              </a:rPr>
              <a:t>T</a:t>
            </a:r>
            <a:r>
              <a:rPr lang="en-US" b="0" i="0" baseline="-25000" dirty="0" err="1">
                <a:solidFill>
                  <a:srgbClr val="273239"/>
                </a:solidFill>
                <a:effectLst/>
              </a:rPr>
              <a:t>j</a:t>
            </a:r>
            <a:r>
              <a:rPr lang="en-US" b="0" i="0" dirty="0">
                <a:solidFill>
                  <a:srgbClr val="273239"/>
                </a:solidFill>
                <a:effectLst/>
              </a:rPr>
              <a:t> appears in the schedule before some conflicting operation in T</a:t>
            </a:r>
            <a:r>
              <a:rPr lang="en-US" b="0" i="0" baseline="-25000" dirty="0">
                <a:solidFill>
                  <a:srgbClr val="273239"/>
                </a:solidFill>
                <a:effectLst/>
              </a:rPr>
              <a:t>k</a:t>
            </a:r>
            <a:r>
              <a:rPr lang="en-US" b="0" i="0" dirty="0">
                <a:solidFill>
                  <a:srgbClr val="273239"/>
                </a:solidFill>
                <a:effectLst/>
              </a:rPr>
              <a:t>. </a:t>
            </a:r>
            <a:endParaRPr lang="en-US" dirty="0"/>
          </a:p>
        </p:txBody>
      </p:sp>
    </p:spTree>
    <p:extLst>
      <p:ext uri="{BB962C8B-B14F-4D97-AF65-F5344CB8AC3E}">
        <p14:creationId xmlns:p14="http://schemas.microsoft.com/office/powerpoint/2010/main" val="476908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90964-678E-D4BA-6241-8BF355E4F2AD}"/>
              </a:ext>
            </a:extLst>
          </p:cNvPr>
          <p:cNvSpPr>
            <a:spLocks noGrp="1"/>
          </p:cNvSpPr>
          <p:nvPr>
            <p:ph type="title"/>
          </p:nvPr>
        </p:nvSpPr>
        <p:spPr>
          <a:xfrm>
            <a:off x="838200" y="365126"/>
            <a:ext cx="10515600" cy="539750"/>
          </a:xfrm>
        </p:spPr>
        <p:txBody>
          <a:bodyPr>
            <a:normAutofit fontScale="90000"/>
          </a:bodyPr>
          <a:lstStyle/>
          <a:p>
            <a:r>
              <a:rPr lang="en-US" b="1" i="0" dirty="0">
                <a:solidFill>
                  <a:srgbClr val="273239"/>
                </a:solidFill>
                <a:effectLst/>
              </a:rPr>
              <a:t>Algorithm</a:t>
            </a:r>
            <a:endParaRPr lang="en-US" b="1" dirty="0"/>
          </a:p>
        </p:txBody>
      </p:sp>
      <p:sp>
        <p:nvSpPr>
          <p:cNvPr id="3" name="Content Placeholder 2">
            <a:extLst>
              <a:ext uri="{FF2B5EF4-FFF2-40B4-BE49-F238E27FC236}">
                <a16:creationId xmlns:a16="http://schemas.microsoft.com/office/drawing/2014/main" id="{9A5BF1E6-0059-948F-D697-973B7BDEC4F2}"/>
              </a:ext>
            </a:extLst>
          </p:cNvPr>
          <p:cNvSpPr>
            <a:spLocks noGrp="1"/>
          </p:cNvSpPr>
          <p:nvPr>
            <p:ph idx="1"/>
          </p:nvPr>
        </p:nvSpPr>
        <p:spPr>
          <a:xfrm>
            <a:off x="838200" y="1495426"/>
            <a:ext cx="10515600" cy="5362574"/>
          </a:xfrm>
        </p:spPr>
        <p:txBody>
          <a:bodyPr>
            <a:normAutofit lnSpcReduction="10000"/>
          </a:bodyPr>
          <a:lstStyle/>
          <a:p>
            <a:pPr algn="just" fontAlgn="base">
              <a:buFont typeface="Arial" panose="020B0604020202020204" pitchFamily="34" charset="0"/>
              <a:buChar char="•"/>
            </a:pPr>
            <a:r>
              <a:rPr lang="en-US" dirty="0">
                <a:solidFill>
                  <a:srgbClr val="273239"/>
                </a:solidFill>
              </a:rPr>
              <a:t>Create a node T in the graph for each participating transaction in the schedule.</a:t>
            </a:r>
          </a:p>
          <a:p>
            <a:pPr algn="just" fontAlgn="base">
              <a:buFont typeface="Arial" panose="020B0604020202020204" pitchFamily="34" charset="0"/>
              <a:buChar char="•"/>
            </a:pPr>
            <a:r>
              <a:rPr lang="en-US" dirty="0">
                <a:solidFill>
                  <a:srgbClr val="273239"/>
                </a:solidFill>
              </a:rPr>
              <a:t>For the conflicting operation </a:t>
            </a:r>
            <a:r>
              <a:rPr lang="en-US" dirty="0" err="1">
                <a:solidFill>
                  <a:srgbClr val="273239"/>
                </a:solidFill>
              </a:rPr>
              <a:t>read_item</a:t>
            </a:r>
            <a:r>
              <a:rPr lang="en-US" dirty="0">
                <a:solidFill>
                  <a:srgbClr val="273239"/>
                </a:solidFill>
              </a:rPr>
              <a:t>(X) and </a:t>
            </a:r>
            <a:r>
              <a:rPr lang="en-US" dirty="0" err="1">
                <a:solidFill>
                  <a:srgbClr val="273239"/>
                </a:solidFill>
              </a:rPr>
              <a:t>write_item</a:t>
            </a:r>
            <a:r>
              <a:rPr lang="en-US" dirty="0">
                <a:solidFill>
                  <a:srgbClr val="273239"/>
                </a:solidFill>
              </a:rPr>
              <a:t>(X) – If a Transaction </a:t>
            </a:r>
            <a:r>
              <a:rPr lang="en-US" dirty="0" err="1">
                <a:solidFill>
                  <a:srgbClr val="273239"/>
                </a:solidFill>
              </a:rPr>
              <a:t>Tj</a:t>
            </a:r>
            <a:r>
              <a:rPr lang="en-US" dirty="0">
                <a:solidFill>
                  <a:srgbClr val="273239"/>
                </a:solidFill>
              </a:rPr>
              <a:t> executes a </a:t>
            </a:r>
            <a:r>
              <a:rPr lang="en-US" dirty="0" err="1">
                <a:solidFill>
                  <a:srgbClr val="273239"/>
                </a:solidFill>
              </a:rPr>
              <a:t>read_item</a:t>
            </a:r>
            <a:r>
              <a:rPr lang="en-US" dirty="0">
                <a:solidFill>
                  <a:srgbClr val="273239"/>
                </a:solidFill>
              </a:rPr>
              <a:t> (X) after Ti executes a </a:t>
            </a:r>
            <a:r>
              <a:rPr lang="en-US" dirty="0" err="1">
                <a:solidFill>
                  <a:srgbClr val="273239"/>
                </a:solidFill>
              </a:rPr>
              <a:t>write_item</a:t>
            </a:r>
            <a:r>
              <a:rPr lang="en-US" dirty="0">
                <a:solidFill>
                  <a:srgbClr val="273239"/>
                </a:solidFill>
              </a:rPr>
              <a:t> (X), draw an edge from Ti to </a:t>
            </a:r>
            <a:r>
              <a:rPr lang="en-US" dirty="0" err="1">
                <a:solidFill>
                  <a:srgbClr val="273239"/>
                </a:solidFill>
              </a:rPr>
              <a:t>Tj</a:t>
            </a:r>
            <a:r>
              <a:rPr lang="en-US" dirty="0">
                <a:solidFill>
                  <a:srgbClr val="273239"/>
                </a:solidFill>
              </a:rPr>
              <a:t> in the graph.</a:t>
            </a:r>
          </a:p>
          <a:p>
            <a:pPr algn="just" fontAlgn="base">
              <a:buFont typeface="Arial" panose="020B0604020202020204" pitchFamily="34" charset="0"/>
              <a:buChar char="•"/>
            </a:pPr>
            <a:r>
              <a:rPr lang="en-US" dirty="0">
                <a:solidFill>
                  <a:srgbClr val="273239"/>
                </a:solidFill>
              </a:rPr>
              <a:t>For the conflicting operation </a:t>
            </a:r>
            <a:r>
              <a:rPr lang="en-US" dirty="0" err="1">
                <a:solidFill>
                  <a:srgbClr val="273239"/>
                </a:solidFill>
              </a:rPr>
              <a:t>write_item</a:t>
            </a:r>
            <a:r>
              <a:rPr lang="en-US" dirty="0">
                <a:solidFill>
                  <a:srgbClr val="273239"/>
                </a:solidFill>
              </a:rPr>
              <a:t>(X) and </a:t>
            </a:r>
            <a:r>
              <a:rPr lang="en-US" dirty="0" err="1">
                <a:solidFill>
                  <a:srgbClr val="273239"/>
                </a:solidFill>
              </a:rPr>
              <a:t>read_item</a:t>
            </a:r>
            <a:r>
              <a:rPr lang="en-US" dirty="0">
                <a:solidFill>
                  <a:srgbClr val="273239"/>
                </a:solidFill>
              </a:rPr>
              <a:t>(X) – If a Transaction </a:t>
            </a:r>
            <a:r>
              <a:rPr lang="en-US" dirty="0" err="1">
                <a:solidFill>
                  <a:srgbClr val="273239"/>
                </a:solidFill>
              </a:rPr>
              <a:t>Tj</a:t>
            </a:r>
            <a:r>
              <a:rPr lang="en-US" dirty="0">
                <a:solidFill>
                  <a:srgbClr val="273239"/>
                </a:solidFill>
              </a:rPr>
              <a:t> executes a </a:t>
            </a:r>
            <a:r>
              <a:rPr lang="en-US" dirty="0" err="1">
                <a:solidFill>
                  <a:srgbClr val="273239"/>
                </a:solidFill>
              </a:rPr>
              <a:t>write_item</a:t>
            </a:r>
            <a:r>
              <a:rPr lang="en-US" dirty="0">
                <a:solidFill>
                  <a:srgbClr val="273239"/>
                </a:solidFill>
              </a:rPr>
              <a:t> (X) after Ti executes a </a:t>
            </a:r>
            <a:r>
              <a:rPr lang="en-US" dirty="0" err="1">
                <a:solidFill>
                  <a:srgbClr val="273239"/>
                </a:solidFill>
              </a:rPr>
              <a:t>read_item</a:t>
            </a:r>
            <a:r>
              <a:rPr lang="en-US" dirty="0">
                <a:solidFill>
                  <a:srgbClr val="273239"/>
                </a:solidFill>
              </a:rPr>
              <a:t> (X), draw an edge from Ti to </a:t>
            </a:r>
            <a:r>
              <a:rPr lang="en-US" dirty="0" err="1">
                <a:solidFill>
                  <a:srgbClr val="273239"/>
                </a:solidFill>
              </a:rPr>
              <a:t>Tj</a:t>
            </a:r>
            <a:r>
              <a:rPr lang="en-US" dirty="0">
                <a:solidFill>
                  <a:srgbClr val="273239"/>
                </a:solidFill>
              </a:rPr>
              <a:t> in the graph.</a:t>
            </a:r>
          </a:p>
          <a:p>
            <a:pPr algn="just" fontAlgn="base">
              <a:buFont typeface="Arial" panose="020B0604020202020204" pitchFamily="34" charset="0"/>
              <a:buChar char="•"/>
            </a:pPr>
            <a:r>
              <a:rPr lang="en-US" dirty="0">
                <a:solidFill>
                  <a:srgbClr val="273239"/>
                </a:solidFill>
              </a:rPr>
              <a:t>For the conflicting operation </a:t>
            </a:r>
            <a:r>
              <a:rPr lang="en-US" dirty="0" err="1">
                <a:solidFill>
                  <a:srgbClr val="273239"/>
                </a:solidFill>
              </a:rPr>
              <a:t>write_item</a:t>
            </a:r>
            <a:r>
              <a:rPr lang="en-US" dirty="0">
                <a:solidFill>
                  <a:srgbClr val="273239"/>
                </a:solidFill>
              </a:rPr>
              <a:t>(X) and </a:t>
            </a:r>
            <a:r>
              <a:rPr lang="en-US" dirty="0" err="1">
                <a:solidFill>
                  <a:srgbClr val="273239"/>
                </a:solidFill>
              </a:rPr>
              <a:t>write_item</a:t>
            </a:r>
            <a:r>
              <a:rPr lang="en-US" dirty="0">
                <a:solidFill>
                  <a:srgbClr val="273239"/>
                </a:solidFill>
              </a:rPr>
              <a:t>(X) – If a Transaction </a:t>
            </a:r>
            <a:r>
              <a:rPr lang="en-US" dirty="0" err="1">
                <a:solidFill>
                  <a:srgbClr val="273239"/>
                </a:solidFill>
              </a:rPr>
              <a:t>Tj</a:t>
            </a:r>
            <a:r>
              <a:rPr lang="en-US" dirty="0">
                <a:solidFill>
                  <a:srgbClr val="273239"/>
                </a:solidFill>
              </a:rPr>
              <a:t> executes a </a:t>
            </a:r>
            <a:r>
              <a:rPr lang="en-US" dirty="0" err="1">
                <a:solidFill>
                  <a:srgbClr val="273239"/>
                </a:solidFill>
              </a:rPr>
              <a:t>write_item</a:t>
            </a:r>
            <a:r>
              <a:rPr lang="en-US" dirty="0">
                <a:solidFill>
                  <a:srgbClr val="273239"/>
                </a:solidFill>
              </a:rPr>
              <a:t> (X) after Ti executes a </a:t>
            </a:r>
            <a:r>
              <a:rPr lang="en-US" dirty="0" err="1">
                <a:solidFill>
                  <a:srgbClr val="273239"/>
                </a:solidFill>
              </a:rPr>
              <a:t>write_item</a:t>
            </a:r>
            <a:r>
              <a:rPr lang="en-US" dirty="0">
                <a:solidFill>
                  <a:srgbClr val="273239"/>
                </a:solidFill>
              </a:rPr>
              <a:t> (X), draw an edge from Ti to </a:t>
            </a:r>
            <a:r>
              <a:rPr lang="en-US" dirty="0" err="1">
                <a:solidFill>
                  <a:srgbClr val="273239"/>
                </a:solidFill>
              </a:rPr>
              <a:t>Tj</a:t>
            </a:r>
            <a:r>
              <a:rPr lang="en-US" dirty="0">
                <a:solidFill>
                  <a:srgbClr val="273239"/>
                </a:solidFill>
              </a:rPr>
              <a:t> in the graph.</a:t>
            </a:r>
          </a:p>
          <a:p>
            <a:pPr algn="just" fontAlgn="base">
              <a:buFont typeface="Arial" panose="020B0604020202020204" pitchFamily="34" charset="0"/>
              <a:buChar char="•"/>
            </a:pPr>
            <a:r>
              <a:rPr lang="en-US" b="1" dirty="0">
                <a:solidFill>
                  <a:srgbClr val="273239"/>
                </a:solidFill>
              </a:rPr>
              <a:t>Schedule S is serializable if there is no cycle in the precedence graph</a:t>
            </a:r>
            <a:r>
              <a:rPr lang="en-US" dirty="0">
                <a:solidFill>
                  <a:srgbClr val="273239"/>
                </a:solidFill>
              </a:rPr>
              <a:t>.</a:t>
            </a:r>
          </a:p>
          <a:p>
            <a:endParaRPr lang="en-US" dirty="0"/>
          </a:p>
        </p:txBody>
      </p:sp>
    </p:spTree>
    <p:extLst>
      <p:ext uri="{BB962C8B-B14F-4D97-AF65-F5344CB8AC3E}">
        <p14:creationId xmlns:p14="http://schemas.microsoft.com/office/powerpoint/2010/main" val="11411102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52CD8-1DC2-E5C1-081C-FB9B79D0476C}"/>
              </a:ext>
            </a:extLst>
          </p:cNvPr>
          <p:cNvSpPr>
            <a:spLocks noGrp="1"/>
          </p:cNvSpPr>
          <p:nvPr>
            <p:ph type="title"/>
          </p:nvPr>
        </p:nvSpPr>
        <p:spPr/>
        <p:txBody>
          <a:bodyPr/>
          <a:lstStyle/>
          <a:p>
            <a:r>
              <a:rPr lang="en-US" b="1" i="0" dirty="0">
                <a:solidFill>
                  <a:srgbClr val="273239"/>
                </a:solidFill>
                <a:effectLst/>
                <a:latin typeface="Nunito" pitchFamily="2" charset="0"/>
              </a:rPr>
              <a:t>Creating Precedence Graph</a:t>
            </a:r>
            <a:br>
              <a:rPr lang="en-US" b="1" i="0" dirty="0">
                <a:solidFill>
                  <a:srgbClr val="273239"/>
                </a:solidFill>
                <a:effectLst/>
                <a:latin typeface="Nunito" pitchFamily="2" charset="0"/>
              </a:rPr>
            </a:br>
            <a:endParaRPr lang="en-US" dirty="0"/>
          </a:p>
        </p:txBody>
      </p:sp>
      <p:sp>
        <p:nvSpPr>
          <p:cNvPr id="3" name="Content Placeholder 2">
            <a:extLst>
              <a:ext uri="{FF2B5EF4-FFF2-40B4-BE49-F238E27FC236}">
                <a16:creationId xmlns:a16="http://schemas.microsoft.com/office/drawing/2014/main" id="{FEB1DDC8-59E2-722A-5106-D9E407745AE2}"/>
              </a:ext>
            </a:extLst>
          </p:cNvPr>
          <p:cNvSpPr>
            <a:spLocks noGrp="1"/>
          </p:cNvSpPr>
          <p:nvPr>
            <p:ph idx="1"/>
          </p:nvPr>
        </p:nvSpPr>
        <p:spPr>
          <a:xfrm>
            <a:off x="838199" y="1409700"/>
            <a:ext cx="10620375" cy="5448300"/>
          </a:xfrm>
        </p:spPr>
        <p:txBody>
          <a:bodyPr/>
          <a:lstStyle/>
          <a:p>
            <a:r>
              <a:rPr lang="en-US" b="1" i="0" dirty="0">
                <a:solidFill>
                  <a:srgbClr val="273239"/>
                </a:solidFill>
                <a:effectLst/>
              </a:rPr>
              <a:t>Step 1: </a:t>
            </a:r>
            <a:r>
              <a:rPr lang="en-US" b="0" i="0" dirty="0">
                <a:solidFill>
                  <a:srgbClr val="273239"/>
                </a:solidFill>
                <a:effectLst/>
              </a:rPr>
              <a:t>Make two nodes corresponding to Transaction T</a:t>
            </a:r>
            <a:r>
              <a:rPr lang="en-US" b="0" i="0" baseline="-25000" dirty="0">
                <a:solidFill>
                  <a:srgbClr val="273239"/>
                </a:solidFill>
                <a:effectLst/>
              </a:rPr>
              <a:t>1</a:t>
            </a:r>
            <a:r>
              <a:rPr lang="en-US" b="0" i="0" dirty="0">
                <a:solidFill>
                  <a:srgbClr val="273239"/>
                </a:solidFill>
                <a:effectLst/>
              </a:rPr>
              <a:t> and T</a:t>
            </a:r>
            <a:r>
              <a:rPr lang="en-US" b="0" i="0" baseline="-25000" dirty="0">
                <a:solidFill>
                  <a:srgbClr val="273239"/>
                </a:solidFill>
                <a:effectLst/>
              </a:rPr>
              <a:t>2</a:t>
            </a:r>
            <a:r>
              <a:rPr lang="en-US" b="0" i="0" dirty="0">
                <a:solidFill>
                  <a:srgbClr val="273239"/>
                </a:solidFill>
                <a:effectLst/>
              </a:rPr>
              <a:t>.</a:t>
            </a:r>
          </a:p>
          <a:p>
            <a:endParaRPr lang="en-US" dirty="0"/>
          </a:p>
          <a:p>
            <a:endParaRPr lang="en-US" dirty="0"/>
          </a:p>
          <a:p>
            <a:r>
              <a:rPr lang="en-US" b="1" i="0" dirty="0">
                <a:solidFill>
                  <a:srgbClr val="273239"/>
                </a:solidFill>
                <a:effectLst/>
              </a:rPr>
              <a:t>Step 2:</a:t>
            </a:r>
            <a:r>
              <a:rPr lang="en-US" b="0" i="0" dirty="0">
                <a:solidFill>
                  <a:srgbClr val="273239"/>
                </a:solidFill>
                <a:effectLst/>
              </a:rPr>
              <a:t> For the conflicting pair r1(x) w2(x), where r1(x) happens before w2(x), draw an edge from T</a:t>
            </a:r>
            <a:r>
              <a:rPr lang="en-US" b="0" i="0" baseline="-25000" dirty="0">
                <a:solidFill>
                  <a:srgbClr val="273239"/>
                </a:solidFill>
                <a:effectLst/>
              </a:rPr>
              <a:t>1</a:t>
            </a:r>
            <a:r>
              <a:rPr lang="en-US" b="0" i="0" dirty="0">
                <a:solidFill>
                  <a:srgbClr val="273239"/>
                </a:solidFill>
                <a:effectLst/>
              </a:rPr>
              <a:t> to T</a:t>
            </a:r>
            <a:r>
              <a:rPr lang="en-US" b="0" i="0" baseline="-25000" dirty="0">
                <a:solidFill>
                  <a:srgbClr val="273239"/>
                </a:solidFill>
                <a:effectLst/>
              </a:rPr>
              <a:t>2</a:t>
            </a:r>
            <a:r>
              <a:rPr lang="en-US" b="0" i="0" dirty="0">
                <a:solidFill>
                  <a:srgbClr val="273239"/>
                </a:solidFill>
                <a:effectLst/>
              </a:rPr>
              <a:t>.</a:t>
            </a:r>
          </a:p>
          <a:p>
            <a:endParaRPr lang="en-US" dirty="0"/>
          </a:p>
          <a:p>
            <a:endParaRPr lang="en-US" dirty="0"/>
          </a:p>
          <a:p>
            <a:r>
              <a:rPr lang="en-US" b="1" i="0" dirty="0">
                <a:solidFill>
                  <a:srgbClr val="273239"/>
                </a:solidFill>
                <a:effectLst/>
              </a:rPr>
              <a:t>Step 3:</a:t>
            </a:r>
            <a:r>
              <a:rPr lang="en-US" b="0" i="0" dirty="0">
                <a:solidFill>
                  <a:srgbClr val="273239"/>
                </a:solidFill>
                <a:effectLst/>
              </a:rPr>
              <a:t> For the conflicting pair w2(x) w1(x), where w2(x) happens before w1(x), draw an edge from T</a:t>
            </a:r>
            <a:r>
              <a:rPr lang="en-US" b="0" i="0" baseline="-25000" dirty="0">
                <a:solidFill>
                  <a:srgbClr val="273239"/>
                </a:solidFill>
                <a:effectLst/>
              </a:rPr>
              <a:t>2</a:t>
            </a:r>
            <a:r>
              <a:rPr lang="en-US" b="0" i="0" dirty="0">
                <a:solidFill>
                  <a:srgbClr val="273239"/>
                </a:solidFill>
                <a:effectLst/>
              </a:rPr>
              <a:t> to T</a:t>
            </a:r>
            <a:r>
              <a:rPr lang="en-US" b="0" i="0" baseline="-25000" dirty="0">
                <a:solidFill>
                  <a:srgbClr val="273239"/>
                </a:solidFill>
                <a:effectLst/>
              </a:rPr>
              <a:t>1</a:t>
            </a:r>
            <a:endParaRPr lang="en-US" dirty="0"/>
          </a:p>
        </p:txBody>
      </p:sp>
      <p:sp>
        <p:nvSpPr>
          <p:cNvPr id="11" name="Oval 10">
            <a:extLst>
              <a:ext uri="{FF2B5EF4-FFF2-40B4-BE49-F238E27FC236}">
                <a16:creationId xmlns:a16="http://schemas.microsoft.com/office/drawing/2014/main" id="{8315FE39-FD23-B0FB-3B7A-3712F6ECF8A3}"/>
              </a:ext>
            </a:extLst>
          </p:cNvPr>
          <p:cNvSpPr/>
          <p:nvPr/>
        </p:nvSpPr>
        <p:spPr>
          <a:xfrm>
            <a:off x="4210049" y="6057900"/>
            <a:ext cx="581025" cy="50641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T1</a:t>
            </a:r>
          </a:p>
        </p:txBody>
      </p:sp>
      <p:sp>
        <p:nvSpPr>
          <p:cNvPr id="12" name="Oval 11">
            <a:extLst>
              <a:ext uri="{FF2B5EF4-FFF2-40B4-BE49-F238E27FC236}">
                <a16:creationId xmlns:a16="http://schemas.microsoft.com/office/drawing/2014/main" id="{DB005805-5884-5323-AC37-98C438F6CB7E}"/>
              </a:ext>
            </a:extLst>
          </p:cNvPr>
          <p:cNvSpPr/>
          <p:nvPr/>
        </p:nvSpPr>
        <p:spPr>
          <a:xfrm>
            <a:off x="6838951" y="6048375"/>
            <a:ext cx="581025" cy="50641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T2</a:t>
            </a:r>
          </a:p>
        </p:txBody>
      </p:sp>
      <p:sp>
        <p:nvSpPr>
          <p:cNvPr id="13" name="Oval 12">
            <a:extLst>
              <a:ext uri="{FF2B5EF4-FFF2-40B4-BE49-F238E27FC236}">
                <a16:creationId xmlns:a16="http://schemas.microsoft.com/office/drawing/2014/main" id="{F140A6D7-42B4-DE46-7715-86567F8BBFF9}"/>
              </a:ext>
            </a:extLst>
          </p:cNvPr>
          <p:cNvSpPr/>
          <p:nvPr/>
        </p:nvSpPr>
        <p:spPr>
          <a:xfrm>
            <a:off x="4267199" y="4086225"/>
            <a:ext cx="581025" cy="50641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T1</a:t>
            </a:r>
          </a:p>
        </p:txBody>
      </p:sp>
      <p:sp>
        <p:nvSpPr>
          <p:cNvPr id="14" name="Oval 13">
            <a:extLst>
              <a:ext uri="{FF2B5EF4-FFF2-40B4-BE49-F238E27FC236}">
                <a16:creationId xmlns:a16="http://schemas.microsoft.com/office/drawing/2014/main" id="{D55D7187-DBBB-23FE-9245-58845CC81C25}"/>
              </a:ext>
            </a:extLst>
          </p:cNvPr>
          <p:cNvSpPr/>
          <p:nvPr/>
        </p:nvSpPr>
        <p:spPr>
          <a:xfrm>
            <a:off x="6896101" y="4038600"/>
            <a:ext cx="581025" cy="50641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T2</a:t>
            </a:r>
          </a:p>
        </p:txBody>
      </p:sp>
      <p:cxnSp>
        <p:nvCxnSpPr>
          <p:cNvPr id="16" name="Straight Arrow Connector 15">
            <a:extLst>
              <a:ext uri="{FF2B5EF4-FFF2-40B4-BE49-F238E27FC236}">
                <a16:creationId xmlns:a16="http://schemas.microsoft.com/office/drawing/2014/main" id="{2D8B9E8B-E7CC-D318-86DA-BA6D3A22FE0F}"/>
              </a:ext>
            </a:extLst>
          </p:cNvPr>
          <p:cNvCxnSpPr>
            <a:cxnSpLocks/>
            <a:stCxn id="13" idx="6"/>
          </p:cNvCxnSpPr>
          <p:nvPr/>
        </p:nvCxnSpPr>
        <p:spPr>
          <a:xfrm>
            <a:off x="4848224" y="4339432"/>
            <a:ext cx="2047877"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8" name="Oval 17">
            <a:extLst>
              <a:ext uri="{FF2B5EF4-FFF2-40B4-BE49-F238E27FC236}">
                <a16:creationId xmlns:a16="http://schemas.microsoft.com/office/drawing/2014/main" id="{9FD6AA4B-1798-7EA2-E866-DF43AC830608}"/>
              </a:ext>
            </a:extLst>
          </p:cNvPr>
          <p:cNvSpPr/>
          <p:nvPr/>
        </p:nvSpPr>
        <p:spPr>
          <a:xfrm>
            <a:off x="4362449" y="2028825"/>
            <a:ext cx="581025" cy="50641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T1</a:t>
            </a:r>
          </a:p>
        </p:txBody>
      </p:sp>
      <p:sp>
        <p:nvSpPr>
          <p:cNvPr id="19" name="Oval 18">
            <a:extLst>
              <a:ext uri="{FF2B5EF4-FFF2-40B4-BE49-F238E27FC236}">
                <a16:creationId xmlns:a16="http://schemas.microsoft.com/office/drawing/2014/main" id="{E9A61261-9270-B8EF-5627-0F7F60381064}"/>
              </a:ext>
            </a:extLst>
          </p:cNvPr>
          <p:cNvSpPr/>
          <p:nvPr/>
        </p:nvSpPr>
        <p:spPr>
          <a:xfrm>
            <a:off x="6991351" y="2019300"/>
            <a:ext cx="581025" cy="506413"/>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T2</a:t>
            </a:r>
          </a:p>
        </p:txBody>
      </p:sp>
      <p:grpSp>
        <p:nvGrpSpPr>
          <p:cNvPr id="26" name="Group 25">
            <a:extLst>
              <a:ext uri="{FF2B5EF4-FFF2-40B4-BE49-F238E27FC236}">
                <a16:creationId xmlns:a16="http://schemas.microsoft.com/office/drawing/2014/main" id="{3409E705-59B2-D9FC-5BB2-9F36EF5770D6}"/>
              </a:ext>
            </a:extLst>
          </p:cNvPr>
          <p:cNvGrpSpPr/>
          <p:nvPr/>
        </p:nvGrpSpPr>
        <p:grpSpPr>
          <a:xfrm>
            <a:off x="4542915" y="5847105"/>
            <a:ext cx="2391840" cy="320760"/>
            <a:chOff x="4542915" y="5847105"/>
            <a:chExt cx="2391840" cy="320760"/>
          </a:xfrm>
        </p:grpSpPr>
        <mc:AlternateContent xmlns:mc="http://schemas.openxmlformats.org/markup-compatibility/2006" xmlns:p14="http://schemas.microsoft.com/office/powerpoint/2010/main">
          <mc:Choice Requires="p14">
            <p:contentPart p14:bwMode="auto" r:id="rId2">
              <p14:nvContentPartPr>
                <p14:cNvPr id="22" name="Ink 21">
                  <a:extLst>
                    <a:ext uri="{FF2B5EF4-FFF2-40B4-BE49-F238E27FC236}">
                      <a16:creationId xmlns:a16="http://schemas.microsoft.com/office/drawing/2014/main" id="{8BD65010-44E7-2293-C2B2-C6434643201E}"/>
                    </a:ext>
                  </a:extLst>
                </p14:cNvPr>
                <p14:cNvContentPartPr/>
                <p14:nvPr/>
              </p14:nvContentPartPr>
              <p14:xfrm>
                <a:off x="4542915" y="5847105"/>
                <a:ext cx="2364480" cy="293760"/>
              </p14:xfrm>
            </p:contentPart>
          </mc:Choice>
          <mc:Fallback xmlns="">
            <p:pic>
              <p:nvPicPr>
                <p:cNvPr id="22" name="Ink 21">
                  <a:extLst>
                    <a:ext uri="{FF2B5EF4-FFF2-40B4-BE49-F238E27FC236}">
                      <a16:creationId xmlns:a16="http://schemas.microsoft.com/office/drawing/2014/main" id="{8BD65010-44E7-2293-C2B2-C6434643201E}"/>
                    </a:ext>
                  </a:extLst>
                </p:cNvPr>
                <p:cNvPicPr/>
                <p:nvPr/>
              </p:nvPicPr>
              <p:blipFill>
                <a:blip r:embed="rId3"/>
                <a:stretch>
                  <a:fillRect/>
                </a:stretch>
              </p:blipFill>
              <p:spPr>
                <a:xfrm>
                  <a:off x="4536795" y="5840985"/>
                  <a:ext cx="2376720" cy="306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23" name="Ink 22">
                  <a:extLst>
                    <a:ext uri="{FF2B5EF4-FFF2-40B4-BE49-F238E27FC236}">
                      <a16:creationId xmlns:a16="http://schemas.microsoft.com/office/drawing/2014/main" id="{306FD8C8-47BC-EFEB-7517-738E83E9569C}"/>
                    </a:ext>
                  </a:extLst>
                </p14:cNvPr>
                <p14:cNvContentPartPr/>
                <p14:nvPr/>
              </p14:nvContentPartPr>
              <p14:xfrm>
                <a:off x="6914595" y="5877345"/>
                <a:ext cx="360" cy="266040"/>
              </p14:xfrm>
            </p:contentPart>
          </mc:Choice>
          <mc:Fallback xmlns="">
            <p:pic>
              <p:nvPicPr>
                <p:cNvPr id="23" name="Ink 22">
                  <a:extLst>
                    <a:ext uri="{FF2B5EF4-FFF2-40B4-BE49-F238E27FC236}">
                      <a16:creationId xmlns:a16="http://schemas.microsoft.com/office/drawing/2014/main" id="{306FD8C8-47BC-EFEB-7517-738E83E9569C}"/>
                    </a:ext>
                  </a:extLst>
                </p:cNvPr>
                <p:cNvPicPr/>
                <p:nvPr/>
              </p:nvPicPr>
              <p:blipFill>
                <a:blip r:embed="rId5"/>
                <a:stretch>
                  <a:fillRect/>
                </a:stretch>
              </p:blipFill>
              <p:spPr>
                <a:xfrm>
                  <a:off x="6908475" y="5871225"/>
                  <a:ext cx="12600" cy="27828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25" name="Ink 24">
                  <a:extLst>
                    <a:ext uri="{FF2B5EF4-FFF2-40B4-BE49-F238E27FC236}">
                      <a16:creationId xmlns:a16="http://schemas.microsoft.com/office/drawing/2014/main" id="{17C68660-38B0-4B27-13C4-13AEF9737699}"/>
                    </a:ext>
                  </a:extLst>
                </p14:cNvPr>
                <p14:cNvContentPartPr/>
                <p14:nvPr/>
              </p14:nvContentPartPr>
              <p14:xfrm>
                <a:off x="6626955" y="6143385"/>
                <a:ext cx="307800" cy="24480"/>
              </p14:xfrm>
            </p:contentPart>
          </mc:Choice>
          <mc:Fallback xmlns="">
            <p:pic>
              <p:nvPicPr>
                <p:cNvPr id="25" name="Ink 24">
                  <a:extLst>
                    <a:ext uri="{FF2B5EF4-FFF2-40B4-BE49-F238E27FC236}">
                      <a16:creationId xmlns:a16="http://schemas.microsoft.com/office/drawing/2014/main" id="{17C68660-38B0-4B27-13C4-13AEF9737699}"/>
                    </a:ext>
                  </a:extLst>
                </p:cNvPr>
                <p:cNvPicPr/>
                <p:nvPr/>
              </p:nvPicPr>
              <p:blipFill>
                <a:blip r:embed="rId7"/>
                <a:stretch>
                  <a:fillRect/>
                </a:stretch>
              </p:blipFill>
              <p:spPr>
                <a:xfrm>
                  <a:off x="6620835" y="6137265"/>
                  <a:ext cx="320040" cy="36720"/>
                </a:xfrm>
                <a:prstGeom prst="rect">
                  <a:avLst/>
                </a:prstGeom>
              </p:spPr>
            </p:pic>
          </mc:Fallback>
        </mc:AlternateContent>
      </p:grpSp>
      <p:grpSp>
        <p:nvGrpSpPr>
          <p:cNvPr id="31" name="Group 30">
            <a:extLst>
              <a:ext uri="{FF2B5EF4-FFF2-40B4-BE49-F238E27FC236}">
                <a16:creationId xmlns:a16="http://schemas.microsoft.com/office/drawing/2014/main" id="{E3947D6C-7450-C574-E678-142745C16AA0}"/>
              </a:ext>
            </a:extLst>
          </p:cNvPr>
          <p:cNvGrpSpPr/>
          <p:nvPr/>
        </p:nvGrpSpPr>
        <p:grpSpPr>
          <a:xfrm>
            <a:off x="4704915" y="6357945"/>
            <a:ext cx="2297880" cy="462600"/>
            <a:chOff x="4704915" y="6357945"/>
            <a:chExt cx="2297880" cy="462600"/>
          </a:xfrm>
        </p:grpSpPr>
        <mc:AlternateContent xmlns:mc="http://schemas.openxmlformats.org/markup-compatibility/2006" xmlns:p14="http://schemas.microsoft.com/office/powerpoint/2010/main">
          <mc:Choice Requires="p14">
            <p:contentPart p14:bwMode="auto" r:id="rId8">
              <p14:nvContentPartPr>
                <p14:cNvPr id="27" name="Ink 26">
                  <a:extLst>
                    <a:ext uri="{FF2B5EF4-FFF2-40B4-BE49-F238E27FC236}">
                      <a16:creationId xmlns:a16="http://schemas.microsoft.com/office/drawing/2014/main" id="{820D6F5E-8B05-95F9-0986-ED3C71397818}"/>
                    </a:ext>
                  </a:extLst>
                </p14:cNvPr>
                <p14:cNvContentPartPr/>
                <p14:nvPr/>
              </p14:nvContentPartPr>
              <p14:xfrm>
                <a:off x="4714635" y="6524625"/>
                <a:ext cx="2288160" cy="295920"/>
              </p14:xfrm>
            </p:contentPart>
          </mc:Choice>
          <mc:Fallback xmlns="">
            <p:pic>
              <p:nvPicPr>
                <p:cNvPr id="27" name="Ink 26">
                  <a:extLst>
                    <a:ext uri="{FF2B5EF4-FFF2-40B4-BE49-F238E27FC236}">
                      <a16:creationId xmlns:a16="http://schemas.microsoft.com/office/drawing/2014/main" id="{820D6F5E-8B05-95F9-0986-ED3C71397818}"/>
                    </a:ext>
                  </a:extLst>
                </p:cNvPr>
                <p:cNvPicPr/>
                <p:nvPr/>
              </p:nvPicPr>
              <p:blipFill>
                <a:blip r:embed="rId9"/>
                <a:stretch>
                  <a:fillRect/>
                </a:stretch>
              </p:blipFill>
              <p:spPr>
                <a:xfrm>
                  <a:off x="4708515" y="6518505"/>
                  <a:ext cx="2300400" cy="30816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28" name="Ink 27">
                  <a:extLst>
                    <a:ext uri="{FF2B5EF4-FFF2-40B4-BE49-F238E27FC236}">
                      <a16:creationId xmlns:a16="http://schemas.microsoft.com/office/drawing/2014/main" id="{802AF51B-9DA3-5306-3E39-7BFABE4919BF}"/>
                    </a:ext>
                  </a:extLst>
                </p14:cNvPr>
                <p14:cNvContentPartPr/>
                <p14:nvPr/>
              </p14:nvContentPartPr>
              <p14:xfrm>
                <a:off x="4704915" y="6533625"/>
                <a:ext cx="71280" cy="231120"/>
              </p14:xfrm>
            </p:contentPart>
          </mc:Choice>
          <mc:Fallback xmlns="">
            <p:pic>
              <p:nvPicPr>
                <p:cNvPr id="28" name="Ink 27">
                  <a:extLst>
                    <a:ext uri="{FF2B5EF4-FFF2-40B4-BE49-F238E27FC236}">
                      <a16:creationId xmlns:a16="http://schemas.microsoft.com/office/drawing/2014/main" id="{802AF51B-9DA3-5306-3E39-7BFABE4919BF}"/>
                    </a:ext>
                  </a:extLst>
                </p:cNvPr>
                <p:cNvPicPr/>
                <p:nvPr/>
              </p:nvPicPr>
              <p:blipFill>
                <a:blip r:embed="rId11"/>
                <a:stretch>
                  <a:fillRect/>
                </a:stretch>
              </p:blipFill>
              <p:spPr>
                <a:xfrm>
                  <a:off x="4698795" y="6527505"/>
                  <a:ext cx="83520" cy="24336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30" name="Ink 29">
                  <a:extLst>
                    <a:ext uri="{FF2B5EF4-FFF2-40B4-BE49-F238E27FC236}">
                      <a16:creationId xmlns:a16="http://schemas.microsoft.com/office/drawing/2014/main" id="{AC0012E0-9363-39B5-8BFF-44CCCD86E215}"/>
                    </a:ext>
                  </a:extLst>
                </p14:cNvPr>
                <p14:cNvContentPartPr/>
                <p14:nvPr/>
              </p14:nvContentPartPr>
              <p14:xfrm>
                <a:off x="4714635" y="6357945"/>
                <a:ext cx="490320" cy="176040"/>
              </p14:xfrm>
            </p:contentPart>
          </mc:Choice>
          <mc:Fallback xmlns="">
            <p:pic>
              <p:nvPicPr>
                <p:cNvPr id="30" name="Ink 29">
                  <a:extLst>
                    <a:ext uri="{FF2B5EF4-FFF2-40B4-BE49-F238E27FC236}">
                      <a16:creationId xmlns:a16="http://schemas.microsoft.com/office/drawing/2014/main" id="{AC0012E0-9363-39B5-8BFF-44CCCD86E215}"/>
                    </a:ext>
                  </a:extLst>
                </p:cNvPr>
                <p:cNvPicPr/>
                <p:nvPr/>
              </p:nvPicPr>
              <p:blipFill>
                <a:blip r:embed="rId13"/>
                <a:stretch>
                  <a:fillRect/>
                </a:stretch>
              </p:blipFill>
              <p:spPr>
                <a:xfrm>
                  <a:off x="4708515" y="6351825"/>
                  <a:ext cx="502560" cy="188280"/>
                </a:xfrm>
                <a:prstGeom prst="rect">
                  <a:avLst/>
                </a:prstGeom>
              </p:spPr>
            </p:pic>
          </mc:Fallback>
        </mc:AlternateContent>
      </p:grpSp>
    </p:spTree>
    <p:extLst>
      <p:ext uri="{BB962C8B-B14F-4D97-AF65-F5344CB8AC3E}">
        <p14:creationId xmlns:p14="http://schemas.microsoft.com/office/powerpoint/2010/main" val="34675897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9">
            <a:extLst>
              <a:ext uri="{FF2B5EF4-FFF2-40B4-BE49-F238E27FC236}">
                <a16:creationId xmlns:a16="http://schemas.microsoft.com/office/drawing/2014/main" id="{5F180430-B4B3-3B17-EAB1-619568062FFD}"/>
              </a:ext>
            </a:extLst>
          </p:cNvPr>
          <p:cNvSpPr txBox="1">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Cont..</a:t>
            </a:r>
          </a:p>
        </p:txBody>
      </p:sp>
      <p:sp>
        <p:nvSpPr>
          <p:cNvPr id="3" name="Content Placeholder 2">
            <a:extLst>
              <a:ext uri="{FF2B5EF4-FFF2-40B4-BE49-F238E27FC236}">
                <a16:creationId xmlns:a16="http://schemas.microsoft.com/office/drawing/2014/main" id="{17124F1D-8E59-AA08-D247-BF1A4D69D985}"/>
              </a:ext>
            </a:extLst>
          </p:cNvPr>
          <p:cNvSpPr>
            <a:spLocks noGrp="1"/>
          </p:cNvSpPr>
          <p:nvPr>
            <p:ph idx="1"/>
          </p:nvPr>
        </p:nvSpPr>
        <p:spPr>
          <a:xfrm>
            <a:off x="838200" y="1825625"/>
            <a:ext cx="10515600" cy="4965700"/>
          </a:xfrm>
        </p:spPr>
        <p:txBody>
          <a:bodyPr/>
          <a:lstStyle/>
          <a:p>
            <a:pPr algn="just"/>
            <a:r>
              <a:rPr lang="en-US" b="0" i="0" dirty="0">
                <a:solidFill>
                  <a:srgbClr val="273239"/>
                </a:solidFill>
                <a:effectLst/>
              </a:rPr>
              <a:t>Since the graph is cyclic, we can conclude that it is </a:t>
            </a:r>
            <a:r>
              <a:rPr lang="en-US" b="1" i="0" dirty="0">
                <a:solidFill>
                  <a:srgbClr val="273239"/>
                </a:solidFill>
                <a:effectLst/>
              </a:rPr>
              <a:t>not conflict serializable</a:t>
            </a:r>
            <a:r>
              <a:rPr lang="en-US" b="0" i="0" dirty="0">
                <a:solidFill>
                  <a:srgbClr val="273239"/>
                </a:solidFill>
                <a:effectLst/>
              </a:rPr>
              <a:t> to any schedule serial schedule. Let us try to infer a serial schedule from this graph using topological ordering. The edge T</a:t>
            </a:r>
            <a:r>
              <a:rPr lang="en-US" b="0" i="0" baseline="-25000" dirty="0">
                <a:solidFill>
                  <a:srgbClr val="273239"/>
                </a:solidFill>
                <a:effectLst/>
              </a:rPr>
              <a:t>1</a:t>
            </a:r>
            <a:r>
              <a:rPr lang="en-US" b="0" i="0" dirty="0">
                <a:solidFill>
                  <a:srgbClr val="273239"/>
                </a:solidFill>
                <a:effectLst/>
              </a:rPr>
              <a:t>–&gt;T</a:t>
            </a:r>
            <a:r>
              <a:rPr lang="en-US" b="0" i="0" baseline="-25000" dirty="0">
                <a:solidFill>
                  <a:srgbClr val="273239"/>
                </a:solidFill>
                <a:effectLst/>
              </a:rPr>
              <a:t>2</a:t>
            </a:r>
            <a:r>
              <a:rPr lang="en-US" b="0" i="0" dirty="0">
                <a:solidFill>
                  <a:srgbClr val="273239"/>
                </a:solidFill>
                <a:effectLst/>
              </a:rPr>
              <a:t> tells that T</a:t>
            </a:r>
            <a:r>
              <a:rPr lang="en-US" b="0" i="0" baseline="-25000" dirty="0">
                <a:solidFill>
                  <a:srgbClr val="273239"/>
                </a:solidFill>
                <a:effectLst/>
              </a:rPr>
              <a:t>1</a:t>
            </a:r>
            <a:r>
              <a:rPr lang="en-US" b="0" i="0" dirty="0">
                <a:solidFill>
                  <a:srgbClr val="273239"/>
                </a:solidFill>
                <a:effectLst/>
              </a:rPr>
              <a:t> should come before T</a:t>
            </a:r>
            <a:r>
              <a:rPr lang="en-US" b="0" i="0" baseline="-25000" dirty="0">
                <a:solidFill>
                  <a:srgbClr val="273239"/>
                </a:solidFill>
                <a:effectLst/>
              </a:rPr>
              <a:t>2</a:t>
            </a:r>
            <a:r>
              <a:rPr lang="en-US" b="0" i="0" dirty="0">
                <a:solidFill>
                  <a:srgbClr val="273239"/>
                </a:solidFill>
                <a:effectLst/>
              </a:rPr>
              <a:t> in the linear ordering. The edge T</a:t>
            </a:r>
            <a:r>
              <a:rPr lang="en-US" b="0" i="0" baseline="-25000" dirty="0">
                <a:solidFill>
                  <a:srgbClr val="273239"/>
                </a:solidFill>
                <a:effectLst/>
              </a:rPr>
              <a:t>2</a:t>
            </a:r>
            <a:r>
              <a:rPr lang="en-US" b="0" i="0" dirty="0">
                <a:solidFill>
                  <a:srgbClr val="273239"/>
                </a:solidFill>
                <a:effectLst/>
              </a:rPr>
              <a:t> –&gt; T</a:t>
            </a:r>
            <a:r>
              <a:rPr lang="en-US" b="0" i="0" baseline="-25000" dirty="0">
                <a:solidFill>
                  <a:srgbClr val="273239"/>
                </a:solidFill>
                <a:effectLst/>
              </a:rPr>
              <a:t>1</a:t>
            </a:r>
            <a:r>
              <a:rPr lang="en-US" b="0" i="0" dirty="0">
                <a:solidFill>
                  <a:srgbClr val="273239"/>
                </a:solidFill>
                <a:effectLst/>
              </a:rPr>
              <a:t> tells that T</a:t>
            </a:r>
            <a:r>
              <a:rPr lang="en-US" b="0" i="0" baseline="-25000" dirty="0">
                <a:solidFill>
                  <a:srgbClr val="273239"/>
                </a:solidFill>
                <a:effectLst/>
              </a:rPr>
              <a:t>2</a:t>
            </a:r>
            <a:r>
              <a:rPr lang="en-US" b="0" i="0" dirty="0">
                <a:solidFill>
                  <a:srgbClr val="273239"/>
                </a:solidFill>
                <a:effectLst/>
              </a:rPr>
              <a:t> should come before T</a:t>
            </a:r>
            <a:r>
              <a:rPr lang="en-US" b="0" i="0" baseline="-25000" dirty="0">
                <a:solidFill>
                  <a:srgbClr val="273239"/>
                </a:solidFill>
                <a:effectLst/>
              </a:rPr>
              <a:t>1</a:t>
            </a:r>
            <a:r>
              <a:rPr lang="en-US" b="0" i="0" dirty="0">
                <a:solidFill>
                  <a:srgbClr val="273239"/>
                </a:solidFill>
                <a:effectLst/>
              </a:rPr>
              <a:t> in the linear ordering. So, we can not predict any particular order (when the graph is cyclic). Therefore, no serial schedule can be obtained from this graph. </a:t>
            </a:r>
            <a:br>
              <a:rPr lang="en-US" dirty="0"/>
            </a:br>
            <a:r>
              <a:rPr lang="en-US" b="0" i="0" dirty="0">
                <a:solidFill>
                  <a:srgbClr val="273239"/>
                </a:solidFill>
                <a:effectLst/>
              </a:rPr>
              <a:t>Consider another schedule S1:</a:t>
            </a:r>
            <a:endParaRPr lang="en-US" dirty="0"/>
          </a:p>
        </p:txBody>
      </p:sp>
      <p:pic>
        <p:nvPicPr>
          <p:cNvPr id="8" name="Picture 7" descr="A diagram of a triangle with arrows and a green circle&#10;&#10;Description automatically generated">
            <a:extLst>
              <a:ext uri="{FF2B5EF4-FFF2-40B4-BE49-F238E27FC236}">
                <a16:creationId xmlns:a16="http://schemas.microsoft.com/office/drawing/2014/main" id="{2C1C3656-B306-E75C-69D0-B2219EED19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05725" y="4740275"/>
            <a:ext cx="1866900" cy="1295400"/>
          </a:xfrm>
          <a:prstGeom prst="rect">
            <a:avLst/>
          </a:prstGeom>
        </p:spPr>
      </p:pic>
      <p:sp>
        <p:nvSpPr>
          <p:cNvPr id="10" name="TextBox 9">
            <a:extLst>
              <a:ext uri="{FF2B5EF4-FFF2-40B4-BE49-F238E27FC236}">
                <a16:creationId xmlns:a16="http://schemas.microsoft.com/office/drawing/2014/main" id="{984803AE-C9F7-B725-ED42-8B9F59B95ADC}"/>
              </a:ext>
            </a:extLst>
          </p:cNvPr>
          <p:cNvSpPr txBox="1"/>
          <p:nvPr/>
        </p:nvSpPr>
        <p:spPr>
          <a:xfrm>
            <a:off x="7667625" y="6162674"/>
            <a:ext cx="2076450" cy="369332"/>
          </a:xfrm>
          <a:prstGeom prst="rect">
            <a:avLst/>
          </a:prstGeom>
          <a:noFill/>
        </p:spPr>
        <p:txBody>
          <a:bodyPr wrap="square">
            <a:spAutoFit/>
          </a:bodyPr>
          <a:lstStyle/>
          <a:p>
            <a:r>
              <a:rPr lang="en-US" b="0" i="1" dirty="0">
                <a:solidFill>
                  <a:srgbClr val="273239"/>
                </a:solidFill>
                <a:effectLst/>
                <a:latin typeface="Nunito" pitchFamily="2" charset="0"/>
              </a:rPr>
              <a:t>Precedence Graph</a:t>
            </a:r>
            <a:endParaRPr lang="en-US" dirty="0"/>
          </a:p>
        </p:txBody>
      </p:sp>
    </p:spTree>
    <p:extLst>
      <p:ext uri="{BB962C8B-B14F-4D97-AF65-F5344CB8AC3E}">
        <p14:creationId xmlns:p14="http://schemas.microsoft.com/office/powerpoint/2010/main" val="29162369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F7ADE-440F-7EFB-CCB6-4E6486A036E9}"/>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a16="http://schemas.microsoft.com/office/drawing/2014/main" id="{EA3AA13C-6F90-E66B-64AA-54FB14A9A081}"/>
              </a:ext>
            </a:extLst>
          </p:cNvPr>
          <p:cNvSpPr>
            <a:spLocks noGrp="1"/>
          </p:cNvSpPr>
          <p:nvPr>
            <p:ph idx="1"/>
          </p:nvPr>
        </p:nvSpPr>
        <p:spPr/>
        <p:txBody>
          <a:bodyPr/>
          <a:lstStyle/>
          <a:p>
            <a:pPr algn="just"/>
            <a:r>
              <a:rPr lang="en-US" i="0" dirty="0">
                <a:solidFill>
                  <a:srgbClr val="273239"/>
                </a:solidFill>
                <a:effectLst/>
              </a:rPr>
              <a:t>The graph for this schedule is: Since the graph is acyclic, the schedule is conflict serializable. Performing Topological Sort on this graph would give us a possible serial schedule that is conflict equivalent to schedule S1. In Topological Sort, we first select the node with in-degree 0, which is T1. This would be followed by T3 and T2. So, S1 is </a:t>
            </a:r>
            <a:r>
              <a:rPr lang="en-US" b="1" i="0" u="sng" dirty="0">
                <a:effectLst/>
              </a:rPr>
              <a:t>conflict serializable</a:t>
            </a:r>
            <a:r>
              <a:rPr lang="en-US" b="1" i="0" dirty="0">
                <a:solidFill>
                  <a:srgbClr val="273239"/>
                </a:solidFill>
                <a:effectLst/>
              </a:rPr>
              <a:t> </a:t>
            </a:r>
            <a:r>
              <a:rPr lang="en-US" i="0" dirty="0">
                <a:solidFill>
                  <a:srgbClr val="273239"/>
                </a:solidFill>
                <a:effectLst/>
              </a:rPr>
              <a:t>since it is conflict equivalent to the </a:t>
            </a:r>
            <a:r>
              <a:rPr lang="en-US" b="1" i="0" u="sng" dirty="0">
                <a:effectLst/>
              </a:rPr>
              <a:t>serial schedule</a:t>
            </a:r>
            <a:r>
              <a:rPr lang="en-US" b="1" i="0" dirty="0">
                <a:solidFill>
                  <a:srgbClr val="273239"/>
                </a:solidFill>
                <a:effectLst/>
              </a:rPr>
              <a:t> </a:t>
            </a:r>
            <a:r>
              <a:rPr lang="en-US" i="0" dirty="0">
                <a:solidFill>
                  <a:srgbClr val="273239"/>
                </a:solidFill>
                <a:effectLst/>
              </a:rPr>
              <a:t>T1 T3 T2.</a:t>
            </a:r>
          </a:p>
          <a:p>
            <a:pPr algn="just"/>
            <a:r>
              <a:rPr lang="en-US" b="1" i="0" dirty="0">
                <a:solidFill>
                  <a:srgbClr val="273239"/>
                </a:solidFill>
                <a:effectLst/>
              </a:rPr>
              <a:t>In DBMS, a precedence graph is used to test for conflict serializability</a:t>
            </a:r>
            <a:endParaRPr lang="en-US" b="1" dirty="0"/>
          </a:p>
        </p:txBody>
      </p:sp>
    </p:spTree>
    <p:extLst>
      <p:ext uri="{BB962C8B-B14F-4D97-AF65-F5344CB8AC3E}">
        <p14:creationId xmlns:p14="http://schemas.microsoft.com/office/powerpoint/2010/main" val="630511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3D735-304C-6DF2-981E-D7934A72988A}"/>
              </a:ext>
            </a:extLst>
          </p:cNvPr>
          <p:cNvSpPr>
            <a:spLocks noGrp="1"/>
          </p:cNvSpPr>
          <p:nvPr>
            <p:ph type="title"/>
          </p:nvPr>
        </p:nvSpPr>
        <p:spPr>
          <a:xfrm>
            <a:off x="838200" y="365125"/>
            <a:ext cx="10515600" cy="758825"/>
          </a:xfrm>
        </p:spPr>
        <p:txBody>
          <a:bodyPr>
            <a:normAutofit fontScale="90000"/>
          </a:bodyPr>
          <a:lstStyle/>
          <a:p>
            <a:r>
              <a:rPr lang="en-US" b="1" i="0" dirty="0">
                <a:solidFill>
                  <a:srgbClr val="273239"/>
                </a:solidFill>
                <a:effectLst/>
                <a:latin typeface="+mn-lt"/>
              </a:rPr>
              <a:t>Steps to Construct a Precedence Graph?</a:t>
            </a:r>
            <a:br>
              <a:rPr lang="en-US" b="1" i="0" dirty="0">
                <a:solidFill>
                  <a:srgbClr val="273239"/>
                </a:solidFill>
                <a:effectLst/>
                <a:latin typeface="Nunito" pitchFamily="2" charset="0"/>
              </a:rPr>
            </a:br>
            <a:endParaRPr lang="en-US" dirty="0"/>
          </a:p>
        </p:txBody>
      </p:sp>
      <p:sp>
        <p:nvSpPr>
          <p:cNvPr id="3" name="Content Placeholder 2">
            <a:extLst>
              <a:ext uri="{FF2B5EF4-FFF2-40B4-BE49-F238E27FC236}">
                <a16:creationId xmlns:a16="http://schemas.microsoft.com/office/drawing/2014/main" id="{A7A262E7-2EC6-3FF9-B8FD-5C02DC020B7A}"/>
              </a:ext>
            </a:extLst>
          </p:cNvPr>
          <p:cNvSpPr>
            <a:spLocks noGrp="1"/>
          </p:cNvSpPr>
          <p:nvPr>
            <p:ph idx="1"/>
          </p:nvPr>
        </p:nvSpPr>
        <p:spPr>
          <a:xfrm>
            <a:off x="838200" y="1123950"/>
            <a:ext cx="10515600" cy="5657850"/>
          </a:xfrm>
        </p:spPr>
        <p:txBody>
          <a:bodyPr>
            <a:normAutofit lnSpcReduction="10000"/>
          </a:bodyPr>
          <a:lstStyle/>
          <a:p>
            <a:pPr algn="just" rtl="0" fontAlgn="base"/>
            <a:r>
              <a:rPr lang="en-US" b="1" i="0" dirty="0">
                <a:solidFill>
                  <a:srgbClr val="273239"/>
                </a:solidFill>
                <a:effectLst/>
              </a:rPr>
              <a:t>Step 1:</a:t>
            </a:r>
            <a:r>
              <a:rPr lang="en-US" b="0" i="0" dirty="0">
                <a:solidFill>
                  <a:srgbClr val="273239"/>
                </a:solidFill>
                <a:effectLst/>
              </a:rPr>
              <a:t> Draw a node for each transaction in the schedule.</a:t>
            </a:r>
          </a:p>
          <a:p>
            <a:pPr algn="just" rtl="0" fontAlgn="base"/>
            <a:r>
              <a:rPr lang="en-US" b="1" i="0" dirty="0">
                <a:solidFill>
                  <a:srgbClr val="273239"/>
                </a:solidFill>
                <a:effectLst/>
              </a:rPr>
              <a:t>Step 2:</a:t>
            </a:r>
            <a:r>
              <a:rPr lang="en-US" b="0" i="0" dirty="0">
                <a:solidFill>
                  <a:srgbClr val="273239"/>
                </a:solidFill>
                <a:effectLst/>
              </a:rPr>
              <a:t> For each pair of conflicting operations (i.e., operations on the same data item by different transactions), draw an edge from the transaction that performed the first operation to the transaction that performed the second operation. The edge represents a dependency between the two transactions.</a:t>
            </a:r>
          </a:p>
          <a:p>
            <a:pPr algn="just" rtl="0" fontAlgn="base"/>
            <a:r>
              <a:rPr lang="en-US" b="1" i="0" dirty="0">
                <a:solidFill>
                  <a:srgbClr val="273239"/>
                </a:solidFill>
                <a:effectLst/>
              </a:rPr>
              <a:t>Step 3:</a:t>
            </a:r>
            <a:r>
              <a:rPr lang="en-US" b="0" i="0" dirty="0">
                <a:solidFill>
                  <a:srgbClr val="273239"/>
                </a:solidFill>
                <a:effectLst/>
              </a:rPr>
              <a:t> If there are multiple conflicting operations between two transactions, draw multiple edges between the corresponding nodes.</a:t>
            </a:r>
          </a:p>
          <a:p>
            <a:pPr algn="just" rtl="0" fontAlgn="base"/>
            <a:r>
              <a:rPr lang="en-US" b="1" i="0" dirty="0">
                <a:solidFill>
                  <a:srgbClr val="273239"/>
                </a:solidFill>
                <a:effectLst/>
              </a:rPr>
              <a:t>Step 4:</a:t>
            </a:r>
            <a:r>
              <a:rPr lang="en-US" b="0" i="0" dirty="0">
                <a:solidFill>
                  <a:srgbClr val="273239"/>
                </a:solidFill>
                <a:effectLst/>
              </a:rPr>
              <a:t> If there are no conflicting operations between two transactions, do not draw an edge between them.</a:t>
            </a:r>
          </a:p>
          <a:p>
            <a:pPr algn="just" rtl="0" fontAlgn="base"/>
            <a:r>
              <a:rPr lang="en-US" b="1" i="0" dirty="0">
                <a:solidFill>
                  <a:srgbClr val="273239"/>
                </a:solidFill>
                <a:effectLst/>
              </a:rPr>
              <a:t>Step 5:</a:t>
            </a:r>
            <a:r>
              <a:rPr lang="en-US" b="0" i="0" dirty="0">
                <a:solidFill>
                  <a:srgbClr val="273239"/>
                </a:solidFill>
                <a:effectLst/>
              </a:rPr>
              <a:t> Once all the edges have been added to the graph, check if the graph contains any cycles. If the graph contains cycles, then the schedule is not conflict serializable. Otherwise, the schedule is conflict serializable.</a:t>
            </a:r>
          </a:p>
          <a:p>
            <a:endParaRPr lang="en-US" dirty="0"/>
          </a:p>
        </p:txBody>
      </p:sp>
    </p:spTree>
    <p:extLst>
      <p:ext uri="{BB962C8B-B14F-4D97-AF65-F5344CB8AC3E}">
        <p14:creationId xmlns:p14="http://schemas.microsoft.com/office/powerpoint/2010/main" val="12360169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F28B6-4D07-2D03-1715-0979B8E1F5ED}"/>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a16="http://schemas.microsoft.com/office/drawing/2014/main" id="{F6368EDC-843D-EA91-4C12-EC7A67400C61}"/>
              </a:ext>
            </a:extLst>
          </p:cNvPr>
          <p:cNvSpPr>
            <a:spLocks noGrp="1"/>
          </p:cNvSpPr>
          <p:nvPr>
            <p:ph idx="1"/>
          </p:nvPr>
        </p:nvSpPr>
        <p:spPr/>
        <p:txBody>
          <a:bodyPr/>
          <a:lstStyle/>
          <a:p>
            <a:pPr algn="just"/>
            <a:r>
              <a:rPr lang="en-US" b="0" i="0" dirty="0">
                <a:solidFill>
                  <a:srgbClr val="273239"/>
                </a:solidFill>
                <a:effectLst/>
              </a:rPr>
              <a:t>The precedence graph provides a visual representation of the dependencies between transactions in a schedule and allows us to determine whether the schedule is a conflict serializable or not. By constructing the precedence graph, we can identify the transactions that have conflicts and reorder them to produce a conflict serializable schedule, which is a schedule that can be transformed into a serial schedule by swapping non-conflicting operations.</a:t>
            </a:r>
            <a:endParaRPr lang="en-US" dirty="0"/>
          </a:p>
        </p:txBody>
      </p:sp>
    </p:spTree>
    <p:extLst>
      <p:ext uri="{BB962C8B-B14F-4D97-AF65-F5344CB8AC3E}">
        <p14:creationId xmlns:p14="http://schemas.microsoft.com/office/powerpoint/2010/main" val="41708437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00950-3317-1826-75F6-54219FB2E574}"/>
              </a:ext>
            </a:extLst>
          </p:cNvPr>
          <p:cNvSpPr>
            <a:spLocks noGrp="1"/>
          </p:cNvSpPr>
          <p:nvPr>
            <p:ph type="title"/>
          </p:nvPr>
        </p:nvSpPr>
        <p:spPr/>
        <p:txBody>
          <a:bodyPr>
            <a:normAutofit fontScale="90000"/>
          </a:bodyPr>
          <a:lstStyle/>
          <a:p>
            <a:r>
              <a:rPr lang="en-US" b="1" i="0" dirty="0">
                <a:solidFill>
                  <a:srgbClr val="273239"/>
                </a:solidFill>
                <a:effectLst/>
                <a:latin typeface="+mn-lt"/>
              </a:rPr>
              <a:t>Advantages of Precedence Graphs for Testing Conflict Serializability</a:t>
            </a:r>
            <a:br>
              <a:rPr lang="en-US" b="1" i="0" dirty="0">
                <a:solidFill>
                  <a:srgbClr val="273239"/>
                </a:solidFill>
                <a:effectLst/>
                <a:latin typeface="Nunito" pitchFamily="2" charset="0"/>
              </a:rPr>
            </a:br>
            <a:endParaRPr lang="en-US" dirty="0"/>
          </a:p>
        </p:txBody>
      </p:sp>
      <p:sp>
        <p:nvSpPr>
          <p:cNvPr id="3" name="Content Placeholder 2">
            <a:extLst>
              <a:ext uri="{FF2B5EF4-FFF2-40B4-BE49-F238E27FC236}">
                <a16:creationId xmlns:a16="http://schemas.microsoft.com/office/drawing/2014/main" id="{25685BAB-9FC4-E486-2633-EE82731E13C5}"/>
              </a:ext>
            </a:extLst>
          </p:cNvPr>
          <p:cNvSpPr>
            <a:spLocks noGrp="1"/>
          </p:cNvSpPr>
          <p:nvPr>
            <p:ph idx="1"/>
          </p:nvPr>
        </p:nvSpPr>
        <p:spPr>
          <a:xfrm>
            <a:off x="838200" y="1825625"/>
            <a:ext cx="10515600" cy="4927600"/>
          </a:xfrm>
        </p:spPr>
        <p:txBody>
          <a:bodyPr>
            <a:normAutofit/>
          </a:bodyPr>
          <a:lstStyle/>
          <a:p>
            <a:pPr algn="just" fontAlgn="base">
              <a:buFont typeface="Arial" panose="020B0604020202020204" pitchFamily="34" charset="0"/>
              <a:buChar char="•"/>
            </a:pPr>
            <a:r>
              <a:rPr lang="en-US" b="1" i="0" dirty="0">
                <a:solidFill>
                  <a:srgbClr val="273239"/>
                </a:solidFill>
                <a:effectLst/>
              </a:rPr>
              <a:t>Simple to comprehend: </a:t>
            </a:r>
            <a:r>
              <a:rPr lang="en-US" b="0" i="0" dirty="0">
                <a:solidFill>
                  <a:srgbClr val="273239"/>
                </a:solidFill>
                <a:effectLst/>
              </a:rPr>
              <a:t>Because precedence graphs show the connections between transactions visually, they are simple to comprehend.</a:t>
            </a:r>
          </a:p>
          <a:p>
            <a:pPr algn="just" fontAlgn="base">
              <a:buFont typeface="Arial" panose="020B0604020202020204" pitchFamily="34" charset="0"/>
              <a:buChar char="•"/>
            </a:pPr>
            <a:r>
              <a:rPr lang="en-US" b="1" i="0" dirty="0">
                <a:solidFill>
                  <a:srgbClr val="273239"/>
                </a:solidFill>
                <a:effectLst/>
              </a:rPr>
              <a:t>Quick analysis:</a:t>
            </a:r>
            <a:r>
              <a:rPr lang="en-US" b="0" i="0" dirty="0">
                <a:solidFill>
                  <a:srgbClr val="273239"/>
                </a:solidFill>
                <a:effectLst/>
              </a:rPr>
              <a:t> You can rapidly ascertain whether or not a series of transactions can be conflict serialized by using precedence graphs.</a:t>
            </a:r>
          </a:p>
          <a:p>
            <a:pPr algn="just" fontAlgn="base">
              <a:buFont typeface="Arial" panose="020B0604020202020204" pitchFamily="34" charset="0"/>
              <a:buChar char="•"/>
            </a:pPr>
            <a:r>
              <a:rPr lang="en-US" b="1" i="0" dirty="0">
                <a:solidFill>
                  <a:srgbClr val="273239"/>
                </a:solidFill>
                <a:effectLst/>
              </a:rPr>
              <a:t>Finding anomalies:</a:t>
            </a:r>
            <a:r>
              <a:rPr lang="en-US" b="0" i="0" dirty="0">
                <a:solidFill>
                  <a:srgbClr val="273239"/>
                </a:solidFill>
                <a:effectLst/>
              </a:rPr>
              <a:t> Anomalies like cycles or deadlocks that might not be seen right away might be found using precedence graphs.</a:t>
            </a:r>
          </a:p>
          <a:p>
            <a:pPr algn="just" fontAlgn="base">
              <a:buFont typeface="Arial" panose="020B0604020202020204" pitchFamily="34" charset="0"/>
              <a:buChar char="•"/>
            </a:pPr>
            <a:r>
              <a:rPr lang="en-US" b="1" i="0" dirty="0">
                <a:solidFill>
                  <a:srgbClr val="273239"/>
                </a:solidFill>
                <a:effectLst/>
              </a:rPr>
              <a:t>Assists with optimization:</a:t>
            </a:r>
            <a:r>
              <a:rPr lang="en-US" b="0" i="0" dirty="0">
                <a:solidFill>
                  <a:srgbClr val="273239"/>
                </a:solidFill>
                <a:effectLst/>
              </a:rPr>
              <a:t> By identifying transactions that can be carried out in parallel, precedence graphs can be utilized to enhance a database system’s performance.</a:t>
            </a:r>
          </a:p>
          <a:p>
            <a:endParaRPr lang="en-US" dirty="0"/>
          </a:p>
        </p:txBody>
      </p:sp>
    </p:spTree>
    <p:extLst>
      <p:ext uri="{BB962C8B-B14F-4D97-AF65-F5344CB8AC3E}">
        <p14:creationId xmlns:p14="http://schemas.microsoft.com/office/powerpoint/2010/main" val="2989385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FD8DF-C5A6-C4DE-868F-1BB1B927B989}"/>
              </a:ext>
            </a:extLst>
          </p:cNvPr>
          <p:cNvSpPr>
            <a:spLocks noGrp="1"/>
          </p:cNvSpPr>
          <p:nvPr>
            <p:ph type="title"/>
          </p:nvPr>
        </p:nvSpPr>
        <p:spPr/>
        <p:txBody>
          <a:bodyPr/>
          <a:lstStyle/>
          <a:p>
            <a:r>
              <a:rPr lang="en-US" b="1" i="0" dirty="0">
                <a:solidFill>
                  <a:srgbClr val="1F1F1F"/>
                </a:solidFill>
                <a:effectLst/>
                <a:latin typeface="Google Sans"/>
              </a:rPr>
              <a:t>What is Serializability</a:t>
            </a:r>
            <a:endParaRPr lang="en-US" b="1" dirty="0"/>
          </a:p>
        </p:txBody>
      </p:sp>
      <p:sp>
        <p:nvSpPr>
          <p:cNvPr id="3" name="Content Placeholder 2">
            <a:extLst>
              <a:ext uri="{FF2B5EF4-FFF2-40B4-BE49-F238E27FC236}">
                <a16:creationId xmlns:a16="http://schemas.microsoft.com/office/drawing/2014/main" id="{E5D24060-8EBC-A122-2BCA-C62FA0AC113A}"/>
              </a:ext>
            </a:extLst>
          </p:cNvPr>
          <p:cNvSpPr>
            <a:spLocks noGrp="1"/>
          </p:cNvSpPr>
          <p:nvPr>
            <p:ph idx="1"/>
          </p:nvPr>
        </p:nvSpPr>
        <p:spPr/>
        <p:txBody>
          <a:bodyPr/>
          <a:lstStyle/>
          <a:p>
            <a:pPr algn="just"/>
            <a:r>
              <a:rPr lang="en-US" b="0" i="0" dirty="0">
                <a:solidFill>
                  <a:srgbClr val="1F1F1F"/>
                </a:solidFill>
                <a:effectLst/>
                <a:latin typeface="Google Sans"/>
              </a:rPr>
              <a:t>Serializability in DBMS </a:t>
            </a:r>
            <a:r>
              <a:rPr lang="en-US" b="0" i="0" dirty="0">
                <a:solidFill>
                  <a:srgbClr val="040C28"/>
                </a:solidFill>
                <a:effectLst/>
                <a:latin typeface="Google Sans"/>
              </a:rPr>
              <a:t>ensures that multiple transactions can access and modify the same data without interfering with each other's operations</a:t>
            </a:r>
            <a:r>
              <a:rPr lang="en-US" b="0" i="0" dirty="0">
                <a:solidFill>
                  <a:srgbClr val="1F1F1F"/>
                </a:solidFill>
                <a:effectLst/>
                <a:latin typeface="Google Sans"/>
              </a:rPr>
              <a:t>. It helps to prevent data inconsistencies and anomalies that can occur when multiple transactions try to access and modify the same data concurrently.</a:t>
            </a:r>
            <a:endParaRPr lang="en-US" dirty="0"/>
          </a:p>
        </p:txBody>
      </p:sp>
    </p:spTree>
    <p:extLst>
      <p:ext uri="{BB962C8B-B14F-4D97-AF65-F5344CB8AC3E}">
        <p14:creationId xmlns:p14="http://schemas.microsoft.com/office/powerpoint/2010/main" val="1992351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1BBD2-EAFC-6C8D-DA5C-6923F5CE9952}"/>
              </a:ext>
            </a:extLst>
          </p:cNvPr>
          <p:cNvSpPr>
            <a:spLocks noGrp="1"/>
          </p:cNvSpPr>
          <p:nvPr>
            <p:ph type="title"/>
          </p:nvPr>
        </p:nvSpPr>
        <p:spPr/>
        <p:txBody>
          <a:bodyPr>
            <a:normAutofit fontScale="90000"/>
          </a:bodyPr>
          <a:lstStyle/>
          <a:p>
            <a:r>
              <a:rPr lang="en-US" b="1" i="0" dirty="0">
                <a:solidFill>
                  <a:srgbClr val="273239"/>
                </a:solidFill>
                <a:effectLst/>
                <a:latin typeface="+mn-lt"/>
              </a:rPr>
              <a:t>Disadvantages of Precedence Graphs for Testing Conflict Serializability</a:t>
            </a:r>
            <a:br>
              <a:rPr lang="en-US" b="1" i="0" dirty="0">
                <a:solidFill>
                  <a:srgbClr val="273239"/>
                </a:solidFill>
                <a:effectLst/>
                <a:latin typeface="Nunito" pitchFamily="2" charset="0"/>
              </a:rPr>
            </a:br>
            <a:endParaRPr lang="en-US" dirty="0"/>
          </a:p>
        </p:txBody>
      </p:sp>
      <p:sp>
        <p:nvSpPr>
          <p:cNvPr id="3" name="Content Placeholder 2">
            <a:extLst>
              <a:ext uri="{FF2B5EF4-FFF2-40B4-BE49-F238E27FC236}">
                <a16:creationId xmlns:a16="http://schemas.microsoft.com/office/drawing/2014/main" id="{488E870A-D475-270D-5572-CD8FAAABBF44}"/>
              </a:ext>
            </a:extLst>
          </p:cNvPr>
          <p:cNvSpPr>
            <a:spLocks noGrp="1"/>
          </p:cNvSpPr>
          <p:nvPr>
            <p:ph idx="1"/>
          </p:nvPr>
        </p:nvSpPr>
        <p:spPr>
          <a:xfrm>
            <a:off x="838200" y="1514474"/>
            <a:ext cx="10515600" cy="5343525"/>
          </a:xfrm>
        </p:spPr>
        <p:txBody>
          <a:bodyPr/>
          <a:lstStyle/>
          <a:p>
            <a:pPr algn="just" fontAlgn="base">
              <a:buFont typeface="Arial" panose="020B0604020202020204" pitchFamily="34" charset="0"/>
              <a:buChar char="•"/>
            </a:pPr>
            <a:r>
              <a:rPr lang="en-US" b="1" i="0" dirty="0">
                <a:solidFill>
                  <a:srgbClr val="273239"/>
                </a:solidFill>
                <a:effectLst/>
              </a:rPr>
              <a:t>Complex for large systems: </a:t>
            </a:r>
            <a:r>
              <a:rPr lang="en-US" b="0" i="0" dirty="0">
                <a:solidFill>
                  <a:srgbClr val="273239"/>
                </a:solidFill>
                <a:effectLst/>
              </a:rPr>
              <a:t>It can be challenging to discern dependencies between transactions in large </a:t>
            </a:r>
            <a:r>
              <a:rPr lang="en-US" b="0" i="0" u="sng" dirty="0">
                <a:solidFill>
                  <a:srgbClr val="273239"/>
                </a:solidFill>
                <a:effectLst/>
              </a:rPr>
              <a:t>database </a:t>
            </a:r>
            <a:r>
              <a:rPr lang="en-US" b="0" i="0" dirty="0">
                <a:solidFill>
                  <a:srgbClr val="273239"/>
                </a:solidFill>
                <a:effectLst/>
              </a:rPr>
              <a:t>systems due to the complexity of precedence graphs.</a:t>
            </a:r>
          </a:p>
          <a:p>
            <a:pPr algn="just" fontAlgn="base">
              <a:buFont typeface="Arial" panose="020B0604020202020204" pitchFamily="34" charset="0"/>
              <a:buChar char="•"/>
            </a:pPr>
            <a:r>
              <a:rPr lang="en-US" b="1" i="0" dirty="0">
                <a:solidFill>
                  <a:srgbClr val="273239"/>
                </a:solidFill>
                <a:effectLst/>
              </a:rPr>
              <a:t>Potential for inaccurate results: </a:t>
            </a:r>
            <a:r>
              <a:rPr lang="en-US" b="0" i="0" dirty="0">
                <a:solidFill>
                  <a:srgbClr val="273239"/>
                </a:solidFill>
                <a:effectLst/>
              </a:rPr>
              <a:t>It is possible that some conflicts between transactions will be unnoticed by precedence graphs.</a:t>
            </a:r>
          </a:p>
          <a:p>
            <a:pPr algn="just" fontAlgn="base">
              <a:buFont typeface="Arial" panose="020B0604020202020204" pitchFamily="34" charset="0"/>
              <a:buChar char="•"/>
            </a:pPr>
            <a:r>
              <a:rPr lang="en-US" b="1" i="0" dirty="0">
                <a:solidFill>
                  <a:srgbClr val="273239"/>
                </a:solidFill>
                <a:effectLst/>
              </a:rPr>
              <a:t>Require Manual efforts:</a:t>
            </a:r>
            <a:r>
              <a:rPr lang="en-US" b="0" i="0" dirty="0">
                <a:solidFill>
                  <a:srgbClr val="273239"/>
                </a:solidFill>
                <a:effectLst/>
              </a:rPr>
              <a:t> Building precedence graphs by hand can be labor-intensive and time-consuming, particularly in the case of big systems.</a:t>
            </a:r>
          </a:p>
          <a:p>
            <a:pPr algn="just" fontAlgn="base">
              <a:buFont typeface="Arial" panose="020B0604020202020204" pitchFamily="34" charset="0"/>
              <a:buChar char="•"/>
            </a:pPr>
            <a:r>
              <a:rPr lang="en-US" b="1" i="0" dirty="0">
                <a:solidFill>
                  <a:srgbClr val="273239"/>
                </a:solidFill>
                <a:effectLst/>
              </a:rPr>
              <a:t>Limited applicability: </a:t>
            </a:r>
            <a:r>
              <a:rPr lang="en-US" b="0" i="0" dirty="0">
                <a:solidFill>
                  <a:srgbClr val="273239"/>
                </a:solidFill>
                <a:effectLst/>
              </a:rPr>
              <a:t>Data races and deadlocks cannot be detected with precedence graphs; they are only useful for assessing conflict serializability.</a:t>
            </a:r>
          </a:p>
          <a:p>
            <a:endParaRPr lang="en-US" dirty="0"/>
          </a:p>
        </p:txBody>
      </p:sp>
    </p:spTree>
    <p:extLst>
      <p:ext uri="{BB962C8B-B14F-4D97-AF65-F5344CB8AC3E}">
        <p14:creationId xmlns:p14="http://schemas.microsoft.com/office/powerpoint/2010/main" val="5989781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C581A-2E03-B851-485C-D6F120835985}"/>
              </a:ext>
            </a:extLst>
          </p:cNvPr>
          <p:cNvSpPr>
            <a:spLocks noGrp="1"/>
          </p:cNvSpPr>
          <p:nvPr>
            <p:ph type="title"/>
          </p:nvPr>
        </p:nvSpPr>
        <p:spPr>
          <a:xfrm>
            <a:off x="838200" y="365126"/>
            <a:ext cx="10515600" cy="806450"/>
          </a:xfrm>
        </p:spPr>
        <p:txBody>
          <a:bodyPr>
            <a:normAutofit fontScale="90000"/>
          </a:bodyPr>
          <a:lstStyle/>
          <a:p>
            <a:br>
              <a:rPr lang="en-US" b="1" i="0" dirty="0">
                <a:solidFill>
                  <a:srgbClr val="273239"/>
                </a:solidFill>
                <a:effectLst/>
                <a:latin typeface="+mn-lt"/>
              </a:rPr>
            </a:br>
            <a:r>
              <a:rPr lang="en-US" b="1" i="0" dirty="0">
                <a:solidFill>
                  <a:srgbClr val="273239"/>
                </a:solidFill>
                <a:effectLst/>
                <a:latin typeface="+mn-lt"/>
              </a:rPr>
              <a:t>Concurrency Control Protocols</a:t>
            </a:r>
            <a:br>
              <a:rPr lang="en-US" b="1" i="0" dirty="0">
                <a:solidFill>
                  <a:srgbClr val="273239"/>
                </a:solidFill>
                <a:effectLst/>
                <a:latin typeface="Nunito" pitchFamily="2" charset="0"/>
              </a:rPr>
            </a:br>
            <a:endParaRPr lang="en-US" dirty="0"/>
          </a:p>
        </p:txBody>
      </p:sp>
      <p:sp>
        <p:nvSpPr>
          <p:cNvPr id="3" name="Content Placeholder 2">
            <a:extLst>
              <a:ext uri="{FF2B5EF4-FFF2-40B4-BE49-F238E27FC236}">
                <a16:creationId xmlns:a16="http://schemas.microsoft.com/office/drawing/2014/main" id="{6ABA7E29-E0B2-3CE8-21FE-182410023E67}"/>
              </a:ext>
            </a:extLst>
          </p:cNvPr>
          <p:cNvSpPr>
            <a:spLocks noGrp="1"/>
          </p:cNvSpPr>
          <p:nvPr>
            <p:ph idx="1"/>
          </p:nvPr>
        </p:nvSpPr>
        <p:spPr>
          <a:xfrm>
            <a:off x="838200" y="1266824"/>
            <a:ext cx="10515600" cy="5591175"/>
          </a:xfrm>
        </p:spPr>
        <p:txBody>
          <a:bodyPr/>
          <a:lstStyle/>
          <a:p>
            <a:pPr algn="just" rtl="0" fontAlgn="base"/>
            <a:r>
              <a:rPr lang="en-US" b="0" i="0" dirty="0">
                <a:solidFill>
                  <a:srgbClr val="273239"/>
                </a:solidFill>
                <a:effectLst/>
              </a:rPr>
              <a:t>Concurrency control protocols are the set of rules which are maintained in order to solve the concurrency control problems in the database. It ensures that the concurrent transactions can execute properly while maintaining the database consistency. The concurrent execution of a transaction is provided with atomicity, consistency, isolation, durability, and serializability via the concurrency control protocols.</a:t>
            </a:r>
          </a:p>
          <a:p>
            <a:pPr algn="l" fontAlgn="base">
              <a:buFont typeface="Arial" panose="020B0604020202020204" pitchFamily="34" charset="0"/>
              <a:buChar char="•"/>
            </a:pPr>
            <a:r>
              <a:rPr lang="en-US" b="0" i="0" dirty="0">
                <a:solidFill>
                  <a:srgbClr val="273239"/>
                </a:solidFill>
                <a:effectLst/>
              </a:rPr>
              <a:t>Locked based concurrency control protocol</a:t>
            </a:r>
          </a:p>
          <a:p>
            <a:pPr algn="l" fontAlgn="base">
              <a:buFont typeface="Arial" panose="020B0604020202020204" pitchFamily="34" charset="0"/>
              <a:buChar char="•"/>
            </a:pPr>
            <a:r>
              <a:rPr lang="en-US" b="0" i="0" dirty="0">
                <a:solidFill>
                  <a:srgbClr val="273239"/>
                </a:solidFill>
                <a:effectLst/>
              </a:rPr>
              <a:t>Timestamp based concurrency control protocol</a:t>
            </a:r>
          </a:p>
          <a:p>
            <a:endParaRPr lang="en-US" dirty="0"/>
          </a:p>
        </p:txBody>
      </p:sp>
    </p:spTree>
    <p:extLst>
      <p:ext uri="{BB962C8B-B14F-4D97-AF65-F5344CB8AC3E}">
        <p14:creationId xmlns:p14="http://schemas.microsoft.com/office/powerpoint/2010/main" val="20507568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09A95-A30C-3327-4D73-D3EF93F4D91C}"/>
              </a:ext>
            </a:extLst>
          </p:cNvPr>
          <p:cNvSpPr>
            <a:spLocks noGrp="1"/>
          </p:cNvSpPr>
          <p:nvPr>
            <p:ph type="title"/>
          </p:nvPr>
        </p:nvSpPr>
        <p:spPr>
          <a:xfrm>
            <a:off x="838200" y="365125"/>
            <a:ext cx="10515600" cy="644525"/>
          </a:xfrm>
        </p:spPr>
        <p:txBody>
          <a:bodyPr>
            <a:normAutofit fontScale="90000"/>
          </a:bodyPr>
          <a:lstStyle/>
          <a:p>
            <a:br>
              <a:rPr lang="en-US" b="1" i="0" dirty="0">
                <a:solidFill>
                  <a:srgbClr val="273239"/>
                </a:solidFill>
                <a:effectLst/>
                <a:latin typeface="+mn-lt"/>
              </a:rPr>
            </a:br>
            <a:r>
              <a:rPr lang="en-US" b="1" i="0" dirty="0">
                <a:solidFill>
                  <a:srgbClr val="273239"/>
                </a:solidFill>
                <a:effectLst/>
                <a:latin typeface="+mn-lt"/>
              </a:rPr>
              <a:t>Locked based Protocol</a:t>
            </a:r>
            <a:br>
              <a:rPr lang="en-US" b="1" i="0" dirty="0">
                <a:solidFill>
                  <a:srgbClr val="273239"/>
                </a:solidFill>
                <a:effectLst/>
                <a:latin typeface="Nunito" pitchFamily="2" charset="0"/>
              </a:rPr>
            </a:br>
            <a:endParaRPr lang="en-US" dirty="0"/>
          </a:p>
        </p:txBody>
      </p:sp>
      <p:sp>
        <p:nvSpPr>
          <p:cNvPr id="3" name="Content Placeholder 2">
            <a:extLst>
              <a:ext uri="{FF2B5EF4-FFF2-40B4-BE49-F238E27FC236}">
                <a16:creationId xmlns:a16="http://schemas.microsoft.com/office/drawing/2014/main" id="{C0F69717-9144-224E-72B0-575BA2101FC6}"/>
              </a:ext>
            </a:extLst>
          </p:cNvPr>
          <p:cNvSpPr>
            <a:spLocks noGrp="1"/>
          </p:cNvSpPr>
          <p:nvPr>
            <p:ph idx="1"/>
          </p:nvPr>
        </p:nvSpPr>
        <p:spPr>
          <a:xfrm>
            <a:off x="838200" y="1200150"/>
            <a:ext cx="10515600" cy="5591175"/>
          </a:xfrm>
        </p:spPr>
        <p:txBody>
          <a:bodyPr/>
          <a:lstStyle/>
          <a:p>
            <a:pPr algn="just" rtl="0" fontAlgn="base"/>
            <a:r>
              <a:rPr lang="en-US" b="0" i="0" dirty="0">
                <a:solidFill>
                  <a:srgbClr val="273239"/>
                </a:solidFill>
                <a:effectLst/>
              </a:rPr>
              <a:t>In </a:t>
            </a:r>
            <a:r>
              <a:rPr lang="en-US" b="0" i="0" u="sng" dirty="0">
                <a:solidFill>
                  <a:srgbClr val="273239"/>
                </a:solidFill>
                <a:effectLst/>
              </a:rPr>
              <a:t>locked based protocol</a:t>
            </a:r>
            <a:r>
              <a:rPr lang="en-US" b="0" i="0" dirty="0">
                <a:solidFill>
                  <a:srgbClr val="273239"/>
                </a:solidFill>
                <a:effectLst/>
              </a:rPr>
              <a:t>, each transaction needs to acquire locks before they start accessing or modifying the data items. There are two types of locks used in databases.</a:t>
            </a:r>
          </a:p>
          <a:p>
            <a:pPr algn="just" fontAlgn="base">
              <a:buFont typeface="Arial" panose="020B0604020202020204" pitchFamily="34" charset="0"/>
              <a:buChar char="•"/>
            </a:pPr>
            <a:r>
              <a:rPr lang="en-US" b="1" i="0" dirty="0">
                <a:solidFill>
                  <a:srgbClr val="273239"/>
                </a:solidFill>
                <a:effectLst/>
              </a:rPr>
              <a:t>Shared Lock :</a:t>
            </a:r>
            <a:r>
              <a:rPr lang="en-US" b="0" i="0" dirty="0">
                <a:solidFill>
                  <a:srgbClr val="273239"/>
                </a:solidFill>
                <a:effectLst/>
              </a:rPr>
              <a:t> Shared lock is also known as read lock which allows multiple transactions to read the data simultaneously. The transaction which is holding a shared lock can only read the data item but it can not modify the data item.</a:t>
            </a:r>
          </a:p>
          <a:p>
            <a:pPr algn="just" fontAlgn="base">
              <a:buFont typeface="Arial" panose="020B0604020202020204" pitchFamily="34" charset="0"/>
              <a:buChar char="•"/>
            </a:pPr>
            <a:r>
              <a:rPr lang="en-US" b="1" i="0" dirty="0">
                <a:solidFill>
                  <a:srgbClr val="273239"/>
                </a:solidFill>
                <a:effectLst/>
              </a:rPr>
              <a:t>Exclusive Lock : </a:t>
            </a:r>
            <a:r>
              <a:rPr lang="en-US" b="0" i="0" dirty="0">
                <a:solidFill>
                  <a:srgbClr val="273239"/>
                </a:solidFill>
                <a:effectLst/>
              </a:rPr>
              <a:t>Exclusive lock is also known as the write lock. Exclusive lock allows a transaction to update a data item. Only one transaction can hold the exclusive lock on a data item at a time. While a transaction is holding an exclusive lock on a data item, no other transaction is allowed to acquire a shared/exclusive lock on the same data item.</a:t>
            </a:r>
          </a:p>
          <a:p>
            <a:endParaRPr lang="en-US" dirty="0"/>
          </a:p>
        </p:txBody>
      </p:sp>
    </p:spTree>
    <p:extLst>
      <p:ext uri="{BB962C8B-B14F-4D97-AF65-F5344CB8AC3E}">
        <p14:creationId xmlns:p14="http://schemas.microsoft.com/office/powerpoint/2010/main" val="9136979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97C60-F610-7DF4-7EAF-FB3D0FBC45D7}"/>
              </a:ext>
            </a:extLst>
          </p:cNvPr>
          <p:cNvSpPr>
            <a:spLocks noGrp="1"/>
          </p:cNvSpPr>
          <p:nvPr>
            <p:ph type="title"/>
          </p:nvPr>
        </p:nvSpPr>
        <p:spPr>
          <a:xfrm>
            <a:off x="838200" y="365125"/>
            <a:ext cx="10515600" cy="892175"/>
          </a:xfrm>
        </p:spPr>
        <p:txBody>
          <a:bodyPr>
            <a:normAutofit fontScale="90000"/>
          </a:bodyPr>
          <a:lstStyle/>
          <a:p>
            <a:r>
              <a:rPr lang="en-US" b="1" i="0" dirty="0">
                <a:solidFill>
                  <a:srgbClr val="273239"/>
                </a:solidFill>
                <a:effectLst/>
                <a:latin typeface="+mn-lt"/>
              </a:rPr>
              <a:t>There are two kind of lock based protocol mostly used in database</a:t>
            </a:r>
            <a:endParaRPr lang="en-US" b="1" dirty="0">
              <a:latin typeface="+mn-lt"/>
            </a:endParaRPr>
          </a:p>
        </p:txBody>
      </p:sp>
      <p:sp>
        <p:nvSpPr>
          <p:cNvPr id="3" name="Content Placeholder 2">
            <a:extLst>
              <a:ext uri="{FF2B5EF4-FFF2-40B4-BE49-F238E27FC236}">
                <a16:creationId xmlns:a16="http://schemas.microsoft.com/office/drawing/2014/main" id="{1295E672-0181-9836-F485-14437AF9F11F}"/>
              </a:ext>
            </a:extLst>
          </p:cNvPr>
          <p:cNvSpPr>
            <a:spLocks noGrp="1"/>
          </p:cNvSpPr>
          <p:nvPr>
            <p:ph idx="1"/>
          </p:nvPr>
        </p:nvSpPr>
        <p:spPr>
          <a:xfrm>
            <a:off x="838200" y="1524000"/>
            <a:ext cx="11068050" cy="5333999"/>
          </a:xfrm>
        </p:spPr>
        <p:txBody>
          <a:bodyPr>
            <a:normAutofit lnSpcReduction="10000"/>
          </a:bodyPr>
          <a:lstStyle/>
          <a:p>
            <a:pPr algn="just" fontAlgn="base">
              <a:buFont typeface="Arial" panose="020B0604020202020204" pitchFamily="34" charset="0"/>
              <a:buChar char="•"/>
            </a:pPr>
            <a:r>
              <a:rPr lang="en-US" b="1" i="0" dirty="0">
                <a:solidFill>
                  <a:srgbClr val="273239"/>
                </a:solidFill>
                <a:effectLst/>
              </a:rPr>
              <a:t>Two Phase Locking Protocol : </a:t>
            </a:r>
            <a:r>
              <a:rPr lang="en-US" b="0" i="0" dirty="0">
                <a:solidFill>
                  <a:srgbClr val="273239"/>
                </a:solidFill>
                <a:effectLst/>
              </a:rPr>
              <a:t> </a:t>
            </a:r>
            <a:r>
              <a:rPr lang="en-US" b="0" i="0" u="sng" dirty="0">
                <a:solidFill>
                  <a:srgbClr val="273239"/>
                </a:solidFill>
                <a:effectLst/>
              </a:rPr>
              <a:t>Two phase locking</a:t>
            </a:r>
            <a:r>
              <a:rPr lang="en-US" b="0" i="0" dirty="0">
                <a:solidFill>
                  <a:srgbClr val="273239"/>
                </a:solidFill>
                <a:effectLst/>
              </a:rPr>
              <a:t> is a widely used technique which ensures strict ordering of lock acquisition and release. Two phase locking protocol works in two phases.</a:t>
            </a:r>
          </a:p>
          <a:p>
            <a:pPr marL="742950" lvl="1" indent="-285750" algn="just" fontAlgn="base">
              <a:buFont typeface="Arial" panose="020B0604020202020204" pitchFamily="34" charset="0"/>
              <a:buChar char="•"/>
            </a:pPr>
            <a:r>
              <a:rPr lang="en-US" b="1" i="0" dirty="0">
                <a:solidFill>
                  <a:srgbClr val="273239"/>
                </a:solidFill>
                <a:effectLst/>
              </a:rPr>
              <a:t>Growing Phase :</a:t>
            </a:r>
            <a:r>
              <a:rPr lang="en-US" b="0" i="0" dirty="0">
                <a:solidFill>
                  <a:srgbClr val="273239"/>
                </a:solidFill>
                <a:effectLst/>
              </a:rPr>
              <a:t> In this phase, the transaction starts acquiring locks before performing any modification on the data items. Once a transaction acquires a lock, that lock can not be released until the transaction reaches the end of the execution.</a:t>
            </a:r>
          </a:p>
          <a:p>
            <a:pPr marL="742950" lvl="1" indent="-285750" algn="just" fontAlgn="base">
              <a:buFont typeface="Arial" panose="020B0604020202020204" pitchFamily="34" charset="0"/>
              <a:buChar char="•"/>
            </a:pPr>
            <a:r>
              <a:rPr lang="en-US" b="1" i="0" dirty="0">
                <a:solidFill>
                  <a:srgbClr val="273239"/>
                </a:solidFill>
                <a:effectLst/>
              </a:rPr>
              <a:t>Shrinking Phase :</a:t>
            </a:r>
            <a:r>
              <a:rPr lang="en-US" b="0" i="0" dirty="0">
                <a:solidFill>
                  <a:srgbClr val="273239"/>
                </a:solidFill>
                <a:effectLst/>
              </a:rPr>
              <a:t> In this phase, the transaction releases all the acquired locks once it performs all the modifications on the data item. Once the transaction starts releasing the locks, it can not acquire any locks further. </a:t>
            </a:r>
          </a:p>
          <a:p>
            <a:pPr algn="just" fontAlgn="base">
              <a:buFont typeface="Arial" panose="020B0604020202020204" pitchFamily="34" charset="0"/>
              <a:buChar char="•"/>
            </a:pPr>
            <a:r>
              <a:rPr lang="en-US" b="1" i="0" dirty="0">
                <a:solidFill>
                  <a:srgbClr val="273239"/>
                </a:solidFill>
                <a:effectLst/>
              </a:rPr>
              <a:t>Strict Two Phase Locking  Protocol : </a:t>
            </a:r>
            <a:r>
              <a:rPr lang="en-US" b="0" i="0" dirty="0">
                <a:solidFill>
                  <a:srgbClr val="273239"/>
                </a:solidFill>
                <a:effectLst/>
              </a:rPr>
              <a:t>It is almost similar to the two phase locking protocol the only difference is that in two phase locking the transaction can release its locks before it commits, but in case of strict two phase locking the transactions are only allowed to release the locks only when they performs commits. </a:t>
            </a:r>
          </a:p>
          <a:p>
            <a:endParaRPr lang="en-US" dirty="0"/>
          </a:p>
        </p:txBody>
      </p:sp>
    </p:spTree>
    <p:extLst>
      <p:ext uri="{BB962C8B-B14F-4D97-AF65-F5344CB8AC3E}">
        <p14:creationId xmlns:p14="http://schemas.microsoft.com/office/powerpoint/2010/main" val="26553245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FA4D6-F2E8-092F-CCB5-835D7A1D257F}"/>
              </a:ext>
            </a:extLst>
          </p:cNvPr>
          <p:cNvSpPr>
            <a:spLocks noGrp="1"/>
          </p:cNvSpPr>
          <p:nvPr>
            <p:ph type="title"/>
          </p:nvPr>
        </p:nvSpPr>
        <p:spPr/>
        <p:txBody>
          <a:bodyPr/>
          <a:lstStyle/>
          <a:p>
            <a:r>
              <a:rPr lang="en-US" b="1" i="0" dirty="0">
                <a:solidFill>
                  <a:srgbClr val="273239"/>
                </a:solidFill>
                <a:effectLst/>
              </a:rPr>
              <a:t>Two Phase Locking Protocol</a:t>
            </a:r>
            <a:endParaRPr lang="en-US" dirty="0"/>
          </a:p>
        </p:txBody>
      </p:sp>
      <p:sp>
        <p:nvSpPr>
          <p:cNvPr id="3" name="Content Placeholder 2">
            <a:extLst>
              <a:ext uri="{FF2B5EF4-FFF2-40B4-BE49-F238E27FC236}">
                <a16:creationId xmlns:a16="http://schemas.microsoft.com/office/drawing/2014/main" id="{6779C48B-1FEA-30DA-6959-01020FC35F84}"/>
              </a:ext>
            </a:extLst>
          </p:cNvPr>
          <p:cNvSpPr>
            <a:spLocks noGrp="1"/>
          </p:cNvSpPr>
          <p:nvPr>
            <p:ph idx="1"/>
          </p:nvPr>
        </p:nvSpPr>
        <p:spPr/>
        <p:txBody>
          <a:bodyPr/>
          <a:lstStyle/>
          <a:p>
            <a:pPr algn="just">
              <a:buFont typeface="Arial" panose="020B0604020202020204" pitchFamily="34" charset="0"/>
              <a:buChar char="•"/>
            </a:pPr>
            <a:r>
              <a:rPr lang="en-US" b="0" i="0" dirty="0">
                <a:solidFill>
                  <a:srgbClr val="000000"/>
                </a:solidFill>
                <a:effectLst/>
              </a:rPr>
              <a:t>The two-phase locking protocol divides the execution phase of the transaction into three parts.</a:t>
            </a:r>
          </a:p>
          <a:p>
            <a:pPr algn="just">
              <a:buFont typeface="Arial" panose="020B0604020202020204" pitchFamily="34" charset="0"/>
              <a:buChar char="•"/>
            </a:pPr>
            <a:r>
              <a:rPr lang="en-US" b="0" i="0" dirty="0">
                <a:solidFill>
                  <a:srgbClr val="000000"/>
                </a:solidFill>
                <a:effectLst/>
              </a:rPr>
              <a:t>In the first part, when the execution of the transaction starts, it seeks permission for the lock it requires.</a:t>
            </a:r>
          </a:p>
          <a:p>
            <a:pPr algn="just">
              <a:buFont typeface="Arial" panose="020B0604020202020204" pitchFamily="34" charset="0"/>
              <a:buChar char="•"/>
            </a:pPr>
            <a:r>
              <a:rPr lang="en-US" b="0" i="0" dirty="0">
                <a:solidFill>
                  <a:srgbClr val="000000"/>
                </a:solidFill>
                <a:effectLst/>
              </a:rPr>
              <a:t>In the second part, the transaction acquires all the locks. The third phase is started as soon as the transaction releases its first lock.</a:t>
            </a:r>
          </a:p>
          <a:p>
            <a:pPr algn="just">
              <a:buFont typeface="Arial" panose="020B0604020202020204" pitchFamily="34" charset="0"/>
              <a:buChar char="•"/>
            </a:pPr>
            <a:r>
              <a:rPr lang="en-US" b="0" i="0" dirty="0">
                <a:solidFill>
                  <a:srgbClr val="000000"/>
                </a:solidFill>
                <a:effectLst/>
              </a:rPr>
              <a:t>In the third phase, the transaction cannot demand any new locks. It only releases the acquired locks.</a:t>
            </a:r>
          </a:p>
          <a:p>
            <a:endParaRPr lang="en-US" dirty="0"/>
          </a:p>
        </p:txBody>
      </p:sp>
    </p:spTree>
    <p:extLst>
      <p:ext uri="{BB962C8B-B14F-4D97-AF65-F5344CB8AC3E}">
        <p14:creationId xmlns:p14="http://schemas.microsoft.com/office/powerpoint/2010/main" val="40662256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05B6B-1327-8768-480F-8E41096748A5}"/>
              </a:ext>
            </a:extLst>
          </p:cNvPr>
          <p:cNvSpPr>
            <a:spLocks noGrp="1"/>
          </p:cNvSpPr>
          <p:nvPr>
            <p:ph type="title"/>
          </p:nvPr>
        </p:nvSpPr>
        <p:spPr>
          <a:xfrm>
            <a:off x="838200" y="365126"/>
            <a:ext cx="10515600" cy="577850"/>
          </a:xfrm>
        </p:spPr>
        <p:txBody>
          <a:bodyPr>
            <a:normAutofit fontScale="90000"/>
          </a:bodyPr>
          <a:lstStyle/>
          <a:p>
            <a:r>
              <a:rPr lang="en-US" dirty="0"/>
              <a:t>Cont..</a:t>
            </a:r>
          </a:p>
        </p:txBody>
      </p:sp>
      <p:sp>
        <p:nvSpPr>
          <p:cNvPr id="3" name="Content Placeholder 2">
            <a:extLst>
              <a:ext uri="{FF2B5EF4-FFF2-40B4-BE49-F238E27FC236}">
                <a16:creationId xmlns:a16="http://schemas.microsoft.com/office/drawing/2014/main" id="{E03C8531-CDB5-9B8A-DD04-2E3FB968D6F5}"/>
              </a:ext>
            </a:extLst>
          </p:cNvPr>
          <p:cNvSpPr>
            <a:spLocks noGrp="1"/>
          </p:cNvSpPr>
          <p:nvPr>
            <p:ph idx="1"/>
          </p:nvPr>
        </p:nvSpPr>
        <p:spPr>
          <a:xfrm>
            <a:off x="838200" y="1495426"/>
            <a:ext cx="10515600" cy="5362574"/>
          </a:xfrm>
        </p:spPr>
        <p:txBody>
          <a:bodyPr/>
          <a:lstStyle/>
          <a:p>
            <a:endParaRPr lang="en-US" dirty="0"/>
          </a:p>
          <a:p>
            <a:endParaRPr lang="en-US" dirty="0"/>
          </a:p>
          <a:p>
            <a:endParaRPr lang="en-US" dirty="0"/>
          </a:p>
          <a:p>
            <a:endParaRPr lang="en-US" dirty="0"/>
          </a:p>
          <a:p>
            <a:endParaRPr lang="en-US" dirty="0"/>
          </a:p>
          <a:p>
            <a:pPr algn="just"/>
            <a:r>
              <a:rPr lang="en-US" b="0" i="0" dirty="0">
                <a:solidFill>
                  <a:srgbClr val="333333"/>
                </a:solidFill>
                <a:effectLst/>
                <a:latin typeface="inter-regular"/>
              </a:rPr>
              <a:t>There are two phases of 2PL:</a:t>
            </a:r>
          </a:p>
          <a:p>
            <a:pPr algn="just">
              <a:buFont typeface="Arial" panose="020B0604020202020204" pitchFamily="34" charset="0"/>
              <a:buChar char="•"/>
            </a:pPr>
            <a:r>
              <a:rPr lang="en-US" b="1" i="0" dirty="0">
                <a:solidFill>
                  <a:srgbClr val="000000"/>
                </a:solidFill>
                <a:effectLst/>
                <a:latin typeface="inherit"/>
              </a:rPr>
              <a:t>Growing Phase</a:t>
            </a:r>
            <a:r>
              <a:rPr lang="en-US" b="0" i="0" dirty="0">
                <a:solidFill>
                  <a:srgbClr val="000000"/>
                </a:solidFill>
                <a:effectLst/>
                <a:latin typeface="inherit"/>
              </a:rPr>
              <a:t> − All the locks are issued in this phase. No locks are released, after all changes to data-items are committed and then the second phase (shrinking phase) starts.</a:t>
            </a:r>
          </a:p>
          <a:p>
            <a:pPr algn="just">
              <a:buFont typeface="Arial" panose="020B0604020202020204" pitchFamily="34" charset="0"/>
              <a:buChar char="•"/>
            </a:pPr>
            <a:r>
              <a:rPr lang="en-US" b="1" i="0" dirty="0">
                <a:solidFill>
                  <a:srgbClr val="000000"/>
                </a:solidFill>
                <a:effectLst/>
                <a:latin typeface="inherit"/>
              </a:rPr>
              <a:t>Shrinking phase</a:t>
            </a:r>
            <a:r>
              <a:rPr lang="en-US" b="0" i="0" dirty="0">
                <a:solidFill>
                  <a:srgbClr val="000000"/>
                </a:solidFill>
                <a:effectLst/>
                <a:latin typeface="inherit"/>
              </a:rPr>
              <a:t> − No locks are issued in this phase, all the changes to data-items are noted (stored) and then locks are released.</a:t>
            </a:r>
          </a:p>
          <a:p>
            <a:endParaRPr lang="en-US" dirty="0"/>
          </a:p>
        </p:txBody>
      </p:sp>
      <p:pic>
        <p:nvPicPr>
          <p:cNvPr id="1028" name="Picture 4">
            <a:extLst>
              <a:ext uri="{FF2B5EF4-FFF2-40B4-BE49-F238E27FC236}">
                <a16:creationId xmlns:a16="http://schemas.microsoft.com/office/drawing/2014/main" id="{4C6A6CC0-DD13-6922-CD0B-76B10B3AB6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8720" y="871538"/>
            <a:ext cx="8087360" cy="2847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9669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5835F-93F8-6443-0688-3001DAF3E2F5}"/>
              </a:ext>
            </a:extLst>
          </p:cNvPr>
          <p:cNvSpPr>
            <a:spLocks noGrp="1"/>
          </p:cNvSpPr>
          <p:nvPr>
            <p:ph type="title"/>
          </p:nvPr>
        </p:nvSpPr>
        <p:spPr/>
        <p:txBody>
          <a:bodyPr/>
          <a:lstStyle/>
          <a:p>
            <a:r>
              <a:rPr lang="en-US" dirty="0"/>
              <a:t>Example</a:t>
            </a:r>
          </a:p>
        </p:txBody>
      </p:sp>
      <p:sp>
        <p:nvSpPr>
          <p:cNvPr id="3" name="Content Placeholder 2">
            <a:extLst>
              <a:ext uri="{FF2B5EF4-FFF2-40B4-BE49-F238E27FC236}">
                <a16:creationId xmlns:a16="http://schemas.microsoft.com/office/drawing/2014/main" id="{510A926F-67DC-2CFC-748D-24BFF7831AC9}"/>
              </a:ext>
            </a:extLst>
          </p:cNvPr>
          <p:cNvSpPr>
            <a:spLocks noGrp="1"/>
          </p:cNvSpPr>
          <p:nvPr>
            <p:ph idx="1"/>
          </p:nvPr>
        </p:nvSpPr>
        <p:spPr/>
        <p:txBody>
          <a:bodyPr/>
          <a:lstStyle/>
          <a:p>
            <a:pPr algn="just"/>
            <a:r>
              <a:rPr lang="en-US" b="0" i="0" dirty="0">
                <a:solidFill>
                  <a:srgbClr val="333333"/>
                </a:solidFill>
                <a:effectLst/>
                <a:latin typeface="inter-regular"/>
              </a:rPr>
              <a:t>In the below example, if lock conversion </a:t>
            </a:r>
          </a:p>
          <a:p>
            <a:pPr marL="0" indent="0" algn="just">
              <a:buNone/>
            </a:pPr>
            <a:r>
              <a:rPr lang="en-US" b="0" i="0" dirty="0">
                <a:solidFill>
                  <a:srgbClr val="333333"/>
                </a:solidFill>
                <a:effectLst/>
                <a:latin typeface="inter-regular"/>
              </a:rPr>
              <a:t>is allowed then the following phase can</a:t>
            </a:r>
          </a:p>
          <a:p>
            <a:pPr marL="0" indent="0" algn="just">
              <a:buNone/>
            </a:pPr>
            <a:r>
              <a:rPr lang="en-US" b="0" i="0" dirty="0">
                <a:solidFill>
                  <a:srgbClr val="333333"/>
                </a:solidFill>
                <a:effectLst/>
                <a:latin typeface="inter-regular"/>
              </a:rPr>
              <a:t>happen:</a:t>
            </a:r>
          </a:p>
          <a:p>
            <a:pPr algn="just">
              <a:buFont typeface="+mj-lt"/>
              <a:buAutoNum type="arabicPeriod"/>
            </a:pPr>
            <a:r>
              <a:rPr lang="en-US" b="0" i="0" dirty="0">
                <a:solidFill>
                  <a:srgbClr val="000000"/>
                </a:solidFill>
                <a:effectLst/>
                <a:latin typeface="inter-regular"/>
              </a:rPr>
              <a:t> Upgrading of lock (from S(a) to X (a)) is </a:t>
            </a:r>
          </a:p>
          <a:p>
            <a:pPr marL="0" indent="0" algn="just">
              <a:buNone/>
            </a:pPr>
            <a:r>
              <a:rPr lang="en-US" b="0" i="0" dirty="0">
                <a:solidFill>
                  <a:srgbClr val="000000"/>
                </a:solidFill>
                <a:effectLst/>
                <a:latin typeface="inter-regular"/>
              </a:rPr>
              <a:t>allowed in growing phase.</a:t>
            </a:r>
          </a:p>
          <a:p>
            <a:pPr marL="0" indent="0" algn="just">
              <a:buNone/>
            </a:pPr>
            <a:r>
              <a:rPr lang="en-US" b="0" i="0" dirty="0">
                <a:solidFill>
                  <a:srgbClr val="000000"/>
                </a:solidFill>
                <a:effectLst/>
                <a:latin typeface="inter-regular"/>
              </a:rPr>
              <a:t>2. Downgrading of lock (from X(a) to S(a)) </a:t>
            </a:r>
          </a:p>
          <a:p>
            <a:pPr marL="0" indent="0" algn="just">
              <a:buNone/>
            </a:pPr>
            <a:r>
              <a:rPr lang="en-US" b="0" i="0" dirty="0">
                <a:solidFill>
                  <a:srgbClr val="000000"/>
                </a:solidFill>
                <a:effectLst/>
                <a:latin typeface="inter-regular"/>
              </a:rPr>
              <a:t>must be done in shrinking phase.</a:t>
            </a:r>
          </a:p>
          <a:p>
            <a:endParaRPr lang="en-US" dirty="0"/>
          </a:p>
        </p:txBody>
      </p:sp>
      <p:pic>
        <p:nvPicPr>
          <p:cNvPr id="2052" name="Picture 4" descr="DBMS Lock-Based Protocol">
            <a:extLst>
              <a:ext uri="{FF2B5EF4-FFF2-40B4-BE49-F238E27FC236}">
                <a16:creationId xmlns:a16="http://schemas.microsoft.com/office/drawing/2014/main" id="{6818168F-7587-8377-4D11-334BDCD653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1719263"/>
            <a:ext cx="4743450" cy="4457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11682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051F1-B85F-DC26-0123-DB39E6098C1C}"/>
              </a:ext>
            </a:extLst>
          </p:cNvPr>
          <p:cNvSpPr>
            <a:spLocks noGrp="1"/>
          </p:cNvSpPr>
          <p:nvPr>
            <p:ph type="title"/>
          </p:nvPr>
        </p:nvSpPr>
        <p:spPr/>
        <p:txBody>
          <a:bodyPr/>
          <a:lstStyle/>
          <a:p>
            <a:r>
              <a:rPr lang="en-US" dirty="0"/>
              <a:t>Cont..</a:t>
            </a:r>
          </a:p>
        </p:txBody>
      </p:sp>
      <p:sp>
        <p:nvSpPr>
          <p:cNvPr id="3" name="Content Placeholder 2">
            <a:extLst>
              <a:ext uri="{FF2B5EF4-FFF2-40B4-BE49-F238E27FC236}">
                <a16:creationId xmlns:a16="http://schemas.microsoft.com/office/drawing/2014/main" id="{E6FE3AE0-9528-89C3-DAB8-C11B34DB20F9}"/>
              </a:ext>
            </a:extLst>
          </p:cNvPr>
          <p:cNvSpPr>
            <a:spLocks noGrp="1"/>
          </p:cNvSpPr>
          <p:nvPr>
            <p:ph idx="1"/>
          </p:nvPr>
        </p:nvSpPr>
        <p:spPr/>
        <p:txBody>
          <a:bodyPr/>
          <a:lstStyle/>
          <a:p>
            <a:pPr algn="just"/>
            <a:r>
              <a:rPr lang="en-US" b="1" i="0" dirty="0">
                <a:solidFill>
                  <a:srgbClr val="333333"/>
                </a:solidFill>
                <a:effectLst/>
                <a:latin typeface="inter-bold"/>
              </a:rPr>
              <a:t>Transaction T1:</a:t>
            </a:r>
            <a:endParaRPr lang="en-US" b="0" i="0" dirty="0">
              <a:solidFill>
                <a:srgbClr val="333333"/>
              </a:solidFill>
              <a:effectLst/>
              <a:latin typeface="inter-regular"/>
            </a:endParaRPr>
          </a:p>
          <a:p>
            <a:pPr marL="0" indent="0" algn="just">
              <a:buNone/>
            </a:pPr>
            <a:r>
              <a:rPr lang="en-US" b="1" i="0" dirty="0">
                <a:solidFill>
                  <a:srgbClr val="000000"/>
                </a:solidFill>
                <a:effectLst/>
                <a:latin typeface="inter-bold"/>
              </a:rPr>
              <a:t>Growing phase:</a:t>
            </a:r>
            <a:r>
              <a:rPr lang="en-US" b="0" i="0" dirty="0">
                <a:solidFill>
                  <a:srgbClr val="000000"/>
                </a:solidFill>
                <a:effectLst/>
                <a:latin typeface="inter-regular"/>
              </a:rPr>
              <a:t> from step 1-3</a:t>
            </a:r>
          </a:p>
          <a:p>
            <a:pPr marL="0" indent="0" algn="just">
              <a:buNone/>
            </a:pPr>
            <a:r>
              <a:rPr lang="en-US" b="1" i="0" dirty="0">
                <a:solidFill>
                  <a:srgbClr val="000000"/>
                </a:solidFill>
                <a:effectLst/>
                <a:latin typeface="inter-bold"/>
              </a:rPr>
              <a:t>Shrinking phase:</a:t>
            </a:r>
            <a:r>
              <a:rPr lang="en-US" b="0" i="0" dirty="0">
                <a:solidFill>
                  <a:srgbClr val="000000"/>
                </a:solidFill>
                <a:effectLst/>
                <a:latin typeface="inter-regular"/>
              </a:rPr>
              <a:t> from step 5-7</a:t>
            </a:r>
          </a:p>
          <a:p>
            <a:pPr marL="0" indent="0" algn="just">
              <a:buNone/>
            </a:pPr>
            <a:r>
              <a:rPr lang="en-US" b="1" i="0" dirty="0">
                <a:solidFill>
                  <a:srgbClr val="000000"/>
                </a:solidFill>
                <a:effectLst/>
                <a:latin typeface="inter-bold"/>
              </a:rPr>
              <a:t>Lock point:</a:t>
            </a:r>
            <a:r>
              <a:rPr lang="en-US" b="0" i="0" dirty="0">
                <a:solidFill>
                  <a:srgbClr val="000000"/>
                </a:solidFill>
                <a:effectLst/>
                <a:latin typeface="inter-regular"/>
              </a:rPr>
              <a:t> at 3</a:t>
            </a:r>
          </a:p>
          <a:p>
            <a:pPr algn="just"/>
            <a:r>
              <a:rPr lang="en-US" b="1" i="0" dirty="0">
                <a:solidFill>
                  <a:srgbClr val="333333"/>
                </a:solidFill>
                <a:effectLst/>
                <a:latin typeface="inter-bold"/>
              </a:rPr>
              <a:t>Transaction T2:</a:t>
            </a:r>
            <a:endParaRPr lang="en-US" b="0" i="0" dirty="0">
              <a:solidFill>
                <a:srgbClr val="333333"/>
              </a:solidFill>
              <a:effectLst/>
              <a:latin typeface="inter-regular"/>
            </a:endParaRPr>
          </a:p>
          <a:p>
            <a:pPr marL="0" indent="0" algn="just">
              <a:buNone/>
            </a:pPr>
            <a:r>
              <a:rPr lang="en-US" b="1" i="0" dirty="0">
                <a:solidFill>
                  <a:srgbClr val="000000"/>
                </a:solidFill>
                <a:effectLst/>
                <a:latin typeface="inter-bold"/>
              </a:rPr>
              <a:t>Growing phase:</a:t>
            </a:r>
            <a:r>
              <a:rPr lang="en-US" b="0" i="0" dirty="0">
                <a:solidFill>
                  <a:srgbClr val="000000"/>
                </a:solidFill>
                <a:effectLst/>
                <a:latin typeface="inter-regular"/>
              </a:rPr>
              <a:t> from step 2-6</a:t>
            </a:r>
          </a:p>
          <a:p>
            <a:pPr marL="0" indent="0" algn="just">
              <a:buNone/>
            </a:pPr>
            <a:r>
              <a:rPr lang="en-US" b="1" i="0" dirty="0">
                <a:solidFill>
                  <a:srgbClr val="000000"/>
                </a:solidFill>
                <a:effectLst/>
                <a:latin typeface="inter-bold"/>
              </a:rPr>
              <a:t>Shrinking phase:</a:t>
            </a:r>
            <a:r>
              <a:rPr lang="en-US" b="0" i="0" dirty="0">
                <a:solidFill>
                  <a:srgbClr val="000000"/>
                </a:solidFill>
                <a:effectLst/>
                <a:latin typeface="inter-regular"/>
              </a:rPr>
              <a:t> from step 8-9</a:t>
            </a:r>
          </a:p>
          <a:p>
            <a:pPr marL="0" indent="0" algn="just">
              <a:buNone/>
            </a:pPr>
            <a:r>
              <a:rPr lang="en-US" b="1" i="0" dirty="0">
                <a:solidFill>
                  <a:srgbClr val="000000"/>
                </a:solidFill>
                <a:effectLst/>
                <a:latin typeface="inter-bold"/>
              </a:rPr>
              <a:t>Lock point:</a:t>
            </a:r>
            <a:r>
              <a:rPr lang="en-US" b="0" i="0" dirty="0">
                <a:solidFill>
                  <a:srgbClr val="000000"/>
                </a:solidFill>
                <a:effectLst/>
                <a:latin typeface="inter-regular"/>
              </a:rPr>
              <a:t> at 6</a:t>
            </a:r>
          </a:p>
          <a:p>
            <a:endParaRPr lang="en-US" dirty="0"/>
          </a:p>
        </p:txBody>
      </p:sp>
    </p:spTree>
    <p:extLst>
      <p:ext uri="{BB962C8B-B14F-4D97-AF65-F5344CB8AC3E}">
        <p14:creationId xmlns:p14="http://schemas.microsoft.com/office/powerpoint/2010/main" val="5381339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03ED3-5BCE-6F6A-A20D-69380E1A99A8}"/>
              </a:ext>
            </a:extLst>
          </p:cNvPr>
          <p:cNvSpPr>
            <a:spLocks noGrp="1"/>
          </p:cNvSpPr>
          <p:nvPr>
            <p:ph type="title"/>
          </p:nvPr>
        </p:nvSpPr>
        <p:spPr>
          <a:xfrm>
            <a:off x="838200" y="365125"/>
            <a:ext cx="10515600" cy="644525"/>
          </a:xfrm>
        </p:spPr>
        <p:txBody>
          <a:bodyPr>
            <a:normAutofit fontScale="90000"/>
          </a:bodyPr>
          <a:lstStyle/>
          <a:p>
            <a:br>
              <a:rPr lang="en-US" b="1" i="0" dirty="0">
                <a:solidFill>
                  <a:srgbClr val="273239"/>
                </a:solidFill>
                <a:effectLst/>
                <a:latin typeface="+mn-lt"/>
              </a:rPr>
            </a:br>
            <a:r>
              <a:rPr lang="en-US" b="1" i="0" dirty="0">
                <a:solidFill>
                  <a:srgbClr val="273239"/>
                </a:solidFill>
                <a:effectLst/>
                <a:latin typeface="+mn-lt"/>
              </a:rPr>
              <a:t>Timestamp based Protocol</a:t>
            </a:r>
            <a:br>
              <a:rPr lang="en-US" b="1" i="0" dirty="0">
                <a:solidFill>
                  <a:srgbClr val="273239"/>
                </a:solidFill>
                <a:effectLst/>
                <a:latin typeface="Nunito" pitchFamily="2" charset="0"/>
              </a:rPr>
            </a:br>
            <a:endParaRPr lang="en-US" dirty="0"/>
          </a:p>
        </p:txBody>
      </p:sp>
      <p:sp>
        <p:nvSpPr>
          <p:cNvPr id="3" name="Content Placeholder 2">
            <a:extLst>
              <a:ext uri="{FF2B5EF4-FFF2-40B4-BE49-F238E27FC236}">
                <a16:creationId xmlns:a16="http://schemas.microsoft.com/office/drawing/2014/main" id="{5D68AC9D-9CDA-EDBF-1626-F27390CC8517}"/>
              </a:ext>
            </a:extLst>
          </p:cNvPr>
          <p:cNvSpPr>
            <a:spLocks noGrp="1"/>
          </p:cNvSpPr>
          <p:nvPr>
            <p:ph idx="1"/>
          </p:nvPr>
        </p:nvSpPr>
        <p:spPr>
          <a:xfrm>
            <a:off x="838200" y="1200150"/>
            <a:ext cx="10515600" cy="5657850"/>
          </a:xfrm>
        </p:spPr>
        <p:txBody>
          <a:bodyPr/>
          <a:lstStyle/>
          <a:p>
            <a:pPr algn="just" fontAlgn="base">
              <a:buFont typeface="Arial" panose="020B0604020202020204" pitchFamily="34" charset="0"/>
              <a:buChar char="•"/>
            </a:pPr>
            <a:r>
              <a:rPr lang="en-US" b="0" i="0" dirty="0">
                <a:solidFill>
                  <a:srgbClr val="273239"/>
                </a:solidFill>
                <a:effectLst/>
              </a:rPr>
              <a:t>In this protocol each transaction has a </a:t>
            </a:r>
            <a:r>
              <a:rPr lang="en-US" b="0" i="0" u="sng" dirty="0">
                <a:solidFill>
                  <a:srgbClr val="273239"/>
                </a:solidFill>
                <a:effectLst/>
              </a:rPr>
              <a:t>timestamp</a:t>
            </a:r>
            <a:r>
              <a:rPr lang="en-US" b="0" i="0" dirty="0">
                <a:solidFill>
                  <a:srgbClr val="273239"/>
                </a:solidFill>
                <a:effectLst/>
              </a:rPr>
              <a:t> attached to it. Timestamp is nothing but the time in which a transaction enters into the system.</a:t>
            </a:r>
          </a:p>
          <a:p>
            <a:pPr algn="just" fontAlgn="base">
              <a:buFont typeface="Arial" panose="020B0604020202020204" pitchFamily="34" charset="0"/>
              <a:buChar char="•"/>
            </a:pPr>
            <a:r>
              <a:rPr lang="en-US" b="0" i="0" dirty="0">
                <a:solidFill>
                  <a:srgbClr val="273239"/>
                </a:solidFill>
                <a:effectLst/>
              </a:rPr>
              <a:t>The conflicting pairs of operations can be resolved by the timestamp ordering protocol through the utilization of the timestamp values of the transactions. Therefore, guaranteeing that the transactions take place in the correct order.</a:t>
            </a:r>
          </a:p>
          <a:p>
            <a:endParaRPr lang="en-US" dirty="0"/>
          </a:p>
        </p:txBody>
      </p:sp>
    </p:spTree>
    <p:extLst>
      <p:ext uri="{BB962C8B-B14F-4D97-AF65-F5344CB8AC3E}">
        <p14:creationId xmlns:p14="http://schemas.microsoft.com/office/powerpoint/2010/main" val="15738056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F5242-AE81-781E-C8C3-AFFBF5480EC1}"/>
              </a:ext>
            </a:extLst>
          </p:cNvPr>
          <p:cNvSpPr>
            <a:spLocks noGrp="1"/>
          </p:cNvSpPr>
          <p:nvPr>
            <p:ph type="title"/>
          </p:nvPr>
        </p:nvSpPr>
        <p:spPr>
          <a:xfrm>
            <a:off x="838200" y="365125"/>
            <a:ext cx="10515600" cy="568325"/>
          </a:xfrm>
        </p:spPr>
        <p:txBody>
          <a:bodyPr>
            <a:normAutofit fontScale="90000"/>
          </a:bodyPr>
          <a:lstStyle/>
          <a:p>
            <a:br>
              <a:rPr lang="en-US" b="1" i="0" dirty="0">
                <a:solidFill>
                  <a:srgbClr val="273239"/>
                </a:solidFill>
                <a:effectLst/>
              </a:rPr>
            </a:br>
            <a:r>
              <a:rPr lang="en-US" b="1" i="0" dirty="0">
                <a:solidFill>
                  <a:srgbClr val="273239"/>
                </a:solidFill>
                <a:effectLst/>
              </a:rPr>
              <a:t>Advantages of Concurrency</a:t>
            </a:r>
            <a:br>
              <a:rPr lang="en-US" b="1" i="0" dirty="0">
                <a:solidFill>
                  <a:srgbClr val="273239"/>
                </a:solidFill>
                <a:effectLst/>
              </a:rPr>
            </a:br>
            <a:endParaRPr lang="en-US" dirty="0"/>
          </a:p>
        </p:txBody>
      </p:sp>
      <p:sp>
        <p:nvSpPr>
          <p:cNvPr id="3" name="Content Placeholder 2">
            <a:extLst>
              <a:ext uri="{FF2B5EF4-FFF2-40B4-BE49-F238E27FC236}">
                <a16:creationId xmlns:a16="http://schemas.microsoft.com/office/drawing/2014/main" id="{51B5525E-886F-C34E-AD59-89C34753311A}"/>
              </a:ext>
            </a:extLst>
          </p:cNvPr>
          <p:cNvSpPr>
            <a:spLocks noGrp="1"/>
          </p:cNvSpPr>
          <p:nvPr>
            <p:ph idx="1"/>
          </p:nvPr>
        </p:nvSpPr>
        <p:spPr>
          <a:xfrm>
            <a:off x="838200" y="1257300"/>
            <a:ext cx="10515600" cy="5600700"/>
          </a:xfrm>
        </p:spPr>
        <p:txBody>
          <a:bodyPr>
            <a:normAutofit lnSpcReduction="10000"/>
          </a:bodyPr>
          <a:lstStyle/>
          <a:p>
            <a:pPr algn="just" rtl="0" fontAlgn="base"/>
            <a:r>
              <a:rPr lang="en-US" b="0" i="0" dirty="0">
                <a:solidFill>
                  <a:srgbClr val="273239"/>
                </a:solidFill>
                <a:effectLst/>
              </a:rPr>
              <a:t>In general, concurrency means, that more than one transaction can work on a system. The advantages of a concurrent system are:</a:t>
            </a:r>
          </a:p>
          <a:p>
            <a:pPr algn="just" fontAlgn="base">
              <a:buFont typeface="Arial" panose="020B0604020202020204" pitchFamily="34" charset="0"/>
              <a:buChar char="•"/>
            </a:pPr>
            <a:r>
              <a:rPr lang="en-US" b="1" i="0" dirty="0">
                <a:solidFill>
                  <a:srgbClr val="273239"/>
                </a:solidFill>
                <a:effectLst/>
              </a:rPr>
              <a:t>Waiting Time: </a:t>
            </a:r>
            <a:r>
              <a:rPr lang="en-US" b="0" i="0" dirty="0">
                <a:solidFill>
                  <a:srgbClr val="273239"/>
                </a:solidFill>
                <a:effectLst/>
              </a:rPr>
              <a:t>It means if a process is in a ready state but still the process does not get the system to get execute is called waiting time. So, concurrency leads to less waiting time.</a:t>
            </a:r>
          </a:p>
          <a:p>
            <a:pPr algn="just" fontAlgn="base">
              <a:buFont typeface="Arial" panose="020B0604020202020204" pitchFamily="34" charset="0"/>
              <a:buChar char="•"/>
            </a:pPr>
            <a:r>
              <a:rPr lang="en-US" b="1" i="0" dirty="0">
                <a:solidFill>
                  <a:srgbClr val="273239"/>
                </a:solidFill>
                <a:effectLst/>
              </a:rPr>
              <a:t>Response Time: </a:t>
            </a:r>
            <a:r>
              <a:rPr lang="en-US" b="0" i="0" dirty="0">
                <a:solidFill>
                  <a:srgbClr val="273239"/>
                </a:solidFill>
                <a:effectLst/>
              </a:rPr>
              <a:t>The time wasted in getting the response from the </a:t>
            </a:r>
            <a:r>
              <a:rPr lang="en-US" b="0" i="0" dirty="0" err="1">
                <a:solidFill>
                  <a:srgbClr val="273239"/>
                </a:solidFill>
                <a:effectLst/>
              </a:rPr>
              <a:t>cpu</a:t>
            </a:r>
            <a:r>
              <a:rPr lang="en-US" b="0" i="0" dirty="0">
                <a:solidFill>
                  <a:srgbClr val="273239"/>
                </a:solidFill>
                <a:effectLst/>
              </a:rPr>
              <a:t> for the first time, is called response time. So, concurrency leads to less Response Time.</a:t>
            </a:r>
          </a:p>
          <a:p>
            <a:pPr algn="just" fontAlgn="base">
              <a:buFont typeface="Arial" panose="020B0604020202020204" pitchFamily="34" charset="0"/>
              <a:buChar char="•"/>
            </a:pPr>
            <a:r>
              <a:rPr lang="en-US" b="1" i="0" dirty="0">
                <a:solidFill>
                  <a:srgbClr val="273239"/>
                </a:solidFill>
                <a:effectLst/>
              </a:rPr>
              <a:t>Resource Utilization:</a:t>
            </a:r>
            <a:r>
              <a:rPr lang="en-US" b="0" i="0" dirty="0">
                <a:solidFill>
                  <a:srgbClr val="273239"/>
                </a:solidFill>
                <a:effectLst/>
              </a:rPr>
              <a:t> The amount of Resource utilization in a particular system is called Resource Utilization. Multiple transactions can run parallel in a system. So, concurrency leads to more Resource Utilization.</a:t>
            </a:r>
          </a:p>
          <a:p>
            <a:pPr algn="just" fontAlgn="base">
              <a:buFont typeface="Arial" panose="020B0604020202020204" pitchFamily="34" charset="0"/>
              <a:buChar char="•"/>
            </a:pPr>
            <a:r>
              <a:rPr lang="en-US" b="1" i="0" dirty="0">
                <a:solidFill>
                  <a:srgbClr val="273239"/>
                </a:solidFill>
                <a:effectLst/>
              </a:rPr>
              <a:t>Efficiency: </a:t>
            </a:r>
            <a:r>
              <a:rPr lang="en-US" b="0" i="0" dirty="0">
                <a:solidFill>
                  <a:srgbClr val="273239"/>
                </a:solidFill>
                <a:effectLst/>
              </a:rPr>
              <a:t>The amount of output produced in comparison to given input is called efficiency. So, Concurrency leads to more Efficiency.</a:t>
            </a:r>
          </a:p>
          <a:p>
            <a:endParaRPr lang="en-US" dirty="0"/>
          </a:p>
        </p:txBody>
      </p:sp>
    </p:spTree>
    <p:extLst>
      <p:ext uri="{BB962C8B-B14F-4D97-AF65-F5344CB8AC3E}">
        <p14:creationId xmlns:p14="http://schemas.microsoft.com/office/powerpoint/2010/main" val="94054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C7BCD-82E3-9623-3C57-49C3740CFBAE}"/>
              </a:ext>
            </a:extLst>
          </p:cNvPr>
          <p:cNvSpPr>
            <a:spLocks noGrp="1"/>
          </p:cNvSpPr>
          <p:nvPr>
            <p:ph type="title"/>
          </p:nvPr>
        </p:nvSpPr>
        <p:spPr/>
        <p:txBody>
          <a:bodyPr/>
          <a:lstStyle/>
          <a:p>
            <a:r>
              <a:rPr lang="en-US" b="1" i="0" dirty="0">
                <a:solidFill>
                  <a:srgbClr val="000000"/>
                </a:solidFill>
                <a:effectLst/>
              </a:rPr>
              <a:t>What is a Schedule in DBMS</a:t>
            </a:r>
            <a:br>
              <a:rPr lang="en-US" b="1" i="0" dirty="0">
                <a:solidFill>
                  <a:srgbClr val="000000"/>
                </a:solidFill>
                <a:effectLst/>
                <a:latin typeface="Fira Sans" panose="020B0503050000020004" pitchFamily="34" charset="0"/>
              </a:rPr>
            </a:br>
            <a:endParaRPr lang="en-US" dirty="0"/>
          </a:p>
        </p:txBody>
      </p:sp>
      <p:sp>
        <p:nvSpPr>
          <p:cNvPr id="3" name="Content Placeholder 2">
            <a:extLst>
              <a:ext uri="{FF2B5EF4-FFF2-40B4-BE49-F238E27FC236}">
                <a16:creationId xmlns:a16="http://schemas.microsoft.com/office/drawing/2014/main" id="{16589773-B488-36E5-38BF-5EAF03EF0F25}"/>
              </a:ext>
            </a:extLst>
          </p:cNvPr>
          <p:cNvSpPr>
            <a:spLocks noGrp="1"/>
          </p:cNvSpPr>
          <p:nvPr>
            <p:ph idx="1"/>
          </p:nvPr>
        </p:nvSpPr>
        <p:spPr>
          <a:xfrm>
            <a:off x="838200" y="1400176"/>
            <a:ext cx="10515600" cy="5457824"/>
          </a:xfrm>
        </p:spPr>
        <p:txBody>
          <a:bodyPr>
            <a:normAutofit/>
          </a:bodyPr>
          <a:lstStyle/>
          <a:p>
            <a:pPr algn="just"/>
            <a:r>
              <a:rPr lang="en-US" b="0" i="0" dirty="0">
                <a:solidFill>
                  <a:srgbClr val="282828"/>
                </a:solidFill>
                <a:effectLst/>
              </a:rPr>
              <a:t>In the context of database management systems (DBMS), a schedule refers to the chronological order of executing transactions in a multi-user environment. A schedule defines the sequence in which various transactions read and write data items in the database. It represents the interleaved execution of transactions over time.</a:t>
            </a:r>
          </a:p>
          <a:p>
            <a:pPr algn="just"/>
            <a:r>
              <a:rPr lang="en-US" b="0" i="0" dirty="0">
                <a:solidFill>
                  <a:srgbClr val="282828"/>
                </a:solidFill>
                <a:effectLst/>
              </a:rPr>
              <a:t>A schedule can include multiple transactions running concurrently, each performing a series of read and write operations on the database. The order of execution of these operations can significantly impact the final state of the database and the correctness of the results.</a:t>
            </a:r>
          </a:p>
          <a:p>
            <a:pPr algn="l">
              <a:buFont typeface="Arial" panose="020B0604020202020204" pitchFamily="34" charset="0"/>
              <a:buChar char="•"/>
            </a:pPr>
            <a:r>
              <a:rPr lang="en-US" dirty="0">
                <a:solidFill>
                  <a:srgbClr val="282828"/>
                </a:solidFill>
              </a:rPr>
              <a:t>Serial Schedule</a:t>
            </a:r>
          </a:p>
          <a:p>
            <a:pPr algn="l">
              <a:buFont typeface="Arial" panose="020B0604020202020204" pitchFamily="34" charset="0"/>
              <a:buChar char="•"/>
            </a:pPr>
            <a:r>
              <a:rPr lang="en-US" dirty="0">
                <a:solidFill>
                  <a:srgbClr val="282828"/>
                </a:solidFill>
              </a:rPr>
              <a:t>Non-Serial Schedule</a:t>
            </a:r>
          </a:p>
          <a:p>
            <a:pPr algn="just"/>
            <a:endParaRPr lang="en-US" b="0" i="0" dirty="0">
              <a:solidFill>
                <a:srgbClr val="282828"/>
              </a:solidFill>
              <a:effectLst/>
            </a:endParaRPr>
          </a:p>
          <a:p>
            <a:endParaRPr lang="en-US" dirty="0"/>
          </a:p>
        </p:txBody>
      </p:sp>
    </p:spTree>
    <p:extLst>
      <p:ext uri="{BB962C8B-B14F-4D97-AF65-F5344CB8AC3E}">
        <p14:creationId xmlns:p14="http://schemas.microsoft.com/office/powerpoint/2010/main" val="13998291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2E710-45B9-489F-73A9-B80304D2771E}"/>
              </a:ext>
            </a:extLst>
          </p:cNvPr>
          <p:cNvSpPr>
            <a:spLocks noGrp="1"/>
          </p:cNvSpPr>
          <p:nvPr>
            <p:ph type="title"/>
          </p:nvPr>
        </p:nvSpPr>
        <p:spPr>
          <a:xfrm>
            <a:off x="838200" y="365125"/>
            <a:ext cx="10515600" cy="663575"/>
          </a:xfrm>
        </p:spPr>
        <p:txBody>
          <a:bodyPr>
            <a:normAutofit fontScale="90000"/>
          </a:bodyPr>
          <a:lstStyle/>
          <a:p>
            <a:br>
              <a:rPr lang="en-US" b="1" i="0" dirty="0">
                <a:solidFill>
                  <a:srgbClr val="273239"/>
                </a:solidFill>
                <a:effectLst/>
                <a:latin typeface="+mn-lt"/>
              </a:rPr>
            </a:br>
            <a:r>
              <a:rPr lang="en-US" b="1" i="0" dirty="0">
                <a:solidFill>
                  <a:srgbClr val="273239"/>
                </a:solidFill>
                <a:effectLst/>
                <a:latin typeface="+mn-lt"/>
              </a:rPr>
              <a:t>Disadvantages of Concurrency </a:t>
            </a:r>
            <a:br>
              <a:rPr lang="en-US" b="1" i="0" dirty="0">
                <a:solidFill>
                  <a:srgbClr val="273239"/>
                </a:solidFill>
                <a:effectLst/>
                <a:latin typeface="Nunito" pitchFamily="2" charset="0"/>
              </a:rPr>
            </a:br>
            <a:endParaRPr lang="en-US" dirty="0"/>
          </a:p>
        </p:txBody>
      </p:sp>
      <p:sp>
        <p:nvSpPr>
          <p:cNvPr id="3" name="Content Placeholder 2">
            <a:extLst>
              <a:ext uri="{FF2B5EF4-FFF2-40B4-BE49-F238E27FC236}">
                <a16:creationId xmlns:a16="http://schemas.microsoft.com/office/drawing/2014/main" id="{A8D8BCA1-EBF1-C6FE-85C1-040A0CD8B26D}"/>
              </a:ext>
            </a:extLst>
          </p:cNvPr>
          <p:cNvSpPr>
            <a:spLocks noGrp="1"/>
          </p:cNvSpPr>
          <p:nvPr>
            <p:ph idx="1"/>
          </p:nvPr>
        </p:nvSpPr>
        <p:spPr>
          <a:xfrm>
            <a:off x="838200" y="1238250"/>
            <a:ext cx="10991850" cy="5619750"/>
          </a:xfrm>
        </p:spPr>
        <p:txBody>
          <a:bodyPr>
            <a:normAutofit fontScale="77500" lnSpcReduction="20000"/>
          </a:bodyPr>
          <a:lstStyle/>
          <a:p>
            <a:pPr algn="just" fontAlgn="base">
              <a:buFont typeface="Arial" panose="020B0604020202020204" pitchFamily="34" charset="0"/>
              <a:buChar char="•"/>
            </a:pPr>
            <a:r>
              <a:rPr lang="en-US" sz="3100" b="1" i="0" dirty="0">
                <a:solidFill>
                  <a:srgbClr val="273239"/>
                </a:solidFill>
                <a:effectLst/>
              </a:rPr>
              <a:t>Overhead:</a:t>
            </a:r>
            <a:r>
              <a:rPr lang="en-US" sz="3100" b="0" i="0" dirty="0">
                <a:solidFill>
                  <a:srgbClr val="273239"/>
                </a:solidFill>
                <a:effectLst/>
              </a:rPr>
              <a:t> Implementing concurrency control requires additional overhead, such as acquiring and releasing locks on database objects. This overhead can lead to slower performance and increased resource consumption, particularly in systems with high levels of concurrency.</a:t>
            </a:r>
          </a:p>
          <a:p>
            <a:pPr algn="just" fontAlgn="base">
              <a:buFont typeface="Arial" panose="020B0604020202020204" pitchFamily="34" charset="0"/>
              <a:buChar char="•"/>
            </a:pPr>
            <a:r>
              <a:rPr lang="en-US" sz="3100" b="1" i="0" dirty="0">
                <a:solidFill>
                  <a:srgbClr val="273239"/>
                </a:solidFill>
                <a:effectLst/>
              </a:rPr>
              <a:t>Deadlocks:</a:t>
            </a:r>
            <a:r>
              <a:rPr lang="en-US" sz="3100" b="0" i="0" dirty="0">
                <a:solidFill>
                  <a:srgbClr val="273239"/>
                </a:solidFill>
                <a:effectLst/>
              </a:rPr>
              <a:t> Deadlocks can occur when two or more transactions are waiting for each other to release resources, causing a circular dependency that can prevent any of the transactions from completing. Deadlocks can be difficult to detect and resolve, and can result in reduced throughput and increased latency.</a:t>
            </a:r>
          </a:p>
          <a:p>
            <a:pPr algn="just" fontAlgn="base">
              <a:buFont typeface="Arial" panose="020B0604020202020204" pitchFamily="34" charset="0"/>
              <a:buChar char="•"/>
            </a:pPr>
            <a:r>
              <a:rPr lang="en-US" sz="3100" b="1" i="0" dirty="0">
                <a:solidFill>
                  <a:srgbClr val="273239"/>
                </a:solidFill>
                <a:effectLst/>
              </a:rPr>
              <a:t>Reduced concurrency:</a:t>
            </a:r>
            <a:r>
              <a:rPr lang="en-US" sz="3100" b="0" i="0" dirty="0">
                <a:solidFill>
                  <a:srgbClr val="273239"/>
                </a:solidFill>
                <a:effectLst/>
              </a:rPr>
              <a:t> Concurrency control can limit the number of users or applications that can access the database simultaneously. This can lead to reduced concurrency and slower performance in systems with high levels of concurrency.</a:t>
            </a:r>
          </a:p>
          <a:p>
            <a:pPr algn="just" fontAlgn="base">
              <a:buFont typeface="Arial" panose="020B0604020202020204" pitchFamily="34" charset="0"/>
              <a:buChar char="•"/>
            </a:pPr>
            <a:r>
              <a:rPr lang="en-US" sz="3100" b="1" i="0" dirty="0">
                <a:solidFill>
                  <a:srgbClr val="273239"/>
                </a:solidFill>
                <a:effectLst/>
              </a:rPr>
              <a:t>Complexity: </a:t>
            </a:r>
            <a:r>
              <a:rPr lang="en-US" sz="3100" b="0" i="0" dirty="0">
                <a:solidFill>
                  <a:srgbClr val="273239"/>
                </a:solidFill>
                <a:effectLst/>
              </a:rPr>
              <a:t>Implementing concurrency control can be complex, particularly in distributed systems or in systems with complex transactional logic. This complexity can lead to increased development and maintenance costs.</a:t>
            </a:r>
          </a:p>
          <a:p>
            <a:pPr algn="just" fontAlgn="base">
              <a:buFont typeface="Arial" panose="020B0604020202020204" pitchFamily="34" charset="0"/>
              <a:buChar char="•"/>
            </a:pPr>
            <a:r>
              <a:rPr lang="en-US" sz="3100" b="1" i="0" dirty="0">
                <a:solidFill>
                  <a:srgbClr val="273239"/>
                </a:solidFill>
                <a:effectLst/>
              </a:rPr>
              <a:t>Inconsistency:</a:t>
            </a:r>
            <a:r>
              <a:rPr lang="en-US" sz="3100" b="0" i="0" dirty="0">
                <a:solidFill>
                  <a:srgbClr val="273239"/>
                </a:solidFill>
                <a:effectLst/>
              </a:rPr>
              <a:t> In some cases, concurrency control can lead to inconsistencies in the database. For example, a transaction that is rolled back may leave the database in an inconsistent state, or a long-running transaction may cause other transactions to wait for extended periods, leading to data staleness and reduced accuracy.</a:t>
            </a:r>
          </a:p>
          <a:p>
            <a:endParaRPr lang="en-US" dirty="0"/>
          </a:p>
        </p:txBody>
      </p:sp>
    </p:spTree>
    <p:extLst>
      <p:ext uri="{BB962C8B-B14F-4D97-AF65-F5344CB8AC3E}">
        <p14:creationId xmlns:p14="http://schemas.microsoft.com/office/powerpoint/2010/main" val="811363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3B221-4515-658C-D0F8-7B12F5E5E7A8}"/>
              </a:ext>
            </a:extLst>
          </p:cNvPr>
          <p:cNvSpPr>
            <a:spLocks noGrp="1"/>
          </p:cNvSpPr>
          <p:nvPr>
            <p:ph type="title"/>
          </p:nvPr>
        </p:nvSpPr>
        <p:spPr/>
        <p:txBody>
          <a:bodyPr/>
          <a:lstStyle/>
          <a:p>
            <a:r>
              <a:rPr lang="en-US" b="1" dirty="0">
                <a:solidFill>
                  <a:srgbClr val="282828"/>
                </a:solidFill>
              </a:rPr>
              <a:t>S</a:t>
            </a:r>
            <a:r>
              <a:rPr lang="en-US" b="1" i="0" dirty="0">
                <a:solidFill>
                  <a:srgbClr val="282828"/>
                </a:solidFill>
                <a:effectLst/>
              </a:rPr>
              <a:t>erial </a:t>
            </a:r>
            <a:r>
              <a:rPr lang="en-US" b="1" dirty="0">
                <a:solidFill>
                  <a:srgbClr val="282828"/>
                </a:solidFill>
              </a:rPr>
              <a:t>S</a:t>
            </a:r>
            <a:r>
              <a:rPr lang="en-US" b="1" i="0" dirty="0">
                <a:solidFill>
                  <a:srgbClr val="282828"/>
                </a:solidFill>
                <a:effectLst/>
              </a:rPr>
              <a:t>chedule</a:t>
            </a:r>
            <a:endParaRPr lang="en-US" b="1" dirty="0"/>
          </a:p>
        </p:txBody>
      </p:sp>
      <p:sp>
        <p:nvSpPr>
          <p:cNvPr id="3" name="Content Placeholder 2">
            <a:extLst>
              <a:ext uri="{FF2B5EF4-FFF2-40B4-BE49-F238E27FC236}">
                <a16:creationId xmlns:a16="http://schemas.microsoft.com/office/drawing/2014/main" id="{9FF3268C-1684-27A9-01A8-049FA9D48BFF}"/>
              </a:ext>
            </a:extLst>
          </p:cNvPr>
          <p:cNvSpPr>
            <a:spLocks noGrp="1"/>
          </p:cNvSpPr>
          <p:nvPr>
            <p:ph idx="1"/>
          </p:nvPr>
        </p:nvSpPr>
        <p:spPr/>
        <p:txBody>
          <a:bodyPr/>
          <a:lstStyle/>
          <a:p>
            <a:pPr algn="just"/>
            <a:r>
              <a:rPr lang="en-US" b="0" i="0" dirty="0">
                <a:solidFill>
                  <a:srgbClr val="282828"/>
                </a:solidFill>
                <a:effectLst/>
              </a:rPr>
              <a:t>The serial schedule is a type of schedule where each transaction is executed in its entirety before the next transaction begins. This schedule can be viewed as the simplest and most straightforward type of schedule, as it guarantees that transactions are executed in isolation from each other.</a:t>
            </a:r>
          </a:p>
          <a:p>
            <a:pPr algn="just"/>
            <a:r>
              <a:rPr lang="en-US" b="0" i="0" dirty="0">
                <a:solidFill>
                  <a:srgbClr val="282828"/>
                </a:solidFill>
                <a:effectLst/>
              </a:rPr>
              <a:t>Due to the fact that transactions only execute one after the other, serial schedules are always serializable. Moreover, there are n! possible serial schedules for a transaction (where n is the number of transactions)</a:t>
            </a:r>
          </a:p>
          <a:p>
            <a:endParaRPr lang="en-US" dirty="0"/>
          </a:p>
        </p:txBody>
      </p:sp>
    </p:spTree>
    <p:extLst>
      <p:ext uri="{BB962C8B-B14F-4D97-AF65-F5344CB8AC3E}">
        <p14:creationId xmlns:p14="http://schemas.microsoft.com/office/powerpoint/2010/main" val="195587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11457-89D3-2D30-56C1-CA31414E67FC}"/>
              </a:ext>
            </a:extLst>
          </p:cNvPr>
          <p:cNvSpPr>
            <a:spLocks noGrp="1"/>
          </p:cNvSpPr>
          <p:nvPr>
            <p:ph type="title"/>
          </p:nvPr>
        </p:nvSpPr>
        <p:spPr/>
        <p:txBody>
          <a:bodyPr/>
          <a:lstStyle/>
          <a:p>
            <a:r>
              <a:rPr lang="en-US" b="1" dirty="0"/>
              <a:t>Example</a:t>
            </a:r>
          </a:p>
        </p:txBody>
      </p:sp>
      <p:graphicFrame>
        <p:nvGraphicFramePr>
          <p:cNvPr id="4" name="Content Placeholder 3">
            <a:extLst>
              <a:ext uri="{FF2B5EF4-FFF2-40B4-BE49-F238E27FC236}">
                <a16:creationId xmlns:a16="http://schemas.microsoft.com/office/drawing/2014/main" id="{1E942A19-C454-617F-A005-E449B8B9402E}"/>
              </a:ext>
            </a:extLst>
          </p:cNvPr>
          <p:cNvGraphicFramePr>
            <a:graphicFrameLocks noGrp="1"/>
          </p:cNvGraphicFramePr>
          <p:nvPr>
            <p:ph idx="1"/>
            <p:extLst>
              <p:ext uri="{D42A27DB-BD31-4B8C-83A1-F6EECF244321}">
                <p14:modId xmlns:p14="http://schemas.microsoft.com/office/powerpoint/2010/main" val="2383865586"/>
              </p:ext>
            </p:extLst>
          </p:nvPr>
        </p:nvGraphicFramePr>
        <p:xfrm>
          <a:off x="2306320" y="1834674"/>
          <a:ext cx="7091680" cy="4892040"/>
        </p:xfrm>
        <a:graphic>
          <a:graphicData uri="http://schemas.openxmlformats.org/drawingml/2006/table">
            <a:tbl>
              <a:tblPr/>
              <a:tblGrid>
                <a:gridCol w="3545840">
                  <a:extLst>
                    <a:ext uri="{9D8B030D-6E8A-4147-A177-3AD203B41FA5}">
                      <a16:colId xmlns:a16="http://schemas.microsoft.com/office/drawing/2014/main" val="2543200824"/>
                    </a:ext>
                  </a:extLst>
                </a:gridCol>
                <a:gridCol w="3545840">
                  <a:extLst>
                    <a:ext uri="{9D8B030D-6E8A-4147-A177-3AD203B41FA5}">
                      <a16:colId xmlns:a16="http://schemas.microsoft.com/office/drawing/2014/main" val="2905787482"/>
                    </a:ext>
                  </a:extLst>
                </a:gridCol>
              </a:tblGrid>
              <a:tr h="0">
                <a:tc>
                  <a:txBody>
                    <a:bodyPr/>
                    <a:lstStyle/>
                    <a:p>
                      <a:pPr algn="l"/>
                      <a:r>
                        <a:rPr lang="en-US" sz="2400" b="1">
                          <a:effectLst/>
                        </a:rPr>
                        <a:t>Transaction 1</a:t>
                      </a:r>
                    </a:p>
                  </a:txBody>
                  <a:tcPr marL="177800" marR="177800" marT="88900" marB="88900" anchor="ctr">
                    <a:lnL w="6350" cap="flat" cmpd="sng" algn="ctr">
                      <a:solidFill>
                        <a:srgbClr val="904834"/>
                      </a:solidFill>
                      <a:prstDash val="solid"/>
                      <a:round/>
                      <a:headEnd type="none" w="med" len="med"/>
                      <a:tailEnd type="none" w="med" len="med"/>
                    </a:lnL>
                    <a:lnR w="6350" cap="flat" cmpd="sng" algn="ctr">
                      <a:solidFill>
                        <a:srgbClr val="104C34"/>
                      </a:solidFill>
                      <a:prstDash val="solid"/>
                      <a:round/>
                      <a:headEnd type="none" w="med" len="med"/>
                      <a:tailEnd type="none" w="med" len="med"/>
                    </a:lnR>
                    <a:lnT w="6350" cap="flat" cmpd="sng" algn="ctr">
                      <a:solidFill>
                        <a:srgbClr val="904834"/>
                      </a:solidFill>
                      <a:prstDash val="solid"/>
                      <a:round/>
                      <a:headEnd type="none" w="med" len="med"/>
                      <a:tailEnd type="none" w="med" len="med"/>
                    </a:lnT>
                    <a:lnB w="6350" cap="flat" cmpd="sng" algn="ctr">
                      <a:solidFill>
                        <a:srgbClr val="104D34"/>
                      </a:solidFill>
                      <a:prstDash val="solid"/>
                      <a:round/>
                      <a:headEnd type="none" w="med" len="med"/>
                      <a:tailEnd type="none" w="med" len="med"/>
                    </a:lnB>
                    <a:solidFill>
                      <a:srgbClr val="FFFFFF"/>
                    </a:solidFill>
                  </a:tcPr>
                </a:tc>
                <a:tc>
                  <a:txBody>
                    <a:bodyPr/>
                    <a:lstStyle/>
                    <a:p>
                      <a:pPr algn="l"/>
                      <a:r>
                        <a:rPr lang="en-US" sz="2400" b="1">
                          <a:effectLst/>
                        </a:rPr>
                        <a:t>Transaction 2</a:t>
                      </a:r>
                    </a:p>
                  </a:txBody>
                  <a:tcPr marL="177800" marR="177800" marT="88900" marB="88900" anchor="ctr">
                    <a:lnL w="6350" cap="flat" cmpd="sng" algn="ctr">
                      <a:solidFill>
                        <a:srgbClr val="104C34"/>
                      </a:solidFill>
                      <a:prstDash val="solid"/>
                      <a:round/>
                      <a:headEnd type="none" w="med" len="med"/>
                      <a:tailEnd type="none" w="med" len="med"/>
                    </a:lnL>
                    <a:lnR w="6350" cap="flat" cmpd="sng" algn="ctr">
                      <a:solidFill>
                        <a:srgbClr val="104C34"/>
                      </a:solidFill>
                      <a:prstDash val="solid"/>
                      <a:round/>
                      <a:headEnd type="none" w="med" len="med"/>
                      <a:tailEnd type="none" w="med" len="med"/>
                    </a:lnR>
                    <a:lnT w="6350" cap="flat" cmpd="sng" algn="ctr">
                      <a:solidFill>
                        <a:srgbClr val="104C34"/>
                      </a:solidFill>
                      <a:prstDash val="solid"/>
                      <a:round/>
                      <a:headEnd type="none" w="med" len="med"/>
                      <a:tailEnd type="none" w="med" len="med"/>
                    </a:lnT>
                    <a:lnB w="6350" cap="flat" cmpd="sng" algn="ctr">
                      <a:solidFill>
                        <a:srgbClr val="904E34"/>
                      </a:solidFill>
                      <a:prstDash val="solid"/>
                      <a:round/>
                      <a:headEnd type="none" w="med" len="med"/>
                      <a:tailEnd type="none" w="med" len="med"/>
                    </a:lnB>
                    <a:solidFill>
                      <a:srgbClr val="FFFFFF"/>
                    </a:solidFill>
                  </a:tcPr>
                </a:tc>
                <a:extLst>
                  <a:ext uri="{0D108BD9-81ED-4DB2-BD59-A6C34878D82A}">
                    <a16:rowId xmlns:a16="http://schemas.microsoft.com/office/drawing/2014/main" val="1055821664"/>
                  </a:ext>
                </a:extLst>
              </a:tr>
              <a:tr h="0">
                <a:tc>
                  <a:txBody>
                    <a:bodyPr/>
                    <a:lstStyle/>
                    <a:p>
                      <a:pPr algn="l"/>
                      <a:r>
                        <a:rPr lang="en-US" sz="2400" b="0">
                          <a:effectLst/>
                        </a:rPr>
                        <a:t>R(x)</a:t>
                      </a:r>
                    </a:p>
                  </a:txBody>
                  <a:tcPr marL="177800" marR="177800" marT="88900" marB="88900" anchor="ctr">
                    <a:lnL w="6350" cap="flat" cmpd="sng" algn="ctr">
                      <a:solidFill>
                        <a:srgbClr val="104D34"/>
                      </a:solidFill>
                      <a:prstDash val="solid"/>
                      <a:round/>
                      <a:headEnd type="none" w="med" len="med"/>
                      <a:tailEnd type="none" w="med" len="med"/>
                    </a:lnL>
                    <a:lnR w="6350" cap="flat" cmpd="sng" algn="ctr">
                      <a:solidFill>
                        <a:srgbClr val="904E34"/>
                      </a:solidFill>
                      <a:prstDash val="solid"/>
                      <a:round/>
                      <a:headEnd type="none" w="med" len="med"/>
                      <a:tailEnd type="none" w="med" len="med"/>
                    </a:lnR>
                    <a:lnT w="6350" cap="flat" cmpd="sng" algn="ctr">
                      <a:solidFill>
                        <a:srgbClr val="104D34"/>
                      </a:solidFill>
                      <a:prstDash val="solid"/>
                      <a:round/>
                      <a:headEnd type="none" w="med" len="med"/>
                      <a:tailEnd type="none" w="med" len="med"/>
                    </a:lnT>
                    <a:lnB w="6350" cap="flat" cmpd="sng" algn="ctr">
                      <a:solidFill>
                        <a:srgbClr val="304B34"/>
                      </a:solidFill>
                      <a:prstDash val="solid"/>
                      <a:round/>
                      <a:headEnd type="none" w="med" len="med"/>
                      <a:tailEnd type="none" w="med" len="med"/>
                    </a:lnB>
                    <a:solidFill>
                      <a:srgbClr val="FFFFFF"/>
                    </a:solidFill>
                  </a:tcPr>
                </a:tc>
                <a:tc>
                  <a:txBody>
                    <a:bodyPr/>
                    <a:lstStyle/>
                    <a:p>
                      <a:pPr algn="l"/>
                      <a:endParaRPr lang="en-US" sz="2400" b="0">
                        <a:effectLst/>
                      </a:endParaRPr>
                    </a:p>
                  </a:txBody>
                  <a:tcPr marL="177800" marR="177800" marT="88900" marB="88900" anchor="ctr">
                    <a:lnL w="6350" cap="flat" cmpd="sng" algn="ctr">
                      <a:solidFill>
                        <a:srgbClr val="904E34"/>
                      </a:solidFill>
                      <a:prstDash val="solid"/>
                      <a:round/>
                      <a:headEnd type="none" w="med" len="med"/>
                      <a:tailEnd type="none" w="med" len="med"/>
                    </a:lnL>
                    <a:lnR w="6350" cap="flat" cmpd="sng" algn="ctr">
                      <a:solidFill>
                        <a:srgbClr val="904E34"/>
                      </a:solidFill>
                      <a:prstDash val="solid"/>
                      <a:round/>
                      <a:headEnd type="none" w="med" len="med"/>
                      <a:tailEnd type="none" w="med" len="med"/>
                    </a:lnR>
                    <a:lnT w="6350" cap="flat" cmpd="sng" algn="ctr">
                      <a:solidFill>
                        <a:srgbClr val="904E34"/>
                      </a:solidFill>
                      <a:prstDash val="solid"/>
                      <a:round/>
                      <a:headEnd type="none" w="med" len="med"/>
                      <a:tailEnd type="none" w="med" len="med"/>
                    </a:lnT>
                    <a:lnB w="6350" cap="flat" cmpd="sng" algn="ctr">
                      <a:solidFill>
                        <a:srgbClr val="304B34"/>
                      </a:solidFill>
                      <a:prstDash val="solid"/>
                      <a:round/>
                      <a:headEnd type="none" w="med" len="med"/>
                      <a:tailEnd type="none" w="med" len="med"/>
                    </a:lnB>
                    <a:solidFill>
                      <a:srgbClr val="FFFFFF"/>
                    </a:solidFill>
                  </a:tcPr>
                </a:tc>
                <a:extLst>
                  <a:ext uri="{0D108BD9-81ED-4DB2-BD59-A6C34878D82A}">
                    <a16:rowId xmlns:a16="http://schemas.microsoft.com/office/drawing/2014/main" val="3629572502"/>
                  </a:ext>
                </a:extLst>
              </a:tr>
              <a:tr h="0">
                <a:tc>
                  <a:txBody>
                    <a:bodyPr/>
                    <a:lstStyle/>
                    <a:p>
                      <a:pPr algn="l"/>
                      <a:r>
                        <a:rPr lang="en-US" sz="2400" b="0">
                          <a:effectLst/>
                        </a:rPr>
                        <a:t>W(x)</a:t>
                      </a:r>
                    </a:p>
                  </a:txBody>
                  <a:tcPr marL="177800" marR="177800" marT="88900" marB="88900" anchor="ctr">
                    <a:lnL w="6350" cap="flat" cmpd="sng" algn="ctr">
                      <a:solidFill>
                        <a:srgbClr val="304B34"/>
                      </a:solidFill>
                      <a:prstDash val="solid"/>
                      <a:round/>
                      <a:headEnd type="none" w="med" len="med"/>
                      <a:tailEnd type="none" w="med" len="med"/>
                    </a:lnL>
                    <a:lnR w="6350" cap="flat" cmpd="sng" algn="ctr">
                      <a:solidFill>
                        <a:srgbClr val="304B34"/>
                      </a:solidFill>
                      <a:prstDash val="solid"/>
                      <a:round/>
                      <a:headEnd type="none" w="med" len="med"/>
                      <a:tailEnd type="none" w="med" len="med"/>
                    </a:lnR>
                    <a:lnT w="6350" cap="flat" cmpd="sng" algn="ctr">
                      <a:solidFill>
                        <a:srgbClr val="304B34"/>
                      </a:solidFill>
                      <a:prstDash val="solid"/>
                      <a:round/>
                      <a:headEnd type="none" w="med" len="med"/>
                      <a:tailEnd type="none" w="med" len="med"/>
                    </a:lnT>
                    <a:lnB w="6350" cap="flat" cmpd="sng" algn="ctr">
                      <a:solidFill>
                        <a:srgbClr val="704F34"/>
                      </a:solidFill>
                      <a:prstDash val="solid"/>
                      <a:round/>
                      <a:headEnd type="none" w="med" len="med"/>
                      <a:tailEnd type="none" w="med" len="med"/>
                    </a:lnB>
                    <a:solidFill>
                      <a:srgbClr val="FFFFFF"/>
                    </a:solidFill>
                  </a:tcPr>
                </a:tc>
                <a:tc>
                  <a:txBody>
                    <a:bodyPr/>
                    <a:lstStyle/>
                    <a:p>
                      <a:pPr algn="l"/>
                      <a:endParaRPr lang="en-US" sz="2400" b="0">
                        <a:effectLst/>
                      </a:endParaRPr>
                    </a:p>
                  </a:txBody>
                  <a:tcPr marL="177800" marR="177800" marT="88900" marB="88900" anchor="ctr">
                    <a:lnL w="6350" cap="flat" cmpd="sng" algn="ctr">
                      <a:solidFill>
                        <a:srgbClr val="304B34"/>
                      </a:solidFill>
                      <a:prstDash val="solid"/>
                      <a:round/>
                      <a:headEnd type="none" w="med" len="med"/>
                      <a:tailEnd type="none" w="med" len="med"/>
                    </a:lnL>
                    <a:lnR w="6350" cap="flat" cmpd="sng" algn="ctr">
                      <a:solidFill>
                        <a:srgbClr val="304B34"/>
                      </a:solidFill>
                      <a:prstDash val="solid"/>
                      <a:round/>
                      <a:headEnd type="none" w="med" len="med"/>
                      <a:tailEnd type="none" w="med" len="med"/>
                    </a:lnR>
                    <a:lnT w="6350" cap="flat" cmpd="sng" algn="ctr">
                      <a:solidFill>
                        <a:srgbClr val="304B34"/>
                      </a:solidFill>
                      <a:prstDash val="solid"/>
                      <a:round/>
                      <a:headEnd type="none" w="med" len="med"/>
                      <a:tailEnd type="none" w="med" len="med"/>
                    </a:lnT>
                    <a:lnB w="6350" cap="flat" cmpd="sng" algn="ctr">
                      <a:solidFill>
                        <a:srgbClr val="B04B34"/>
                      </a:solidFill>
                      <a:prstDash val="solid"/>
                      <a:round/>
                      <a:headEnd type="none" w="med" len="med"/>
                      <a:tailEnd type="none" w="med" len="med"/>
                    </a:lnB>
                    <a:solidFill>
                      <a:srgbClr val="FFFFFF"/>
                    </a:solidFill>
                  </a:tcPr>
                </a:tc>
                <a:extLst>
                  <a:ext uri="{0D108BD9-81ED-4DB2-BD59-A6C34878D82A}">
                    <a16:rowId xmlns:a16="http://schemas.microsoft.com/office/drawing/2014/main" val="596461163"/>
                  </a:ext>
                </a:extLst>
              </a:tr>
              <a:tr h="0">
                <a:tc>
                  <a:txBody>
                    <a:bodyPr/>
                    <a:lstStyle/>
                    <a:p>
                      <a:pPr algn="l"/>
                      <a:r>
                        <a:rPr lang="en-US" sz="2400" b="0" dirty="0">
                          <a:effectLst/>
                        </a:rPr>
                        <a:t>R(y)</a:t>
                      </a:r>
                    </a:p>
                  </a:txBody>
                  <a:tcPr marL="177800" marR="177800" marT="88900" marB="88900" anchor="ctr">
                    <a:lnL w="6350" cap="flat" cmpd="sng" algn="ctr">
                      <a:solidFill>
                        <a:srgbClr val="704F34"/>
                      </a:solidFill>
                      <a:prstDash val="solid"/>
                      <a:round/>
                      <a:headEnd type="none" w="med" len="med"/>
                      <a:tailEnd type="none" w="med" len="med"/>
                    </a:lnL>
                    <a:lnR w="6350" cap="flat" cmpd="sng" algn="ctr">
                      <a:solidFill>
                        <a:srgbClr val="B04B34"/>
                      </a:solidFill>
                      <a:prstDash val="solid"/>
                      <a:round/>
                      <a:headEnd type="none" w="med" len="med"/>
                      <a:tailEnd type="none" w="med" len="med"/>
                    </a:lnR>
                    <a:lnT w="6350" cap="flat" cmpd="sng" algn="ctr">
                      <a:solidFill>
                        <a:srgbClr val="704F34"/>
                      </a:solidFill>
                      <a:prstDash val="solid"/>
                      <a:round/>
                      <a:headEnd type="none" w="med" len="med"/>
                      <a:tailEnd type="none" w="med" len="med"/>
                    </a:lnT>
                    <a:lnB w="6350" cap="flat" cmpd="sng" algn="ctr">
                      <a:solidFill>
                        <a:srgbClr val="705034"/>
                      </a:solidFill>
                      <a:prstDash val="solid"/>
                      <a:round/>
                      <a:headEnd type="none" w="med" len="med"/>
                      <a:tailEnd type="none" w="med" len="med"/>
                    </a:lnB>
                    <a:solidFill>
                      <a:srgbClr val="FFFFFF"/>
                    </a:solidFill>
                  </a:tcPr>
                </a:tc>
                <a:tc>
                  <a:txBody>
                    <a:bodyPr/>
                    <a:lstStyle/>
                    <a:p>
                      <a:pPr algn="l"/>
                      <a:endParaRPr lang="en-US" sz="2400" b="0">
                        <a:effectLst/>
                      </a:endParaRPr>
                    </a:p>
                  </a:txBody>
                  <a:tcPr marL="177800" marR="177800" marT="88900" marB="88900" anchor="ctr">
                    <a:lnL w="6350" cap="flat" cmpd="sng" algn="ctr">
                      <a:solidFill>
                        <a:srgbClr val="B04B34"/>
                      </a:solidFill>
                      <a:prstDash val="solid"/>
                      <a:round/>
                      <a:headEnd type="none" w="med" len="med"/>
                      <a:tailEnd type="none" w="med" len="med"/>
                    </a:lnL>
                    <a:lnR w="6350" cap="flat" cmpd="sng" algn="ctr">
                      <a:solidFill>
                        <a:srgbClr val="B04B34"/>
                      </a:solidFill>
                      <a:prstDash val="solid"/>
                      <a:round/>
                      <a:headEnd type="none" w="med" len="med"/>
                      <a:tailEnd type="none" w="med" len="med"/>
                    </a:lnR>
                    <a:lnT w="6350" cap="flat" cmpd="sng" algn="ctr">
                      <a:solidFill>
                        <a:srgbClr val="B04B34"/>
                      </a:solidFill>
                      <a:prstDash val="solid"/>
                      <a:round/>
                      <a:headEnd type="none" w="med" len="med"/>
                      <a:tailEnd type="none" w="med" len="med"/>
                    </a:lnT>
                    <a:lnB w="6350" cap="flat" cmpd="sng" algn="ctr">
                      <a:solidFill>
                        <a:srgbClr val="904B34"/>
                      </a:solidFill>
                      <a:prstDash val="solid"/>
                      <a:round/>
                      <a:headEnd type="none" w="med" len="med"/>
                      <a:tailEnd type="none" w="med" len="med"/>
                    </a:lnB>
                    <a:solidFill>
                      <a:srgbClr val="FFFFFF"/>
                    </a:solidFill>
                  </a:tcPr>
                </a:tc>
                <a:extLst>
                  <a:ext uri="{0D108BD9-81ED-4DB2-BD59-A6C34878D82A}">
                    <a16:rowId xmlns:a16="http://schemas.microsoft.com/office/drawing/2014/main" val="1365908462"/>
                  </a:ext>
                </a:extLst>
              </a:tr>
              <a:tr h="0">
                <a:tc>
                  <a:txBody>
                    <a:bodyPr/>
                    <a:lstStyle/>
                    <a:p>
                      <a:pPr algn="l"/>
                      <a:r>
                        <a:rPr lang="en-US" sz="2400" b="0">
                          <a:effectLst/>
                        </a:rPr>
                        <a:t>W(y)</a:t>
                      </a:r>
                    </a:p>
                  </a:txBody>
                  <a:tcPr marL="177800" marR="177800" marT="88900" marB="88900" anchor="ctr">
                    <a:lnL w="6350" cap="flat" cmpd="sng" algn="ctr">
                      <a:solidFill>
                        <a:srgbClr val="705034"/>
                      </a:solidFill>
                      <a:prstDash val="solid"/>
                      <a:round/>
                      <a:headEnd type="none" w="med" len="med"/>
                      <a:tailEnd type="none" w="med" len="med"/>
                    </a:lnL>
                    <a:lnR w="6350" cap="flat" cmpd="sng" algn="ctr">
                      <a:solidFill>
                        <a:srgbClr val="904B34"/>
                      </a:solidFill>
                      <a:prstDash val="solid"/>
                      <a:round/>
                      <a:headEnd type="none" w="med" len="med"/>
                      <a:tailEnd type="none" w="med" len="med"/>
                    </a:lnR>
                    <a:lnT w="6350" cap="flat" cmpd="sng" algn="ctr">
                      <a:solidFill>
                        <a:srgbClr val="705034"/>
                      </a:solidFill>
                      <a:prstDash val="solid"/>
                      <a:round/>
                      <a:headEnd type="none" w="med" len="med"/>
                      <a:tailEnd type="none" w="med" len="med"/>
                    </a:lnT>
                    <a:lnB w="6350" cap="flat" cmpd="sng" algn="ctr">
                      <a:solidFill>
                        <a:srgbClr val="304C34"/>
                      </a:solidFill>
                      <a:prstDash val="solid"/>
                      <a:round/>
                      <a:headEnd type="none" w="med" len="med"/>
                      <a:tailEnd type="none" w="med" len="med"/>
                    </a:lnB>
                    <a:solidFill>
                      <a:srgbClr val="FFFFFF"/>
                    </a:solidFill>
                  </a:tcPr>
                </a:tc>
                <a:tc>
                  <a:txBody>
                    <a:bodyPr/>
                    <a:lstStyle/>
                    <a:p>
                      <a:pPr algn="l"/>
                      <a:endParaRPr lang="en-US" sz="2400" b="0">
                        <a:effectLst/>
                      </a:endParaRPr>
                    </a:p>
                  </a:txBody>
                  <a:tcPr marL="177800" marR="177800" marT="88900" marB="88900" anchor="ctr">
                    <a:lnL w="6350" cap="flat" cmpd="sng" algn="ctr">
                      <a:solidFill>
                        <a:srgbClr val="904B34"/>
                      </a:solidFill>
                      <a:prstDash val="solid"/>
                      <a:round/>
                      <a:headEnd type="none" w="med" len="med"/>
                      <a:tailEnd type="none" w="med" len="med"/>
                    </a:lnL>
                    <a:lnR w="6350" cap="flat" cmpd="sng" algn="ctr">
                      <a:solidFill>
                        <a:srgbClr val="904B34"/>
                      </a:solidFill>
                      <a:prstDash val="solid"/>
                      <a:round/>
                      <a:headEnd type="none" w="med" len="med"/>
                      <a:tailEnd type="none" w="med" len="med"/>
                    </a:lnR>
                    <a:lnT w="6350" cap="flat" cmpd="sng" algn="ctr">
                      <a:solidFill>
                        <a:srgbClr val="904B34"/>
                      </a:solidFill>
                      <a:prstDash val="solid"/>
                      <a:round/>
                      <a:headEnd type="none" w="med" len="med"/>
                      <a:tailEnd type="none" w="med" len="med"/>
                    </a:lnT>
                    <a:lnB w="6350" cap="flat" cmpd="sng" algn="ctr">
                      <a:solidFill>
                        <a:srgbClr val="104934"/>
                      </a:solidFill>
                      <a:prstDash val="solid"/>
                      <a:round/>
                      <a:headEnd type="none" w="med" len="med"/>
                      <a:tailEnd type="none" w="med" len="med"/>
                    </a:lnB>
                    <a:solidFill>
                      <a:srgbClr val="FFFFFF"/>
                    </a:solidFill>
                  </a:tcPr>
                </a:tc>
                <a:extLst>
                  <a:ext uri="{0D108BD9-81ED-4DB2-BD59-A6C34878D82A}">
                    <a16:rowId xmlns:a16="http://schemas.microsoft.com/office/drawing/2014/main" val="646972307"/>
                  </a:ext>
                </a:extLst>
              </a:tr>
              <a:tr h="0">
                <a:tc>
                  <a:txBody>
                    <a:bodyPr/>
                    <a:lstStyle/>
                    <a:p>
                      <a:pPr algn="l"/>
                      <a:endParaRPr lang="en-US" sz="2400" b="0">
                        <a:effectLst/>
                      </a:endParaRPr>
                    </a:p>
                  </a:txBody>
                  <a:tcPr marL="177800" marR="177800" marT="88900" marB="88900" anchor="ctr">
                    <a:lnL w="6350" cap="flat" cmpd="sng" algn="ctr">
                      <a:solidFill>
                        <a:srgbClr val="304C34"/>
                      </a:solidFill>
                      <a:prstDash val="solid"/>
                      <a:round/>
                      <a:headEnd type="none" w="med" len="med"/>
                      <a:tailEnd type="none" w="med" len="med"/>
                    </a:lnL>
                    <a:lnR w="6350" cap="flat" cmpd="sng" algn="ctr">
                      <a:solidFill>
                        <a:srgbClr val="104934"/>
                      </a:solidFill>
                      <a:prstDash val="solid"/>
                      <a:round/>
                      <a:headEnd type="none" w="med" len="med"/>
                      <a:tailEnd type="none" w="med" len="med"/>
                    </a:lnR>
                    <a:lnT w="6350" cap="flat" cmpd="sng" algn="ctr">
                      <a:solidFill>
                        <a:srgbClr val="304C34"/>
                      </a:solidFill>
                      <a:prstDash val="solid"/>
                      <a:round/>
                      <a:headEnd type="none" w="med" len="med"/>
                      <a:tailEnd type="none" w="med" len="med"/>
                    </a:lnT>
                    <a:lnB w="6350" cap="flat" cmpd="sng" algn="ctr">
                      <a:solidFill>
                        <a:srgbClr val="D04C34"/>
                      </a:solidFill>
                      <a:prstDash val="solid"/>
                      <a:round/>
                      <a:headEnd type="none" w="med" len="med"/>
                      <a:tailEnd type="none" w="med" len="med"/>
                    </a:lnB>
                    <a:solidFill>
                      <a:srgbClr val="FFFFFF"/>
                    </a:solidFill>
                  </a:tcPr>
                </a:tc>
                <a:tc>
                  <a:txBody>
                    <a:bodyPr/>
                    <a:lstStyle/>
                    <a:p>
                      <a:pPr algn="l"/>
                      <a:r>
                        <a:rPr lang="en-US" sz="2400" b="0">
                          <a:effectLst/>
                        </a:rPr>
                        <a:t>R(y)</a:t>
                      </a:r>
                    </a:p>
                  </a:txBody>
                  <a:tcPr marL="177800" marR="177800" marT="88900" marB="88900" anchor="ctr">
                    <a:lnL w="6350" cap="flat" cmpd="sng" algn="ctr">
                      <a:solidFill>
                        <a:srgbClr val="104934"/>
                      </a:solidFill>
                      <a:prstDash val="solid"/>
                      <a:round/>
                      <a:headEnd type="none" w="med" len="med"/>
                      <a:tailEnd type="none" w="med" len="med"/>
                    </a:lnL>
                    <a:lnR w="6350" cap="flat" cmpd="sng" algn="ctr">
                      <a:solidFill>
                        <a:srgbClr val="104934"/>
                      </a:solidFill>
                      <a:prstDash val="solid"/>
                      <a:round/>
                      <a:headEnd type="none" w="med" len="med"/>
                      <a:tailEnd type="none" w="med" len="med"/>
                    </a:lnR>
                    <a:lnT w="6350" cap="flat" cmpd="sng" algn="ctr">
                      <a:solidFill>
                        <a:srgbClr val="104934"/>
                      </a:solidFill>
                      <a:prstDash val="solid"/>
                      <a:round/>
                      <a:headEnd type="none" w="med" len="med"/>
                      <a:tailEnd type="none" w="med" len="med"/>
                    </a:lnT>
                    <a:lnB w="6350" cap="flat" cmpd="sng" algn="ctr">
                      <a:solidFill>
                        <a:srgbClr val="304D34"/>
                      </a:solidFill>
                      <a:prstDash val="solid"/>
                      <a:round/>
                      <a:headEnd type="none" w="med" len="med"/>
                      <a:tailEnd type="none" w="med" len="med"/>
                    </a:lnB>
                    <a:solidFill>
                      <a:srgbClr val="FFFFFF"/>
                    </a:solidFill>
                  </a:tcPr>
                </a:tc>
                <a:extLst>
                  <a:ext uri="{0D108BD9-81ED-4DB2-BD59-A6C34878D82A}">
                    <a16:rowId xmlns:a16="http://schemas.microsoft.com/office/drawing/2014/main" val="2932999113"/>
                  </a:ext>
                </a:extLst>
              </a:tr>
              <a:tr h="0">
                <a:tc>
                  <a:txBody>
                    <a:bodyPr/>
                    <a:lstStyle/>
                    <a:p>
                      <a:pPr algn="l"/>
                      <a:endParaRPr lang="en-US" sz="2400" b="0">
                        <a:effectLst/>
                      </a:endParaRPr>
                    </a:p>
                  </a:txBody>
                  <a:tcPr marL="177800" marR="177800" marT="88900" marB="88900" anchor="ctr">
                    <a:lnL w="6350" cap="flat" cmpd="sng" algn="ctr">
                      <a:solidFill>
                        <a:srgbClr val="D04C34"/>
                      </a:solidFill>
                      <a:prstDash val="solid"/>
                      <a:round/>
                      <a:headEnd type="none" w="med" len="med"/>
                      <a:tailEnd type="none" w="med" len="med"/>
                    </a:lnL>
                    <a:lnR w="6350" cap="flat" cmpd="sng" algn="ctr">
                      <a:solidFill>
                        <a:srgbClr val="304D34"/>
                      </a:solidFill>
                      <a:prstDash val="solid"/>
                      <a:round/>
                      <a:headEnd type="none" w="med" len="med"/>
                      <a:tailEnd type="none" w="med" len="med"/>
                    </a:lnR>
                    <a:lnT w="6350" cap="flat" cmpd="sng" algn="ctr">
                      <a:solidFill>
                        <a:srgbClr val="D04C34"/>
                      </a:solidFill>
                      <a:prstDash val="solid"/>
                      <a:round/>
                      <a:headEnd type="none" w="med" len="med"/>
                      <a:tailEnd type="none" w="med" len="med"/>
                    </a:lnT>
                    <a:lnB w="6350" cap="flat" cmpd="sng" algn="ctr">
                      <a:solidFill>
                        <a:srgbClr val="505434"/>
                      </a:solidFill>
                      <a:prstDash val="solid"/>
                      <a:round/>
                      <a:headEnd type="none" w="med" len="med"/>
                      <a:tailEnd type="none" w="med" len="med"/>
                    </a:lnB>
                    <a:solidFill>
                      <a:srgbClr val="FFFFFF"/>
                    </a:solidFill>
                  </a:tcPr>
                </a:tc>
                <a:tc>
                  <a:txBody>
                    <a:bodyPr/>
                    <a:lstStyle/>
                    <a:p>
                      <a:pPr algn="l"/>
                      <a:r>
                        <a:rPr lang="en-US" sz="2400" b="0">
                          <a:effectLst/>
                        </a:rPr>
                        <a:t>W(y)</a:t>
                      </a:r>
                    </a:p>
                  </a:txBody>
                  <a:tcPr marL="177800" marR="177800" marT="88900" marB="88900" anchor="ctr">
                    <a:lnL w="6350" cap="flat" cmpd="sng" algn="ctr">
                      <a:solidFill>
                        <a:srgbClr val="304D34"/>
                      </a:solidFill>
                      <a:prstDash val="solid"/>
                      <a:round/>
                      <a:headEnd type="none" w="med" len="med"/>
                      <a:tailEnd type="none" w="med" len="med"/>
                    </a:lnL>
                    <a:lnR w="6350" cap="flat" cmpd="sng" algn="ctr">
                      <a:solidFill>
                        <a:srgbClr val="304D34"/>
                      </a:solidFill>
                      <a:prstDash val="solid"/>
                      <a:round/>
                      <a:headEnd type="none" w="med" len="med"/>
                      <a:tailEnd type="none" w="med" len="med"/>
                    </a:lnR>
                    <a:lnT w="6350" cap="flat" cmpd="sng" algn="ctr">
                      <a:solidFill>
                        <a:srgbClr val="304D34"/>
                      </a:solidFill>
                      <a:prstDash val="solid"/>
                      <a:round/>
                      <a:headEnd type="none" w="med" len="med"/>
                      <a:tailEnd type="none" w="med" len="med"/>
                    </a:lnT>
                    <a:lnB w="6350" cap="flat" cmpd="sng" algn="ctr">
                      <a:solidFill>
                        <a:srgbClr val="505434"/>
                      </a:solidFill>
                      <a:prstDash val="solid"/>
                      <a:round/>
                      <a:headEnd type="none" w="med" len="med"/>
                      <a:tailEnd type="none" w="med" len="med"/>
                    </a:lnB>
                    <a:solidFill>
                      <a:srgbClr val="FFFFFF"/>
                    </a:solidFill>
                  </a:tcPr>
                </a:tc>
                <a:extLst>
                  <a:ext uri="{0D108BD9-81ED-4DB2-BD59-A6C34878D82A}">
                    <a16:rowId xmlns:a16="http://schemas.microsoft.com/office/drawing/2014/main" val="2924659347"/>
                  </a:ext>
                </a:extLst>
              </a:tr>
              <a:tr h="0">
                <a:tc>
                  <a:txBody>
                    <a:bodyPr/>
                    <a:lstStyle/>
                    <a:p>
                      <a:pPr algn="l"/>
                      <a:endParaRPr lang="en-US" sz="2400" b="0">
                        <a:effectLst/>
                      </a:endParaRPr>
                    </a:p>
                  </a:txBody>
                  <a:tcPr marL="177800" marR="177800" marT="88900" marB="88900" anchor="ctr">
                    <a:lnL w="6350" cap="flat" cmpd="sng" algn="ctr">
                      <a:solidFill>
                        <a:srgbClr val="505434"/>
                      </a:solidFill>
                      <a:prstDash val="solid"/>
                      <a:round/>
                      <a:headEnd type="none" w="med" len="med"/>
                      <a:tailEnd type="none" w="med" len="med"/>
                    </a:lnL>
                    <a:lnR w="6350" cap="flat" cmpd="sng" algn="ctr">
                      <a:solidFill>
                        <a:srgbClr val="505434"/>
                      </a:solidFill>
                      <a:prstDash val="solid"/>
                      <a:round/>
                      <a:headEnd type="none" w="med" len="med"/>
                      <a:tailEnd type="none" w="med" len="med"/>
                    </a:lnR>
                    <a:lnT w="6350" cap="flat" cmpd="sng" algn="ctr">
                      <a:solidFill>
                        <a:srgbClr val="505434"/>
                      </a:solidFill>
                      <a:prstDash val="solid"/>
                      <a:round/>
                      <a:headEnd type="none" w="med" len="med"/>
                      <a:tailEnd type="none" w="med" len="med"/>
                    </a:lnT>
                    <a:lnB w="6350" cap="flat" cmpd="sng" algn="ctr">
                      <a:solidFill>
                        <a:srgbClr val="505434"/>
                      </a:solidFill>
                      <a:prstDash val="solid"/>
                      <a:round/>
                      <a:headEnd type="none" w="med" len="med"/>
                      <a:tailEnd type="none" w="med" len="med"/>
                    </a:lnB>
                    <a:solidFill>
                      <a:srgbClr val="FFFFFF"/>
                    </a:solidFill>
                  </a:tcPr>
                </a:tc>
                <a:tc>
                  <a:txBody>
                    <a:bodyPr/>
                    <a:lstStyle/>
                    <a:p>
                      <a:pPr algn="l"/>
                      <a:r>
                        <a:rPr lang="en-US" sz="2400" b="0">
                          <a:effectLst/>
                        </a:rPr>
                        <a:t>R(x)</a:t>
                      </a:r>
                    </a:p>
                  </a:txBody>
                  <a:tcPr marL="177800" marR="177800" marT="88900" marB="88900" anchor="ctr">
                    <a:lnL w="6350" cap="flat" cmpd="sng" algn="ctr">
                      <a:solidFill>
                        <a:srgbClr val="505434"/>
                      </a:solidFill>
                      <a:prstDash val="solid"/>
                      <a:round/>
                      <a:headEnd type="none" w="med" len="med"/>
                      <a:tailEnd type="none" w="med" len="med"/>
                    </a:lnL>
                    <a:lnR w="6350" cap="flat" cmpd="sng" algn="ctr">
                      <a:solidFill>
                        <a:srgbClr val="505434"/>
                      </a:solidFill>
                      <a:prstDash val="solid"/>
                      <a:round/>
                      <a:headEnd type="none" w="med" len="med"/>
                      <a:tailEnd type="none" w="med" len="med"/>
                    </a:lnR>
                    <a:lnT w="6350" cap="flat" cmpd="sng" algn="ctr">
                      <a:solidFill>
                        <a:srgbClr val="505434"/>
                      </a:solidFill>
                      <a:prstDash val="solid"/>
                      <a:round/>
                      <a:headEnd type="none" w="med" len="med"/>
                      <a:tailEnd type="none" w="med" len="med"/>
                    </a:lnT>
                    <a:lnB w="6350" cap="flat" cmpd="sng" algn="ctr">
                      <a:solidFill>
                        <a:srgbClr val="705534"/>
                      </a:solidFill>
                      <a:prstDash val="solid"/>
                      <a:round/>
                      <a:headEnd type="none" w="med" len="med"/>
                      <a:tailEnd type="none" w="med" len="med"/>
                    </a:lnB>
                    <a:solidFill>
                      <a:srgbClr val="FFFFFF"/>
                    </a:solidFill>
                  </a:tcPr>
                </a:tc>
                <a:extLst>
                  <a:ext uri="{0D108BD9-81ED-4DB2-BD59-A6C34878D82A}">
                    <a16:rowId xmlns:a16="http://schemas.microsoft.com/office/drawing/2014/main" val="1295852530"/>
                  </a:ext>
                </a:extLst>
              </a:tr>
              <a:tr h="0">
                <a:tc>
                  <a:txBody>
                    <a:bodyPr/>
                    <a:lstStyle/>
                    <a:p>
                      <a:pPr algn="l"/>
                      <a:endParaRPr lang="en-US" sz="2400" b="0">
                        <a:effectLst/>
                      </a:endParaRPr>
                    </a:p>
                  </a:txBody>
                  <a:tcPr marL="177800" marR="177800" marT="88900" marB="88900" anchor="ctr">
                    <a:lnL w="6350" cap="flat" cmpd="sng" algn="ctr">
                      <a:solidFill>
                        <a:srgbClr val="505434"/>
                      </a:solidFill>
                      <a:prstDash val="solid"/>
                      <a:round/>
                      <a:headEnd type="none" w="med" len="med"/>
                      <a:tailEnd type="none" w="med" len="med"/>
                    </a:lnL>
                    <a:lnR w="6350" cap="flat" cmpd="sng" algn="ctr">
                      <a:solidFill>
                        <a:srgbClr val="705534"/>
                      </a:solidFill>
                      <a:prstDash val="solid"/>
                      <a:round/>
                      <a:headEnd type="none" w="med" len="med"/>
                      <a:tailEnd type="none" w="med" len="med"/>
                    </a:lnR>
                    <a:lnT w="6350" cap="flat" cmpd="sng" algn="ctr">
                      <a:solidFill>
                        <a:srgbClr val="505434"/>
                      </a:solidFill>
                      <a:prstDash val="solid"/>
                      <a:round/>
                      <a:headEnd type="none" w="med" len="med"/>
                      <a:tailEnd type="none" w="med" len="med"/>
                    </a:lnT>
                    <a:lnB w="6350" cap="flat" cmpd="sng" algn="ctr">
                      <a:solidFill>
                        <a:srgbClr val="505434"/>
                      </a:solidFill>
                      <a:prstDash val="solid"/>
                      <a:round/>
                      <a:headEnd type="none" w="med" len="med"/>
                      <a:tailEnd type="none" w="med" len="med"/>
                    </a:lnB>
                    <a:solidFill>
                      <a:srgbClr val="FFFFFF"/>
                    </a:solidFill>
                  </a:tcPr>
                </a:tc>
                <a:tc>
                  <a:txBody>
                    <a:bodyPr/>
                    <a:lstStyle/>
                    <a:p>
                      <a:pPr algn="l"/>
                      <a:r>
                        <a:rPr lang="en-US" sz="2400" b="0" dirty="0">
                          <a:effectLst/>
                        </a:rPr>
                        <a:t>W(x)</a:t>
                      </a:r>
                    </a:p>
                  </a:txBody>
                  <a:tcPr marL="177800" marR="177800" marT="88900" marB="88900" anchor="ctr">
                    <a:lnL w="6350" cap="flat" cmpd="sng" algn="ctr">
                      <a:solidFill>
                        <a:srgbClr val="705534"/>
                      </a:solidFill>
                      <a:prstDash val="solid"/>
                      <a:round/>
                      <a:headEnd type="none" w="med" len="med"/>
                      <a:tailEnd type="none" w="med" len="med"/>
                    </a:lnL>
                    <a:lnR w="6350" cap="flat" cmpd="sng" algn="ctr">
                      <a:solidFill>
                        <a:srgbClr val="705534"/>
                      </a:solidFill>
                      <a:prstDash val="solid"/>
                      <a:round/>
                      <a:headEnd type="none" w="med" len="med"/>
                      <a:tailEnd type="none" w="med" len="med"/>
                    </a:lnR>
                    <a:lnT w="6350" cap="flat" cmpd="sng" algn="ctr">
                      <a:solidFill>
                        <a:srgbClr val="705534"/>
                      </a:solidFill>
                      <a:prstDash val="solid"/>
                      <a:round/>
                      <a:headEnd type="none" w="med" len="med"/>
                      <a:tailEnd type="none" w="med" len="med"/>
                    </a:lnT>
                    <a:lnB w="6350" cap="flat" cmpd="sng" algn="ctr">
                      <a:solidFill>
                        <a:srgbClr val="705534"/>
                      </a:solidFill>
                      <a:prstDash val="solid"/>
                      <a:round/>
                      <a:headEnd type="none" w="med" len="med"/>
                      <a:tailEnd type="none" w="med" len="med"/>
                    </a:lnB>
                    <a:solidFill>
                      <a:srgbClr val="FFFFFF"/>
                    </a:solidFill>
                  </a:tcPr>
                </a:tc>
                <a:extLst>
                  <a:ext uri="{0D108BD9-81ED-4DB2-BD59-A6C34878D82A}">
                    <a16:rowId xmlns:a16="http://schemas.microsoft.com/office/drawing/2014/main" val="511511407"/>
                  </a:ext>
                </a:extLst>
              </a:tr>
            </a:tbl>
          </a:graphicData>
        </a:graphic>
      </p:graphicFrame>
    </p:spTree>
    <p:extLst>
      <p:ext uri="{BB962C8B-B14F-4D97-AF65-F5344CB8AC3E}">
        <p14:creationId xmlns:p14="http://schemas.microsoft.com/office/powerpoint/2010/main" val="3350735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EE842-734A-2809-70F7-E411D0057CEF}"/>
              </a:ext>
            </a:extLst>
          </p:cNvPr>
          <p:cNvSpPr>
            <a:spLocks noGrp="1"/>
          </p:cNvSpPr>
          <p:nvPr>
            <p:ph type="title"/>
          </p:nvPr>
        </p:nvSpPr>
        <p:spPr/>
        <p:txBody>
          <a:bodyPr/>
          <a:lstStyle/>
          <a:p>
            <a:r>
              <a:rPr lang="en-US" b="1" i="0" dirty="0">
                <a:solidFill>
                  <a:srgbClr val="000000"/>
                </a:solidFill>
                <a:effectLst/>
                <a:latin typeface="+mn-lt"/>
              </a:rPr>
              <a:t>Non-Serial Schedule</a:t>
            </a:r>
            <a:br>
              <a:rPr lang="en-US" b="1" i="0" dirty="0">
                <a:solidFill>
                  <a:srgbClr val="000000"/>
                </a:solidFill>
                <a:effectLst/>
                <a:latin typeface="+mn-lt"/>
              </a:rPr>
            </a:br>
            <a:endParaRPr lang="en-US" dirty="0">
              <a:latin typeface="+mn-lt"/>
            </a:endParaRPr>
          </a:p>
        </p:txBody>
      </p:sp>
      <p:sp>
        <p:nvSpPr>
          <p:cNvPr id="3" name="Content Placeholder 2">
            <a:extLst>
              <a:ext uri="{FF2B5EF4-FFF2-40B4-BE49-F238E27FC236}">
                <a16:creationId xmlns:a16="http://schemas.microsoft.com/office/drawing/2014/main" id="{C1C11C50-A738-B55E-A706-567F4A0F15D6}"/>
              </a:ext>
            </a:extLst>
          </p:cNvPr>
          <p:cNvSpPr>
            <a:spLocks noGrp="1"/>
          </p:cNvSpPr>
          <p:nvPr>
            <p:ph idx="1"/>
          </p:nvPr>
        </p:nvSpPr>
        <p:spPr>
          <a:xfrm>
            <a:off x="838200" y="1229360"/>
            <a:ext cx="10515600" cy="5628640"/>
          </a:xfrm>
        </p:spPr>
        <p:txBody>
          <a:bodyPr/>
          <a:lstStyle/>
          <a:p>
            <a:pPr algn="just"/>
            <a:r>
              <a:rPr lang="en-US" b="0" i="0" dirty="0">
                <a:solidFill>
                  <a:srgbClr val="282828"/>
                </a:solidFill>
                <a:effectLst/>
              </a:rPr>
              <a:t>The Non-Serial schedule is a type of schedule where transactions are executed concurrently, with some overlap in time. Unlike a serial schedule, where transactions are executed one after the other with no overlap, a non-serial schedule allows transactions to execute simultaneously.</a:t>
            </a:r>
            <a:endParaRPr lang="en-US" dirty="0"/>
          </a:p>
        </p:txBody>
      </p:sp>
      <p:graphicFrame>
        <p:nvGraphicFramePr>
          <p:cNvPr id="4" name="Table 3">
            <a:extLst>
              <a:ext uri="{FF2B5EF4-FFF2-40B4-BE49-F238E27FC236}">
                <a16:creationId xmlns:a16="http://schemas.microsoft.com/office/drawing/2014/main" id="{3600F44B-C0AF-6792-395A-0E1D28D2FA87}"/>
              </a:ext>
            </a:extLst>
          </p:cNvPr>
          <p:cNvGraphicFramePr>
            <a:graphicFrameLocks noGrp="1"/>
          </p:cNvGraphicFramePr>
          <p:nvPr>
            <p:extLst>
              <p:ext uri="{D42A27DB-BD31-4B8C-83A1-F6EECF244321}">
                <p14:modId xmlns:p14="http://schemas.microsoft.com/office/powerpoint/2010/main" val="667413174"/>
              </p:ext>
            </p:extLst>
          </p:nvPr>
        </p:nvGraphicFramePr>
        <p:xfrm>
          <a:off x="5758412" y="2788920"/>
          <a:ext cx="4960388" cy="4069080"/>
        </p:xfrm>
        <a:graphic>
          <a:graphicData uri="http://schemas.openxmlformats.org/drawingml/2006/table">
            <a:tbl>
              <a:tblPr/>
              <a:tblGrid>
                <a:gridCol w="2480194">
                  <a:extLst>
                    <a:ext uri="{9D8B030D-6E8A-4147-A177-3AD203B41FA5}">
                      <a16:colId xmlns:a16="http://schemas.microsoft.com/office/drawing/2014/main" val="563127629"/>
                    </a:ext>
                  </a:extLst>
                </a:gridCol>
                <a:gridCol w="2480194">
                  <a:extLst>
                    <a:ext uri="{9D8B030D-6E8A-4147-A177-3AD203B41FA5}">
                      <a16:colId xmlns:a16="http://schemas.microsoft.com/office/drawing/2014/main" val="598903965"/>
                    </a:ext>
                  </a:extLst>
                </a:gridCol>
              </a:tblGrid>
              <a:tr h="0">
                <a:tc>
                  <a:txBody>
                    <a:bodyPr/>
                    <a:lstStyle/>
                    <a:p>
                      <a:pPr algn="l"/>
                      <a:r>
                        <a:rPr lang="en-US" b="1">
                          <a:effectLst/>
                        </a:rPr>
                        <a:t>Transaction 1</a:t>
                      </a:r>
                    </a:p>
                  </a:txBody>
                  <a:tcPr marL="177800" marR="177800" marT="88900" marB="88900" anchor="ctr">
                    <a:lnL w="6350" cap="flat" cmpd="sng" algn="ctr">
                      <a:solidFill>
                        <a:srgbClr val="00F5B5"/>
                      </a:solidFill>
                      <a:prstDash val="solid"/>
                      <a:round/>
                      <a:headEnd type="none" w="med" len="med"/>
                      <a:tailEnd type="none" w="med" len="med"/>
                    </a:lnL>
                    <a:lnR w="6350" cap="flat" cmpd="sng" algn="ctr">
                      <a:solidFill>
                        <a:srgbClr val="A0F2B5"/>
                      </a:solidFill>
                      <a:prstDash val="solid"/>
                      <a:round/>
                      <a:headEnd type="none" w="med" len="med"/>
                      <a:tailEnd type="none" w="med" len="med"/>
                    </a:lnR>
                    <a:lnT w="6350" cap="flat" cmpd="sng" algn="ctr">
                      <a:solidFill>
                        <a:srgbClr val="00F5B5"/>
                      </a:solidFill>
                      <a:prstDash val="solid"/>
                      <a:round/>
                      <a:headEnd type="none" w="med" len="med"/>
                      <a:tailEnd type="none" w="med" len="med"/>
                    </a:lnT>
                    <a:lnB w="6350" cap="flat" cmpd="sng" algn="ctr">
                      <a:solidFill>
                        <a:srgbClr val="E0F5B5"/>
                      </a:solidFill>
                      <a:prstDash val="solid"/>
                      <a:round/>
                      <a:headEnd type="none" w="med" len="med"/>
                      <a:tailEnd type="none" w="med" len="med"/>
                    </a:lnB>
                    <a:solidFill>
                      <a:srgbClr val="FFFFFF"/>
                    </a:solidFill>
                  </a:tcPr>
                </a:tc>
                <a:tc>
                  <a:txBody>
                    <a:bodyPr/>
                    <a:lstStyle/>
                    <a:p>
                      <a:pPr algn="l"/>
                      <a:r>
                        <a:rPr lang="en-US" b="1">
                          <a:effectLst/>
                        </a:rPr>
                        <a:t>Transaction 2</a:t>
                      </a:r>
                    </a:p>
                  </a:txBody>
                  <a:tcPr marL="177800" marR="177800" marT="88900" marB="88900" anchor="ctr">
                    <a:lnL w="6350" cap="flat" cmpd="sng" algn="ctr">
                      <a:solidFill>
                        <a:srgbClr val="A0F2B5"/>
                      </a:solidFill>
                      <a:prstDash val="solid"/>
                      <a:round/>
                      <a:headEnd type="none" w="med" len="med"/>
                      <a:tailEnd type="none" w="med" len="med"/>
                    </a:lnL>
                    <a:lnR w="6350" cap="flat" cmpd="sng" algn="ctr">
                      <a:solidFill>
                        <a:srgbClr val="A0F2B5"/>
                      </a:solidFill>
                      <a:prstDash val="solid"/>
                      <a:round/>
                      <a:headEnd type="none" w="med" len="med"/>
                      <a:tailEnd type="none" w="med" len="med"/>
                    </a:lnR>
                    <a:lnT w="6350" cap="flat" cmpd="sng" algn="ctr">
                      <a:solidFill>
                        <a:srgbClr val="A0F2B5"/>
                      </a:solidFill>
                      <a:prstDash val="solid"/>
                      <a:round/>
                      <a:headEnd type="none" w="med" len="med"/>
                      <a:tailEnd type="none" w="med" len="med"/>
                    </a:lnT>
                    <a:lnB w="6350" cap="flat" cmpd="sng" algn="ctr">
                      <a:solidFill>
                        <a:srgbClr val="40F6B5"/>
                      </a:solidFill>
                      <a:prstDash val="solid"/>
                      <a:round/>
                      <a:headEnd type="none" w="med" len="med"/>
                      <a:tailEnd type="none" w="med" len="med"/>
                    </a:lnB>
                    <a:solidFill>
                      <a:srgbClr val="FFFFFF"/>
                    </a:solidFill>
                  </a:tcPr>
                </a:tc>
                <a:extLst>
                  <a:ext uri="{0D108BD9-81ED-4DB2-BD59-A6C34878D82A}">
                    <a16:rowId xmlns:a16="http://schemas.microsoft.com/office/drawing/2014/main" val="2265863390"/>
                  </a:ext>
                </a:extLst>
              </a:tr>
              <a:tr h="0">
                <a:tc>
                  <a:txBody>
                    <a:bodyPr/>
                    <a:lstStyle/>
                    <a:p>
                      <a:pPr algn="l"/>
                      <a:r>
                        <a:rPr lang="en-US" b="0">
                          <a:effectLst/>
                        </a:rPr>
                        <a:t>R(x)</a:t>
                      </a:r>
                    </a:p>
                  </a:txBody>
                  <a:tcPr marL="177800" marR="177800" marT="88900" marB="88900" anchor="ctr">
                    <a:lnL w="6350" cap="flat" cmpd="sng" algn="ctr">
                      <a:solidFill>
                        <a:srgbClr val="E0F5B5"/>
                      </a:solidFill>
                      <a:prstDash val="solid"/>
                      <a:round/>
                      <a:headEnd type="none" w="med" len="med"/>
                      <a:tailEnd type="none" w="med" len="med"/>
                    </a:lnL>
                    <a:lnR w="6350" cap="flat" cmpd="sng" algn="ctr">
                      <a:solidFill>
                        <a:srgbClr val="40F6B5"/>
                      </a:solidFill>
                      <a:prstDash val="solid"/>
                      <a:round/>
                      <a:headEnd type="none" w="med" len="med"/>
                      <a:tailEnd type="none" w="med" len="med"/>
                    </a:lnR>
                    <a:lnT w="6350" cap="flat" cmpd="sng" algn="ctr">
                      <a:solidFill>
                        <a:srgbClr val="E0F5B5"/>
                      </a:solidFill>
                      <a:prstDash val="solid"/>
                      <a:round/>
                      <a:headEnd type="none" w="med" len="med"/>
                      <a:tailEnd type="none" w="med" len="med"/>
                    </a:lnT>
                    <a:lnB w="6350" cap="flat" cmpd="sng" algn="ctr">
                      <a:solidFill>
                        <a:srgbClr val="80F3B5"/>
                      </a:solidFill>
                      <a:prstDash val="solid"/>
                      <a:round/>
                      <a:headEnd type="none" w="med" len="med"/>
                      <a:tailEnd type="none" w="med" len="med"/>
                    </a:lnB>
                    <a:solidFill>
                      <a:srgbClr val="FFFFFF"/>
                    </a:solidFill>
                  </a:tcPr>
                </a:tc>
                <a:tc>
                  <a:txBody>
                    <a:bodyPr/>
                    <a:lstStyle/>
                    <a:p>
                      <a:pPr algn="l"/>
                      <a:endParaRPr lang="en-US" b="0">
                        <a:effectLst/>
                      </a:endParaRPr>
                    </a:p>
                  </a:txBody>
                  <a:tcPr marL="177800" marR="177800" marT="88900" marB="88900" anchor="ctr">
                    <a:lnL w="6350" cap="flat" cmpd="sng" algn="ctr">
                      <a:solidFill>
                        <a:srgbClr val="40F6B5"/>
                      </a:solidFill>
                      <a:prstDash val="solid"/>
                      <a:round/>
                      <a:headEnd type="none" w="med" len="med"/>
                      <a:tailEnd type="none" w="med" len="med"/>
                    </a:lnL>
                    <a:lnR w="6350" cap="flat" cmpd="sng" algn="ctr">
                      <a:solidFill>
                        <a:srgbClr val="40F6B5"/>
                      </a:solidFill>
                      <a:prstDash val="solid"/>
                      <a:round/>
                      <a:headEnd type="none" w="med" len="med"/>
                      <a:tailEnd type="none" w="med" len="med"/>
                    </a:lnR>
                    <a:lnT w="6350" cap="flat" cmpd="sng" algn="ctr">
                      <a:solidFill>
                        <a:srgbClr val="40F6B5"/>
                      </a:solidFill>
                      <a:prstDash val="solid"/>
                      <a:round/>
                      <a:headEnd type="none" w="med" len="med"/>
                      <a:tailEnd type="none" w="med" len="med"/>
                    </a:lnT>
                    <a:lnB w="6350" cap="flat" cmpd="sng" algn="ctr">
                      <a:solidFill>
                        <a:srgbClr val="80F6B5"/>
                      </a:solidFill>
                      <a:prstDash val="solid"/>
                      <a:round/>
                      <a:headEnd type="none" w="med" len="med"/>
                      <a:tailEnd type="none" w="med" len="med"/>
                    </a:lnB>
                    <a:solidFill>
                      <a:srgbClr val="FFFFFF"/>
                    </a:solidFill>
                  </a:tcPr>
                </a:tc>
                <a:extLst>
                  <a:ext uri="{0D108BD9-81ED-4DB2-BD59-A6C34878D82A}">
                    <a16:rowId xmlns:a16="http://schemas.microsoft.com/office/drawing/2014/main" val="2832964704"/>
                  </a:ext>
                </a:extLst>
              </a:tr>
              <a:tr h="0">
                <a:tc>
                  <a:txBody>
                    <a:bodyPr/>
                    <a:lstStyle/>
                    <a:p>
                      <a:pPr algn="l"/>
                      <a:r>
                        <a:rPr lang="en-US" b="0">
                          <a:effectLst/>
                        </a:rPr>
                        <a:t>W(x)</a:t>
                      </a:r>
                    </a:p>
                  </a:txBody>
                  <a:tcPr marL="177800" marR="177800" marT="88900" marB="88900" anchor="ctr">
                    <a:lnL w="6350" cap="flat" cmpd="sng" algn="ctr">
                      <a:solidFill>
                        <a:srgbClr val="80F3B5"/>
                      </a:solidFill>
                      <a:prstDash val="solid"/>
                      <a:round/>
                      <a:headEnd type="none" w="med" len="med"/>
                      <a:tailEnd type="none" w="med" len="med"/>
                    </a:lnL>
                    <a:lnR w="6350" cap="flat" cmpd="sng" algn="ctr">
                      <a:solidFill>
                        <a:srgbClr val="80F6B5"/>
                      </a:solidFill>
                      <a:prstDash val="solid"/>
                      <a:round/>
                      <a:headEnd type="none" w="med" len="med"/>
                      <a:tailEnd type="none" w="med" len="med"/>
                    </a:lnR>
                    <a:lnT w="6350" cap="flat" cmpd="sng" algn="ctr">
                      <a:solidFill>
                        <a:srgbClr val="80F3B5"/>
                      </a:solidFill>
                      <a:prstDash val="solid"/>
                      <a:round/>
                      <a:headEnd type="none" w="med" len="med"/>
                      <a:tailEnd type="none" w="med" len="med"/>
                    </a:lnT>
                    <a:lnB w="6350" cap="flat" cmpd="sng" algn="ctr">
                      <a:solidFill>
                        <a:srgbClr val="80F3B5"/>
                      </a:solidFill>
                      <a:prstDash val="solid"/>
                      <a:round/>
                      <a:headEnd type="none" w="med" len="med"/>
                      <a:tailEnd type="none" w="med" len="med"/>
                    </a:lnB>
                    <a:solidFill>
                      <a:srgbClr val="FFFFFF"/>
                    </a:solidFill>
                  </a:tcPr>
                </a:tc>
                <a:tc>
                  <a:txBody>
                    <a:bodyPr/>
                    <a:lstStyle/>
                    <a:p>
                      <a:pPr algn="l"/>
                      <a:endParaRPr lang="en-US" b="0">
                        <a:effectLst/>
                      </a:endParaRPr>
                    </a:p>
                  </a:txBody>
                  <a:tcPr marL="177800" marR="177800" marT="88900" marB="88900" anchor="ctr">
                    <a:lnL w="6350" cap="flat" cmpd="sng" algn="ctr">
                      <a:solidFill>
                        <a:srgbClr val="80F6B5"/>
                      </a:solidFill>
                      <a:prstDash val="solid"/>
                      <a:round/>
                      <a:headEnd type="none" w="med" len="med"/>
                      <a:tailEnd type="none" w="med" len="med"/>
                    </a:lnL>
                    <a:lnR w="6350" cap="flat" cmpd="sng" algn="ctr">
                      <a:solidFill>
                        <a:srgbClr val="80F6B5"/>
                      </a:solidFill>
                      <a:prstDash val="solid"/>
                      <a:round/>
                      <a:headEnd type="none" w="med" len="med"/>
                      <a:tailEnd type="none" w="med" len="med"/>
                    </a:lnR>
                    <a:lnT w="6350" cap="flat" cmpd="sng" algn="ctr">
                      <a:solidFill>
                        <a:srgbClr val="80F6B5"/>
                      </a:solidFill>
                      <a:prstDash val="solid"/>
                      <a:round/>
                      <a:headEnd type="none" w="med" len="med"/>
                      <a:tailEnd type="none" w="med" len="med"/>
                    </a:lnT>
                    <a:lnB w="6350" cap="flat" cmpd="sng" algn="ctr">
                      <a:solidFill>
                        <a:srgbClr val="C0F6B5"/>
                      </a:solidFill>
                      <a:prstDash val="solid"/>
                      <a:round/>
                      <a:headEnd type="none" w="med" len="med"/>
                      <a:tailEnd type="none" w="med" len="med"/>
                    </a:lnB>
                    <a:solidFill>
                      <a:srgbClr val="FFFFFF"/>
                    </a:solidFill>
                  </a:tcPr>
                </a:tc>
                <a:extLst>
                  <a:ext uri="{0D108BD9-81ED-4DB2-BD59-A6C34878D82A}">
                    <a16:rowId xmlns:a16="http://schemas.microsoft.com/office/drawing/2014/main" val="2825923519"/>
                  </a:ext>
                </a:extLst>
              </a:tr>
              <a:tr h="0">
                <a:tc>
                  <a:txBody>
                    <a:bodyPr/>
                    <a:lstStyle/>
                    <a:p>
                      <a:pPr algn="l"/>
                      <a:endParaRPr lang="en-US" b="0" dirty="0">
                        <a:effectLst/>
                      </a:endParaRPr>
                    </a:p>
                  </a:txBody>
                  <a:tcPr marL="177800" marR="177800" marT="88900" marB="88900" anchor="ctr">
                    <a:lnL w="6350" cap="flat" cmpd="sng" algn="ctr">
                      <a:solidFill>
                        <a:srgbClr val="80F3B5"/>
                      </a:solidFill>
                      <a:prstDash val="solid"/>
                      <a:round/>
                      <a:headEnd type="none" w="med" len="med"/>
                      <a:tailEnd type="none" w="med" len="med"/>
                    </a:lnL>
                    <a:lnR w="6350" cap="flat" cmpd="sng" algn="ctr">
                      <a:solidFill>
                        <a:srgbClr val="C0F6B5"/>
                      </a:solidFill>
                      <a:prstDash val="solid"/>
                      <a:round/>
                      <a:headEnd type="none" w="med" len="med"/>
                      <a:tailEnd type="none" w="med" len="med"/>
                    </a:lnR>
                    <a:lnT w="6350" cap="flat" cmpd="sng" algn="ctr">
                      <a:solidFill>
                        <a:srgbClr val="80F3B5"/>
                      </a:solidFill>
                      <a:prstDash val="solid"/>
                      <a:round/>
                      <a:headEnd type="none" w="med" len="med"/>
                      <a:tailEnd type="none" w="med" len="med"/>
                    </a:lnT>
                    <a:lnB w="6350" cap="flat" cmpd="sng" algn="ctr">
                      <a:solidFill>
                        <a:srgbClr val="80F5B5"/>
                      </a:solidFill>
                      <a:prstDash val="solid"/>
                      <a:round/>
                      <a:headEnd type="none" w="med" len="med"/>
                      <a:tailEnd type="none" w="med" len="med"/>
                    </a:lnB>
                    <a:solidFill>
                      <a:srgbClr val="FFFFFF"/>
                    </a:solidFill>
                  </a:tcPr>
                </a:tc>
                <a:tc>
                  <a:txBody>
                    <a:bodyPr/>
                    <a:lstStyle/>
                    <a:p>
                      <a:pPr algn="l"/>
                      <a:r>
                        <a:rPr lang="en-US" b="0">
                          <a:effectLst/>
                        </a:rPr>
                        <a:t>R(y)</a:t>
                      </a:r>
                    </a:p>
                  </a:txBody>
                  <a:tcPr marL="177800" marR="177800" marT="88900" marB="88900" anchor="ctr">
                    <a:lnL w="6350" cap="flat" cmpd="sng" algn="ctr">
                      <a:solidFill>
                        <a:srgbClr val="C0F6B5"/>
                      </a:solidFill>
                      <a:prstDash val="solid"/>
                      <a:round/>
                      <a:headEnd type="none" w="med" len="med"/>
                      <a:tailEnd type="none" w="med" len="med"/>
                    </a:lnL>
                    <a:lnR w="6350" cap="flat" cmpd="sng" algn="ctr">
                      <a:solidFill>
                        <a:srgbClr val="C0F6B5"/>
                      </a:solidFill>
                      <a:prstDash val="solid"/>
                      <a:round/>
                      <a:headEnd type="none" w="med" len="med"/>
                      <a:tailEnd type="none" w="med" len="med"/>
                    </a:lnR>
                    <a:lnT w="6350" cap="flat" cmpd="sng" algn="ctr">
                      <a:solidFill>
                        <a:srgbClr val="C0F6B5"/>
                      </a:solidFill>
                      <a:prstDash val="solid"/>
                      <a:round/>
                      <a:headEnd type="none" w="med" len="med"/>
                      <a:tailEnd type="none" w="med" len="med"/>
                    </a:lnT>
                    <a:lnB w="6350" cap="flat" cmpd="sng" algn="ctr">
                      <a:solidFill>
                        <a:srgbClr val="80F7B5"/>
                      </a:solidFill>
                      <a:prstDash val="solid"/>
                      <a:round/>
                      <a:headEnd type="none" w="med" len="med"/>
                      <a:tailEnd type="none" w="med" len="med"/>
                    </a:lnB>
                    <a:solidFill>
                      <a:srgbClr val="FFFFFF"/>
                    </a:solidFill>
                  </a:tcPr>
                </a:tc>
                <a:extLst>
                  <a:ext uri="{0D108BD9-81ED-4DB2-BD59-A6C34878D82A}">
                    <a16:rowId xmlns:a16="http://schemas.microsoft.com/office/drawing/2014/main" val="4140659799"/>
                  </a:ext>
                </a:extLst>
              </a:tr>
              <a:tr h="0">
                <a:tc>
                  <a:txBody>
                    <a:bodyPr/>
                    <a:lstStyle/>
                    <a:p>
                      <a:pPr algn="l"/>
                      <a:endParaRPr lang="en-US" b="0">
                        <a:effectLst/>
                      </a:endParaRPr>
                    </a:p>
                  </a:txBody>
                  <a:tcPr marL="177800" marR="177800" marT="88900" marB="88900" anchor="ctr">
                    <a:lnL w="6350" cap="flat" cmpd="sng" algn="ctr">
                      <a:solidFill>
                        <a:srgbClr val="80F5B5"/>
                      </a:solidFill>
                      <a:prstDash val="solid"/>
                      <a:round/>
                      <a:headEnd type="none" w="med" len="med"/>
                      <a:tailEnd type="none" w="med" len="med"/>
                    </a:lnL>
                    <a:lnR w="6350" cap="flat" cmpd="sng" algn="ctr">
                      <a:solidFill>
                        <a:srgbClr val="80F7B5"/>
                      </a:solidFill>
                      <a:prstDash val="solid"/>
                      <a:round/>
                      <a:headEnd type="none" w="med" len="med"/>
                      <a:tailEnd type="none" w="med" len="med"/>
                    </a:lnR>
                    <a:lnT w="6350" cap="flat" cmpd="sng" algn="ctr">
                      <a:solidFill>
                        <a:srgbClr val="80F5B5"/>
                      </a:solidFill>
                      <a:prstDash val="solid"/>
                      <a:round/>
                      <a:headEnd type="none" w="med" len="med"/>
                      <a:tailEnd type="none" w="med" len="med"/>
                    </a:lnT>
                    <a:lnB w="6350" cap="flat" cmpd="sng" algn="ctr">
                      <a:solidFill>
                        <a:srgbClr val="A0F7B5"/>
                      </a:solidFill>
                      <a:prstDash val="solid"/>
                      <a:round/>
                      <a:headEnd type="none" w="med" len="med"/>
                      <a:tailEnd type="none" w="med" len="med"/>
                    </a:lnB>
                    <a:solidFill>
                      <a:srgbClr val="FFFFFF"/>
                    </a:solidFill>
                  </a:tcPr>
                </a:tc>
                <a:tc>
                  <a:txBody>
                    <a:bodyPr/>
                    <a:lstStyle/>
                    <a:p>
                      <a:pPr algn="l"/>
                      <a:r>
                        <a:rPr lang="en-US" b="0">
                          <a:effectLst/>
                        </a:rPr>
                        <a:t>W(y)</a:t>
                      </a:r>
                    </a:p>
                  </a:txBody>
                  <a:tcPr marL="177800" marR="177800" marT="88900" marB="88900" anchor="ctr">
                    <a:lnL w="6350" cap="flat" cmpd="sng" algn="ctr">
                      <a:solidFill>
                        <a:srgbClr val="80F7B5"/>
                      </a:solidFill>
                      <a:prstDash val="solid"/>
                      <a:round/>
                      <a:headEnd type="none" w="med" len="med"/>
                      <a:tailEnd type="none" w="med" len="med"/>
                    </a:lnL>
                    <a:lnR w="6350" cap="flat" cmpd="sng" algn="ctr">
                      <a:solidFill>
                        <a:srgbClr val="80F7B5"/>
                      </a:solidFill>
                      <a:prstDash val="solid"/>
                      <a:round/>
                      <a:headEnd type="none" w="med" len="med"/>
                      <a:tailEnd type="none" w="med" len="med"/>
                    </a:lnR>
                    <a:lnT w="6350" cap="flat" cmpd="sng" algn="ctr">
                      <a:solidFill>
                        <a:srgbClr val="80F7B5"/>
                      </a:solidFill>
                      <a:prstDash val="solid"/>
                      <a:round/>
                      <a:headEnd type="none" w="med" len="med"/>
                      <a:tailEnd type="none" w="med" len="med"/>
                    </a:lnT>
                    <a:lnB w="6350" cap="flat" cmpd="sng" algn="ctr">
                      <a:solidFill>
                        <a:srgbClr val="A0F7B5"/>
                      </a:solidFill>
                      <a:prstDash val="solid"/>
                      <a:round/>
                      <a:headEnd type="none" w="med" len="med"/>
                      <a:tailEnd type="none" w="med" len="med"/>
                    </a:lnB>
                    <a:solidFill>
                      <a:srgbClr val="FFFFFF"/>
                    </a:solidFill>
                  </a:tcPr>
                </a:tc>
                <a:extLst>
                  <a:ext uri="{0D108BD9-81ED-4DB2-BD59-A6C34878D82A}">
                    <a16:rowId xmlns:a16="http://schemas.microsoft.com/office/drawing/2014/main" val="1802295410"/>
                  </a:ext>
                </a:extLst>
              </a:tr>
              <a:tr h="0">
                <a:tc>
                  <a:txBody>
                    <a:bodyPr/>
                    <a:lstStyle/>
                    <a:p>
                      <a:pPr algn="l"/>
                      <a:r>
                        <a:rPr lang="en-US" b="0">
                          <a:effectLst/>
                        </a:rPr>
                        <a:t>R(y)</a:t>
                      </a:r>
                    </a:p>
                  </a:txBody>
                  <a:tcPr marL="177800" marR="177800" marT="88900" marB="88900" anchor="ctr">
                    <a:lnL w="6350" cap="flat" cmpd="sng" algn="ctr">
                      <a:solidFill>
                        <a:srgbClr val="A0F7B5"/>
                      </a:solidFill>
                      <a:prstDash val="solid"/>
                      <a:round/>
                      <a:headEnd type="none" w="med" len="med"/>
                      <a:tailEnd type="none" w="med" len="med"/>
                    </a:lnL>
                    <a:lnR w="6350" cap="flat" cmpd="sng" algn="ctr">
                      <a:solidFill>
                        <a:srgbClr val="A0F7B5"/>
                      </a:solidFill>
                      <a:prstDash val="solid"/>
                      <a:round/>
                      <a:headEnd type="none" w="med" len="med"/>
                      <a:tailEnd type="none" w="med" len="med"/>
                    </a:lnR>
                    <a:lnT w="6350" cap="flat" cmpd="sng" algn="ctr">
                      <a:solidFill>
                        <a:srgbClr val="A0F7B5"/>
                      </a:solidFill>
                      <a:prstDash val="solid"/>
                      <a:round/>
                      <a:headEnd type="none" w="med" len="med"/>
                      <a:tailEnd type="none" w="med" len="med"/>
                    </a:lnT>
                    <a:lnB w="6350" cap="flat" cmpd="sng" algn="ctr">
                      <a:solidFill>
                        <a:srgbClr val="C0F6B5"/>
                      </a:solidFill>
                      <a:prstDash val="solid"/>
                      <a:round/>
                      <a:headEnd type="none" w="med" len="med"/>
                      <a:tailEnd type="none" w="med" len="med"/>
                    </a:lnB>
                    <a:solidFill>
                      <a:srgbClr val="FFFFFF"/>
                    </a:solidFill>
                  </a:tcPr>
                </a:tc>
                <a:tc>
                  <a:txBody>
                    <a:bodyPr/>
                    <a:lstStyle/>
                    <a:p>
                      <a:pPr algn="l"/>
                      <a:endParaRPr lang="en-US" b="0">
                        <a:effectLst/>
                      </a:endParaRPr>
                    </a:p>
                  </a:txBody>
                  <a:tcPr marL="177800" marR="177800" marT="88900" marB="88900" anchor="ctr">
                    <a:lnL w="6350" cap="flat" cmpd="sng" algn="ctr">
                      <a:solidFill>
                        <a:srgbClr val="A0F7B5"/>
                      </a:solidFill>
                      <a:prstDash val="solid"/>
                      <a:round/>
                      <a:headEnd type="none" w="med" len="med"/>
                      <a:tailEnd type="none" w="med" len="med"/>
                    </a:lnL>
                    <a:lnR w="6350" cap="flat" cmpd="sng" algn="ctr">
                      <a:solidFill>
                        <a:srgbClr val="A0F7B5"/>
                      </a:solidFill>
                      <a:prstDash val="solid"/>
                      <a:round/>
                      <a:headEnd type="none" w="med" len="med"/>
                      <a:tailEnd type="none" w="med" len="med"/>
                    </a:lnR>
                    <a:lnT w="6350" cap="flat" cmpd="sng" algn="ctr">
                      <a:solidFill>
                        <a:srgbClr val="A0F7B5"/>
                      </a:solidFill>
                      <a:prstDash val="solid"/>
                      <a:round/>
                      <a:headEnd type="none" w="med" len="med"/>
                      <a:tailEnd type="none" w="med" len="med"/>
                    </a:lnT>
                    <a:lnB w="6350" cap="flat" cmpd="sng" algn="ctr">
                      <a:solidFill>
                        <a:srgbClr val="E0FFB5"/>
                      </a:solidFill>
                      <a:prstDash val="solid"/>
                      <a:round/>
                      <a:headEnd type="none" w="med" len="med"/>
                      <a:tailEnd type="none" w="med" len="med"/>
                    </a:lnB>
                    <a:solidFill>
                      <a:srgbClr val="FFFFFF"/>
                    </a:solidFill>
                  </a:tcPr>
                </a:tc>
                <a:extLst>
                  <a:ext uri="{0D108BD9-81ED-4DB2-BD59-A6C34878D82A}">
                    <a16:rowId xmlns:a16="http://schemas.microsoft.com/office/drawing/2014/main" val="4235111381"/>
                  </a:ext>
                </a:extLst>
              </a:tr>
              <a:tr h="0">
                <a:tc>
                  <a:txBody>
                    <a:bodyPr/>
                    <a:lstStyle/>
                    <a:p>
                      <a:pPr algn="l"/>
                      <a:endParaRPr lang="en-US" b="0">
                        <a:effectLst/>
                      </a:endParaRPr>
                    </a:p>
                  </a:txBody>
                  <a:tcPr marL="177800" marR="177800" marT="88900" marB="88900" anchor="ctr">
                    <a:lnL w="6350" cap="flat" cmpd="sng" algn="ctr">
                      <a:solidFill>
                        <a:srgbClr val="C0F6B5"/>
                      </a:solidFill>
                      <a:prstDash val="solid"/>
                      <a:round/>
                      <a:headEnd type="none" w="med" len="med"/>
                      <a:tailEnd type="none" w="med" len="med"/>
                    </a:lnL>
                    <a:lnR w="6350" cap="flat" cmpd="sng" algn="ctr">
                      <a:solidFill>
                        <a:srgbClr val="E0FFB5"/>
                      </a:solidFill>
                      <a:prstDash val="solid"/>
                      <a:round/>
                      <a:headEnd type="none" w="med" len="med"/>
                      <a:tailEnd type="none" w="med" len="med"/>
                    </a:lnR>
                    <a:lnT w="6350" cap="flat" cmpd="sng" algn="ctr">
                      <a:solidFill>
                        <a:srgbClr val="C0F6B5"/>
                      </a:solidFill>
                      <a:prstDash val="solid"/>
                      <a:round/>
                      <a:headEnd type="none" w="med" len="med"/>
                      <a:tailEnd type="none" w="med" len="med"/>
                    </a:lnT>
                    <a:lnB w="6350" cap="flat" cmpd="sng" algn="ctr">
                      <a:solidFill>
                        <a:srgbClr val="C0FFB5"/>
                      </a:solidFill>
                      <a:prstDash val="solid"/>
                      <a:round/>
                      <a:headEnd type="none" w="med" len="med"/>
                      <a:tailEnd type="none" w="med" len="med"/>
                    </a:lnB>
                    <a:solidFill>
                      <a:srgbClr val="FFFFFF"/>
                    </a:solidFill>
                  </a:tcPr>
                </a:tc>
                <a:tc>
                  <a:txBody>
                    <a:bodyPr/>
                    <a:lstStyle/>
                    <a:p>
                      <a:pPr algn="l"/>
                      <a:r>
                        <a:rPr lang="en-US" b="0">
                          <a:effectLst/>
                        </a:rPr>
                        <a:t>R(x)</a:t>
                      </a:r>
                    </a:p>
                  </a:txBody>
                  <a:tcPr marL="177800" marR="177800" marT="88900" marB="88900" anchor="ctr">
                    <a:lnL w="6350" cap="flat" cmpd="sng" algn="ctr">
                      <a:solidFill>
                        <a:srgbClr val="E0FFB5"/>
                      </a:solidFill>
                      <a:prstDash val="solid"/>
                      <a:round/>
                      <a:headEnd type="none" w="med" len="med"/>
                      <a:tailEnd type="none" w="med" len="med"/>
                    </a:lnL>
                    <a:lnR w="6350" cap="flat" cmpd="sng" algn="ctr">
                      <a:solidFill>
                        <a:srgbClr val="E0FFB5"/>
                      </a:solidFill>
                      <a:prstDash val="solid"/>
                      <a:round/>
                      <a:headEnd type="none" w="med" len="med"/>
                      <a:tailEnd type="none" w="med" len="med"/>
                    </a:lnR>
                    <a:lnT w="6350" cap="flat" cmpd="sng" algn="ctr">
                      <a:solidFill>
                        <a:srgbClr val="E0FFB5"/>
                      </a:solidFill>
                      <a:prstDash val="solid"/>
                      <a:round/>
                      <a:headEnd type="none" w="med" len="med"/>
                      <a:tailEnd type="none" w="med" len="med"/>
                    </a:lnT>
                    <a:lnB w="6350" cap="flat" cmpd="sng" algn="ctr">
                      <a:solidFill>
                        <a:srgbClr val="20FEB5"/>
                      </a:solidFill>
                      <a:prstDash val="solid"/>
                      <a:round/>
                      <a:headEnd type="none" w="med" len="med"/>
                      <a:tailEnd type="none" w="med" len="med"/>
                    </a:lnB>
                    <a:solidFill>
                      <a:srgbClr val="FFFFFF"/>
                    </a:solidFill>
                  </a:tcPr>
                </a:tc>
                <a:extLst>
                  <a:ext uri="{0D108BD9-81ED-4DB2-BD59-A6C34878D82A}">
                    <a16:rowId xmlns:a16="http://schemas.microsoft.com/office/drawing/2014/main" val="1119206906"/>
                  </a:ext>
                </a:extLst>
              </a:tr>
              <a:tr h="0">
                <a:tc>
                  <a:txBody>
                    <a:bodyPr/>
                    <a:lstStyle/>
                    <a:p>
                      <a:pPr algn="l"/>
                      <a:r>
                        <a:rPr lang="en-US" b="0">
                          <a:effectLst/>
                        </a:rPr>
                        <a:t>W(y)</a:t>
                      </a:r>
                    </a:p>
                  </a:txBody>
                  <a:tcPr marL="177800" marR="177800" marT="88900" marB="88900" anchor="ctr">
                    <a:lnL w="6350" cap="flat" cmpd="sng" algn="ctr">
                      <a:solidFill>
                        <a:srgbClr val="C0FFB5"/>
                      </a:solidFill>
                      <a:prstDash val="solid"/>
                      <a:round/>
                      <a:headEnd type="none" w="med" len="med"/>
                      <a:tailEnd type="none" w="med" len="med"/>
                    </a:lnL>
                    <a:lnR w="6350" cap="flat" cmpd="sng" algn="ctr">
                      <a:solidFill>
                        <a:srgbClr val="20FEB5"/>
                      </a:solidFill>
                      <a:prstDash val="solid"/>
                      <a:round/>
                      <a:headEnd type="none" w="med" len="med"/>
                      <a:tailEnd type="none" w="med" len="med"/>
                    </a:lnR>
                    <a:lnT w="6350" cap="flat" cmpd="sng" algn="ctr">
                      <a:solidFill>
                        <a:srgbClr val="C0FFB5"/>
                      </a:solidFill>
                      <a:prstDash val="solid"/>
                      <a:round/>
                      <a:headEnd type="none" w="med" len="med"/>
                      <a:tailEnd type="none" w="med" len="med"/>
                    </a:lnT>
                    <a:lnB w="6350" cap="flat" cmpd="sng" algn="ctr">
                      <a:solidFill>
                        <a:srgbClr val="6000B6"/>
                      </a:solidFill>
                      <a:prstDash val="solid"/>
                      <a:round/>
                      <a:headEnd type="none" w="med" len="med"/>
                      <a:tailEnd type="none" w="med" len="med"/>
                    </a:lnB>
                    <a:solidFill>
                      <a:srgbClr val="FFFFFF"/>
                    </a:solidFill>
                  </a:tcPr>
                </a:tc>
                <a:tc>
                  <a:txBody>
                    <a:bodyPr/>
                    <a:lstStyle/>
                    <a:p>
                      <a:pPr algn="l"/>
                      <a:endParaRPr lang="en-US" b="0">
                        <a:effectLst/>
                      </a:endParaRPr>
                    </a:p>
                  </a:txBody>
                  <a:tcPr marL="177800" marR="177800" marT="88900" marB="88900" anchor="ctr">
                    <a:lnL w="6350" cap="flat" cmpd="sng" algn="ctr">
                      <a:solidFill>
                        <a:srgbClr val="20FEB5"/>
                      </a:solidFill>
                      <a:prstDash val="solid"/>
                      <a:round/>
                      <a:headEnd type="none" w="med" len="med"/>
                      <a:tailEnd type="none" w="med" len="med"/>
                    </a:lnL>
                    <a:lnR w="6350" cap="flat" cmpd="sng" algn="ctr">
                      <a:solidFill>
                        <a:srgbClr val="20FEB5"/>
                      </a:solidFill>
                      <a:prstDash val="solid"/>
                      <a:round/>
                      <a:headEnd type="none" w="med" len="med"/>
                      <a:tailEnd type="none" w="med" len="med"/>
                    </a:lnR>
                    <a:lnT w="6350" cap="flat" cmpd="sng" algn="ctr">
                      <a:solidFill>
                        <a:srgbClr val="20FEB5"/>
                      </a:solidFill>
                      <a:prstDash val="solid"/>
                      <a:round/>
                      <a:headEnd type="none" w="med" len="med"/>
                      <a:tailEnd type="none" w="med" len="med"/>
                    </a:lnT>
                    <a:lnB w="6350" cap="flat" cmpd="sng" algn="ctr">
                      <a:solidFill>
                        <a:srgbClr val="80FBB5"/>
                      </a:solidFill>
                      <a:prstDash val="solid"/>
                      <a:round/>
                      <a:headEnd type="none" w="med" len="med"/>
                      <a:tailEnd type="none" w="med" len="med"/>
                    </a:lnB>
                    <a:solidFill>
                      <a:srgbClr val="FFFFFF"/>
                    </a:solidFill>
                  </a:tcPr>
                </a:tc>
                <a:extLst>
                  <a:ext uri="{0D108BD9-81ED-4DB2-BD59-A6C34878D82A}">
                    <a16:rowId xmlns:a16="http://schemas.microsoft.com/office/drawing/2014/main" val="3837633173"/>
                  </a:ext>
                </a:extLst>
              </a:tr>
              <a:tr h="0">
                <a:tc>
                  <a:txBody>
                    <a:bodyPr/>
                    <a:lstStyle/>
                    <a:p>
                      <a:pPr algn="l"/>
                      <a:endParaRPr lang="en-US" b="0">
                        <a:effectLst/>
                      </a:endParaRPr>
                    </a:p>
                  </a:txBody>
                  <a:tcPr marL="177800" marR="177800" marT="88900" marB="88900" anchor="ctr">
                    <a:lnL w="6350" cap="flat" cmpd="sng" algn="ctr">
                      <a:solidFill>
                        <a:srgbClr val="6000B6"/>
                      </a:solidFill>
                      <a:prstDash val="solid"/>
                      <a:round/>
                      <a:headEnd type="none" w="med" len="med"/>
                      <a:tailEnd type="none" w="med" len="med"/>
                    </a:lnL>
                    <a:lnR w="6350" cap="flat" cmpd="sng" algn="ctr">
                      <a:solidFill>
                        <a:srgbClr val="80FBB5"/>
                      </a:solidFill>
                      <a:prstDash val="solid"/>
                      <a:round/>
                      <a:headEnd type="none" w="med" len="med"/>
                      <a:tailEnd type="none" w="med" len="med"/>
                    </a:lnR>
                    <a:lnT w="6350" cap="flat" cmpd="sng" algn="ctr">
                      <a:solidFill>
                        <a:srgbClr val="6000B6"/>
                      </a:solidFill>
                      <a:prstDash val="solid"/>
                      <a:round/>
                      <a:headEnd type="none" w="med" len="med"/>
                      <a:tailEnd type="none" w="med" len="med"/>
                    </a:lnT>
                    <a:lnB w="6350" cap="flat" cmpd="sng" algn="ctr">
                      <a:solidFill>
                        <a:srgbClr val="6000B6"/>
                      </a:solidFill>
                      <a:prstDash val="solid"/>
                      <a:round/>
                      <a:headEnd type="none" w="med" len="med"/>
                      <a:tailEnd type="none" w="med" len="med"/>
                    </a:lnB>
                    <a:solidFill>
                      <a:srgbClr val="FFFFFF"/>
                    </a:solidFill>
                  </a:tcPr>
                </a:tc>
                <a:tc>
                  <a:txBody>
                    <a:bodyPr/>
                    <a:lstStyle/>
                    <a:p>
                      <a:pPr algn="l"/>
                      <a:r>
                        <a:rPr lang="en-US" b="0" dirty="0">
                          <a:effectLst/>
                        </a:rPr>
                        <a:t>W(x)</a:t>
                      </a:r>
                    </a:p>
                  </a:txBody>
                  <a:tcPr marL="177800" marR="177800" marT="88900" marB="88900" anchor="ctr">
                    <a:lnL w="6350" cap="flat" cmpd="sng" algn="ctr">
                      <a:solidFill>
                        <a:srgbClr val="80FBB5"/>
                      </a:solidFill>
                      <a:prstDash val="solid"/>
                      <a:round/>
                      <a:headEnd type="none" w="med" len="med"/>
                      <a:tailEnd type="none" w="med" len="med"/>
                    </a:lnL>
                    <a:lnR w="6350" cap="flat" cmpd="sng" algn="ctr">
                      <a:solidFill>
                        <a:srgbClr val="80FBB5"/>
                      </a:solidFill>
                      <a:prstDash val="solid"/>
                      <a:round/>
                      <a:headEnd type="none" w="med" len="med"/>
                      <a:tailEnd type="none" w="med" len="med"/>
                    </a:lnR>
                    <a:lnT w="6350" cap="flat" cmpd="sng" algn="ctr">
                      <a:solidFill>
                        <a:srgbClr val="80FBB5"/>
                      </a:solidFill>
                      <a:prstDash val="solid"/>
                      <a:round/>
                      <a:headEnd type="none" w="med" len="med"/>
                      <a:tailEnd type="none" w="med" len="med"/>
                    </a:lnT>
                    <a:lnB w="6350" cap="flat" cmpd="sng" algn="ctr">
                      <a:solidFill>
                        <a:srgbClr val="80FBB5"/>
                      </a:solidFill>
                      <a:prstDash val="solid"/>
                      <a:round/>
                      <a:headEnd type="none" w="med" len="med"/>
                      <a:tailEnd type="none" w="med" len="med"/>
                    </a:lnB>
                    <a:solidFill>
                      <a:srgbClr val="FFFFFF"/>
                    </a:solidFill>
                  </a:tcPr>
                </a:tc>
                <a:extLst>
                  <a:ext uri="{0D108BD9-81ED-4DB2-BD59-A6C34878D82A}">
                    <a16:rowId xmlns:a16="http://schemas.microsoft.com/office/drawing/2014/main" val="1979344602"/>
                  </a:ext>
                </a:extLst>
              </a:tr>
            </a:tbl>
          </a:graphicData>
        </a:graphic>
      </p:graphicFrame>
    </p:spTree>
    <p:extLst>
      <p:ext uri="{BB962C8B-B14F-4D97-AF65-F5344CB8AC3E}">
        <p14:creationId xmlns:p14="http://schemas.microsoft.com/office/powerpoint/2010/main" val="905780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2C7C0-ECF9-B8B0-B12A-49A2EBF33DD9}"/>
              </a:ext>
            </a:extLst>
          </p:cNvPr>
          <p:cNvSpPr>
            <a:spLocks noGrp="1"/>
          </p:cNvSpPr>
          <p:nvPr>
            <p:ph type="title"/>
          </p:nvPr>
        </p:nvSpPr>
        <p:spPr/>
        <p:txBody>
          <a:bodyPr/>
          <a:lstStyle/>
          <a:p>
            <a:r>
              <a:rPr lang="en-US" dirty="0"/>
              <a:t>Example of Read and Write Operation</a:t>
            </a:r>
          </a:p>
        </p:txBody>
      </p:sp>
      <p:sp>
        <p:nvSpPr>
          <p:cNvPr id="3" name="Content Placeholder 2">
            <a:extLst>
              <a:ext uri="{FF2B5EF4-FFF2-40B4-BE49-F238E27FC236}">
                <a16:creationId xmlns:a16="http://schemas.microsoft.com/office/drawing/2014/main" id="{AFB6CF11-C663-C10D-1E08-14590A471377}"/>
              </a:ext>
            </a:extLst>
          </p:cNvPr>
          <p:cNvSpPr>
            <a:spLocks noGrp="1"/>
          </p:cNvSpPr>
          <p:nvPr>
            <p:ph idx="1"/>
          </p:nvPr>
        </p:nvSpPr>
        <p:spPr/>
        <p:txBody>
          <a:bodyPr>
            <a:normAutofit fontScale="92500" lnSpcReduction="20000"/>
          </a:bodyPr>
          <a:lstStyle/>
          <a:p>
            <a:pPr algn="just" rtl="0" fontAlgn="base"/>
            <a:r>
              <a:rPr lang="en-US" b="0" i="0" dirty="0">
                <a:solidFill>
                  <a:srgbClr val="273239"/>
                </a:solidFill>
                <a:effectLst/>
              </a:rPr>
              <a:t>Let us take a debit transaction from an account that consists of the following operations:</a:t>
            </a:r>
          </a:p>
          <a:p>
            <a:pPr algn="just" fontAlgn="base">
              <a:buFont typeface="+mj-lt"/>
              <a:buAutoNum type="arabicPeriod"/>
            </a:pPr>
            <a:r>
              <a:rPr lang="en-US" b="0" i="0" dirty="0">
                <a:solidFill>
                  <a:srgbClr val="273239"/>
                </a:solidFill>
                <a:effectLst/>
              </a:rPr>
              <a:t>R(A);</a:t>
            </a:r>
          </a:p>
          <a:p>
            <a:pPr algn="just" fontAlgn="base">
              <a:buFont typeface="+mj-lt"/>
              <a:buAutoNum type="arabicPeriod" startAt="2"/>
            </a:pPr>
            <a:r>
              <a:rPr lang="en-US" b="0" i="0" dirty="0">
                <a:solidFill>
                  <a:srgbClr val="273239"/>
                </a:solidFill>
                <a:effectLst/>
              </a:rPr>
              <a:t>A=A-1000;</a:t>
            </a:r>
          </a:p>
          <a:p>
            <a:pPr algn="just" fontAlgn="base">
              <a:buFont typeface="+mj-lt"/>
              <a:buAutoNum type="arabicPeriod" startAt="3"/>
            </a:pPr>
            <a:r>
              <a:rPr lang="en-US" b="0" i="0" dirty="0">
                <a:solidFill>
                  <a:srgbClr val="273239"/>
                </a:solidFill>
                <a:effectLst/>
              </a:rPr>
              <a:t>W(A);</a:t>
            </a:r>
          </a:p>
          <a:p>
            <a:pPr algn="just" rtl="0" fontAlgn="base"/>
            <a:r>
              <a:rPr lang="en-US" b="0" i="0" dirty="0">
                <a:solidFill>
                  <a:srgbClr val="273239"/>
                </a:solidFill>
                <a:effectLst/>
              </a:rPr>
              <a:t>Assume A’s value before starting the transaction is 5000.</a:t>
            </a:r>
          </a:p>
          <a:p>
            <a:pPr algn="just" fontAlgn="base">
              <a:buFont typeface="Arial" panose="020B0604020202020204" pitchFamily="34" charset="0"/>
              <a:buChar char="•"/>
            </a:pPr>
            <a:r>
              <a:rPr lang="en-US" b="0" i="0" dirty="0">
                <a:solidFill>
                  <a:srgbClr val="273239"/>
                </a:solidFill>
                <a:effectLst/>
              </a:rPr>
              <a:t>The first operation reads the value of A from the database and stores it in a buffer.</a:t>
            </a:r>
          </a:p>
          <a:p>
            <a:pPr algn="just" fontAlgn="base">
              <a:buFont typeface="Arial" panose="020B0604020202020204" pitchFamily="34" charset="0"/>
              <a:buChar char="•"/>
            </a:pPr>
            <a:r>
              <a:rPr lang="en-US" b="0" i="0" dirty="0">
                <a:solidFill>
                  <a:srgbClr val="273239"/>
                </a:solidFill>
                <a:effectLst/>
              </a:rPr>
              <a:t>the Second operation will decrease its value by 1000. So buffer will contain 4000.</a:t>
            </a:r>
          </a:p>
          <a:p>
            <a:pPr algn="just" fontAlgn="base">
              <a:buFont typeface="Arial" panose="020B0604020202020204" pitchFamily="34" charset="0"/>
              <a:buChar char="•"/>
            </a:pPr>
            <a:r>
              <a:rPr lang="en-US" b="0" i="0" dirty="0">
                <a:solidFill>
                  <a:srgbClr val="273239"/>
                </a:solidFill>
                <a:effectLst/>
              </a:rPr>
              <a:t>the Third operation will write the value from the buffer to the database. So A’s final value will be 4000.</a:t>
            </a:r>
          </a:p>
          <a:p>
            <a:endParaRPr lang="en-US" dirty="0"/>
          </a:p>
        </p:txBody>
      </p:sp>
    </p:spTree>
    <p:extLst>
      <p:ext uri="{BB962C8B-B14F-4D97-AF65-F5344CB8AC3E}">
        <p14:creationId xmlns:p14="http://schemas.microsoft.com/office/powerpoint/2010/main" val="3376778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ED446-EF21-6EC7-6F47-D87B01CD4299}"/>
              </a:ext>
            </a:extLst>
          </p:cNvPr>
          <p:cNvSpPr>
            <a:spLocks noGrp="1"/>
          </p:cNvSpPr>
          <p:nvPr>
            <p:ph type="title"/>
          </p:nvPr>
        </p:nvSpPr>
        <p:spPr/>
        <p:txBody>
          <a:bodyPr/>
          <a:lstStyle/>
          <a:p>
            <a:r>
              <a:rPr lang="en-US" b="1" i="0" dirty="0">
                <a:solidFill>
                  <a:srgbClr val="273239"/>
                </a:solidFill>
                <a:effectLst/>
                <a:latin typeface="Nunito" pitchFamily="2" charset="0"/>
              </a:rPr>
              <a:t>Concurrency Control Problems</a:t>
            </a:r>
            <a:br>
              <a:rPr lang="en-US" b="1" i="0" dirty="0">
                <a:solidFill>
                  <a:srgbClr val="273239"/>
                </a:solidFill>
                <a:effectLst/>
                <a:latin typeface="Nunito" pitchFamily="2" charset="0"/>
              </a:rPr>
            </a:br>
            <a:endParaRPr lang="en-US" dirty="0"/>
          </a:p>
        </p:txBody>
      </p:sp>
      <p:sp>
        <p:nvSpPr>
          <p:cNvPr id="3" name="Content Placeholder 2">
            <a:extLst>
              <a:ext uri="{FF2B5EF4-FFF2-40B4-BE49-F238E27FC236}">
                <a16:creationId xmlns:a16="http://schemas.microsoft.com/office/drawing/2014/main" id="{290118BA-35C0-4C9A-7804-EF27B88D8381}"/>
              </a:ext>
            </a:extLst>
          </p:cNvPr>
          <p:cNvSpPr>
            <a:spLocks noGrp="1"/>
          </p:cNvSpPr>
          <p:nvPr>
            <p:ph idx="1"/>
          </p:nvPr>
        </p:nvSpPr>
        <p:spPr/>
        <p:txBody>
          <a:bodyPr/>
          <a:lstStyle/>
          <a:p>
            <a:pPr algn="just"/>
            <a:r>
              <a:rPr lang="en-US" b="0" i="0" dirty="0">
                <a:solidFill>
                  <a:srgbClr val="273239"/>
                </a:solidFill>
                <a:effectLst/>
              </a:rPr>
              <a:t>There are several problems that arise when numerous transactions are executed simultaneously in a random manner. The database transaction consist of two major operations “Read” and “Write”. It is very important to manage these operations in the concurrent execution of the transactions in order to maintain the consistency of the data. </a:t>
            </a:r>
            <a:endParaRPr lang="en-US" dirty="0"/>
          </a:p>
        </p:txBody>
      </p:sp>
    </p:spTree>
    <p:extLst>
      <p:ext uri="{BB962C8B-B14F-4D97-AF65-F5344CB8AC3E}">
        <p14:creationId xmlns:p14="http://schemas.microsoft.com/office/powerpoint/2010/main" val="33635765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38891-EF7A-CCA9-44BF-FE4C85BC0656}"/>
              </a:ext>
            </a:extLst>
          </p:cNvPr>
          <p:cNvSpPr>
            <a:spLocks noGrp="1"/>
          </p:cNvSpPr>
          <p:nvPr>
            <p:ph type="title"/>
          </p:nvPr>
        </p:nvSpPr>
        <p:spPr/>
        <p:txBody>
          <a:bodyPr>
            <a:normAutofit fontScale="90000"/>
          </a:bodyPr>
          <a:lstStyle/>
          <a:p>
            <a:r>
              <a:rPr lang="en-US" b="1" i="0" dirty="0">
                <a:solidFill>
                  <a:srgbClr val="273239"/>
                </a:solidFill>
                <a:effectLst/>
                <a:latin typeface="Nunito" pitchFamily="2" charset="0"/>
              </a:rPr>
              <a:t>Dirty Read Problem(Write-Read conflict)</a:t>
            </a:r>
            <a:br>
              <a:rPr lang="en-US" b="1" i="0" dirty="0">
                <a:solidFill>
                  <a:srgbClr val="273239"/>
                </a:solidFill>
                <a:effectLst/>
                <a:latin typeface="Nunito" pitchFamily="2" charset="0"/>
              </a:rPr>
            </a:br>
            <a:endParaRPr lang="en-US" dirty="0"/>
          </a:p>
        </p:txBody>
      </p:sp>
      <p:sp>
        <p:nvSpPr>
          <p:cNvPr id="3" name="Content Placeholder 2">
            <a:extLst>
              <a:ext uri="{FF2B5EF4-FFF2-40B4-BE49-F238E27FC236}">
                <a16:creationId xmlns:a16="http://schemas.microsoft.com/office/drawing/2014/main" id="{E949858B-AD0C-12A6-8FFB-D5B7FAB6ACF0}"/>
              </a:ext>
            </a:extLst>
          </p:cNvPr>
          <p:cNvSpPr>
            <a:spLocks noGrp="1"/>
          </p:cNvSpPr>
          <p:nvPr>
            <p:ph idx="1"/>
          </p:nvPr>
        </p:nvSpPr>
        <p:spPr>
          <a:xfrm>
            <a:off x="838200" y="1504950"/>
            <a:ext cx="10515600" cy="5353050"/>
          </a:xfrm>
        </p:spPr>
        <p:txBody>
          <a:bodyPr>
            <a:normAutofit fontScale="92500" lnSpcReduction="10000"/>
          </a:bodyPr>
          <a:lstStyle/>
          <a:p>
            <a:pPr algn="just" rtl="0" fontAlgn="base"/>
            <a:r>
              <a:rPr lang="en-US" b="0" i="0" dirty="0">
                <a:solidFill>
                  <a:srgbClr val="273239"/>
                </a:solidFill>
                <a:effectLst/>
              </a:rPr>
              <a:t>Dirty read problem occurs when one transaction updates an item but due to some unconditional events that transaction fails but before the transaction performs rollback, some other transaction reads the updated value. Thus creates an inconsistency in the database. Dirty read problem comes under the scenario of Write-Read conflict between the transactions in the database</a:t>
            </a:r>
          </a:p>
          <a:p>
            <a:pPr algn="just" fontAlgn="base">
              <a:buFont typeface="+mj-lt"/>
              <a:buAutoNum type="arabicPeriod"/>
            </a:pPr>
            <a:r>
              <a:rPr lang="en-US" b="0" i="0" dirty="0">
                <a:solidFill>
                  <a:srgbClr val="273239"/>
                </a:solidFill>
                <a:effectLst/>
              </a:rPr>
              <a:t>The lost update problem can be illustrated with the below scenario between two transactions T1 and T2.</a:t>
            </a:r>
          </a:p>
          <a:p>
            <a:pPr algn="just" fontAlgn="base">
              <a:buFont typeface="+mj-lt"/>
              <a:buAutoNum type="arabicPeriod" startAt="2"/>
            </a:pPr>
            <a:r>
              <a:rPr lang="en-US" b="0" i="0" dirty="0">
                <a:solidFill>
                  <a:srgbClr val="273239"/>
                </a:solidFill>
                <a:effectLst/>
              </a:rPr>
              <a:t>Transaction T1 modifies a database record without committing the changes.</a:t>
            </a:r>
          </a:p>
          <a:p>
            <a:pPr algn="just" fontAlgn="base">
              <a:buFont typeface="+mj-lt"/>
              <a:buAutoNum type="arabicPeriod" startAt="3"/>
            </a:pPr>
            <a:r>
              <a:rPr lang="en-US" b="0" i="0" dirty="0">
                <a:solidFill>
                  <a:srgbClr val="273239"/>
                </a:solidFill>
                <a:effectLst/>
              </a:rPr>
              <a:t>T2 reads the uncommitted data changed by T1</a:t>
            </a:r>
          </a:p>
          <a:p>
            <a:pPr algn="just" fontAlgn="base">
              <a:buFont typeface="+mj-lt"/>
              <a:buAutoNum type="arabicPeriod" startAt="4"/>
            </a:pPr>
            <a:r>
              <a:rPr lang="en-US" b="0" i="0" dirty="0">
                <a:solidFill>
                  <a:srgbClr val="273239"/>
                </a:solidFill>
                <a:effectLst/>
              </a:rPr>
              <a:t>T1 performs rollback</a:t>
            </a:r>
          </a:p>
          <a:p>
            <a:pPr algn="just" fontAlgn="base">
              <a:buFont typeface="+mj-lt"/>
              <a:buAutoNum type="arabicPeriod" startAt="5"/>
            </a:pPr>
            <a:r>
              <a:rPr lang="en-US" b="0" i="0" dirty="0">
                <a:solidFill>
                  <a:srgbClr val="273239"/>
                </a:solidFill>
                <a:effectLst/>
              </a:rPr>
              <a:t>T2 has already read the uncommitted data of T1 which is no longer valid, thus creating inconsistency in the database.</a:t>
            </a:r>
          </a:p>
          <a:p>
            <a:endParaRPr lang="en-US" dirty="0"/>
          </a:p>
        </p:txBody>
      </p:sp>
    </p:spTree>
    <p:extLst>
      <p:ext uri="{BB962C8B-B14F-4D97-AF65-F5344CB8AC3E}">
        <p14:creationId xmlns:p14="http://schemas.microsoft.com/office/powerpoint/2010/main" val="11790363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1245</TotalTime>
  <Words>3045</Words>
  <Application>Microsoft Office PowerPoint</Application>
  <PresentationFormat>Widescreen</PresentationFormat>
  <Paragraphs>169</Paragraphs>
  <Slides>30</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30</vt:i4>
      </vt:variant>
    </vt:vector>
  </HeadingPairs>
  <TitlesOfParts>
    <vt:vector size="40" baseType="lpstr">
      <vt:lpstr>Arial</vt:lpstr>
      <vt:lpstr>Calibri</vt:lpstr>
      <vt:lpstr>Calibri Light</vt:lpstr>
      <vt:lpstr>Fira Sans</vt:lpstr>
      <vt:lpstr>Google Sans</vt:lpstr>
      <vt:lpstr>inherit</vt:lpstr>
      <vt:lpstr>inter-bold</vt:lpstr>
      <vt:lpstr>inter-regular</vt:lpstr>
      <vt:lpstr>Nunito</vt:lpstr>
      <vt:lpstr>Office Theme</vt:lpstr>
      <vt:lpstr>Transaction Management</vt:lpstr>
      <vt:lpstr>What is Serializability</vt:lpstr>
      <vt:lpstr>What is a Schedule in DBMS </vt:lpstr>
      <vt:lpstr>Serial Schedule</vt:lpstr>
      <vt:lpstr>Example</vt:lpstr>
      <vt:lpstr>Non-Serial Schedule </vt:lpstr>
      <vt:lpstr>Example of Read and Write Operation</vt:lpstr>
      <vt:lpstr>Concurrency Control Problems </vt:lpstr>
      <vt:lpstr>Dirty Read Problem(Write-Read conflict) </vt:lpstr>
      <vt:lpstr>Lost Update Problem </vt:lpstr>
      <vt:lpstr>Testing of Serializability </vt:lpstr>
      <vt:lpstr>Precedence Graph or Serialization Graph </vt:lpstr>
      <vt:lpstr>Algorithm</vt:lpstr>
      <vt:lpstr>Creating Precedence Graph </vt:lpstr>
      <vt:lpstr>Cont..</vt:lpstr>
      <vt:lpstr>Cont..</vt:lpstr>
      <vt:lpstr>Steps to Construct a Precedence Graph? </vt:lpstr>
      <vt:lpstr>Cont..</vt:lpstr>
      <vt:lpstr>Advantages of Precedence Graphs for Testing Conflict Serializability </vt:lpstr>
      <vt:lpstr>Disadvantages of Precedence Graphs for Testing Conflict Serializability </vt:lpstr>
      <vt:lpstr> Concurrency Control Protocols </vt:lpstr>
      <vt:lpstr> Locked based Protocol </vt:lpstr>
      <vt:lpstr>There are two kind of lock based protocol mostly used in database</vt:lpstr>
      <vt:lpstr>Two Phase Locking Protocol</vt:lpstr>
      <vt:lpstr>Cont..</vt:lpstr>
      <vt:lpstr>Example</vt:lpstr>
      <vt:lpstr>Cont..</vt:lpstr>
      <vt:lpstr> Timestamp based Protocol </vt:lpstr>
      <vt:lpstr> Advantages of Concurrency </vt:lpstr>
      <vt:lpstr> Disadvantages of Concurrency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Transaction</dc:title>
  <dc:creator>Dr. Dinesh Sharma [MU - Jaipur]</dc:creator>
  <cp:lastModifiedBy>Dr. Dinesh Sharma [MU - Jaipur]</cp:lastModifiedBy>
  <cp:revision>33</cp:revision>
  <dcterms:created xsi:type="dcterms:W3CDTF">2024-04-08T09:12:37Z</dcterms:created>
  <dcterms:modified xsi:type="dcterms:W3CDTF">2024-04-15T09:24:00Z</dcterms:modified>
</cp:coreProperties>
</file>