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7C2A9-7964-72FD-2D1B-3BE835F94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18F572-1EB3-AB30-51A5-76C4D7D94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497DC-BFA5-7CD5-D791-997634146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BA34-2473-41D4-90EE-7AC5D855A795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4D927-5A48-5385-B725-D5A1C7794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AD6D0-3D59-39CE-EF6A-4895C435F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F485-F366-4A71-AD03-8F9667DCF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2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FB1A3-CBBF-40B9-78F5-91687E8B8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A9570-9BEC-8AF6-76D5-A89595731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173FE-7039-719B-0EC0-1970C3150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BA34-2473-41D4-90EE-7AC5D855A795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3D362-FD0A-1C66-761D-B5FE4988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DD9A8-75DB-E946-58A7-172B9B016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F485-F366-4A71-AD03-8F9667DCF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00B2C2-AA9B-2B55-2F36-1F88CADF7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AE5A78-201F-9C6C-2A15-6A7E5154C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979A4-19B9-A956-F9A9-0176B9B36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BA34-2473-41D4-90EE-7AC5D855A795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61801-48D2-C9D3-3388-4C250E70B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7D2BF-ECFA-5FA9-AC2D-089901891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F485-F366-4A71-AD03-8F9667DCF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9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76CAA-3900-2B79-11F3-90FCD6497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8F555-03CF-69B2-FE94-186979CB7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F9FF9-D923-E923-3C4E-48AC800DD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BA34-2473-41D4-90EE-7AC5D855A795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8DF64-201A-A3C0-98B4-B3E4C93FD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B1C5F-C4C4-0F57-DC5A-D994F7352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F485-F366-4A71-AD03-8F9667DCF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0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43A90-3E82-3845-66B5-2CA3C7864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C5F795-A0D6-E790-E9FC-8C6BCDD32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800A9-BD25-F8E5-B069-E4252AB97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BA34-2473-41D4-90EE-7AC5D855A795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5740D-8E8F-0E08-4C97-2B55BFF88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4B70F-0B11-D9B3-14BD-0E4053C53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F485-F366-4A71-AD03-8F9667DCF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2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4DAC6-B7AA-337E-2987-8446009F8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3137E-3895-5C7B-1726-CFEEEA44A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1D0F4D-210D-F35D-7D17-E7B429382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5B0C4C-CF17-2F7C-7329-EE5600066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BA34-2473-41D4-90EE-7AC5D855A795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869DE-E3BE-B3B1-5AFA-668856190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2CA5C4-7C04-3B9B-B8A0-F665EB326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F485-F366-4A71-AD03-8F9667DCF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5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5B224-E99C-E2D3-5C4C-A120CFE4F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2AD36-0AA9-95AF-1365-CBE6DB9FC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36511-0BF2-F2D2-3A9F-A63F26603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7F704C-5481-9E35-D6B7-09CCA2A59C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EA0F74-F31E-B42D-77B8-587FB0784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826E50-5904-7D63-E6AC-4CBEE3E6A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BA34-2473-41D4-90EE-7AC5D855A795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EEE7B7-76AE-8D91-22BE-665DCEB2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D32FEE-9345-4005-5F2E-6181CB59E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F485-F366-4A71-AD03-8F9667DCF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8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6C3B7-ABAB-BB6D-C948-B5952E79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476DA6-5D51-5AA4-F643-BB8EB7E8F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BA34-2473-41D4-90EE-7AC5D855A795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9D5AB4-5867-CBBE-499B-5F75DF0E4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2EA82B-89BD-6616-9655-0429D4B69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F485-F366-4A71-AD03-8F9667DCF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1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59753A-D747-F80F-BA18-EA7058FAA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BA34-2473-41D4-90EE-7AC5D855A795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79451A-A9A8-4341-4BC6-BD7E6E399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1C5D9-FFBE-7257-B40F-FA7D9C5B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F485-F366-4A71-AD03-8F9667DCF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31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4DC5C-EE18-245A-EB88-D2A8EC753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59019-7E23-6711-8ACB-97213F682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73386-99A6-BB9D-1478-0DE32646A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79D2A-EB5C-0DE7-805B-ECF4EEAB7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BA34-2473-41D4-90EE-7AC5D855A795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D2C8F-1FB7-A7D5-5FDA-2423FEDC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155F3-7DA5-FD86-1A9E-ACF3944B2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F485-F366-4A71-AD03-8F9667DCF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9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A81F9-0B26-F68A-A7BC-148375BFA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BE1BEF-6687-9D09-FCD3-EB79737E1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671FA7-6DFB-A81A-886E-D3A3EE55E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DD725-99F5-67FD-5779-C7ED0583D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BA34-2473-41D4-90EE-7AC5D855A795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0EDC68-0087-8C5E-34CD-B457AC581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DE1AE7-5AEF-918E-7D2D-12DD1ACB8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2F485-F366-4A71-AD03-8F9667DCF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0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12D82A-F443-D301-18D8-B346DF972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1C620-EE22-8C52-752D-32E04FB17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8156F-96BC-D693-C24D-7BD1A9DE0F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3ABA34-2473-41D4-90EE-7AC5D855A795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CF802-7E1C-0257-3FAD-FA123C916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CDFED-6553-F180-0A45-9951E046E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E2F485-F366-4A71-AD03-8F9667DCF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9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7492-5BA4-391E-F54F-D8BB196016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Subquery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3E1B8E-2C16-60CB-8D52-68E23793D3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68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8E048-E357-508C-71A7-C4A49690C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Multi-row Subquery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9968F-D6D6-7D8E-81BB-FDFD5A604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A </a:t>
            </a:r>
            <a:r>
              <a:rPr lang="en-US" sz="3200" b="1" dirty="0"/>
              <a:t>multi-row subquery</a:t>
            </a:r>
            <a:r>
              <a:rPr lang="en-US" sz="3200" dirty="0"/>
              <a:t> returns </a:t>
            </a:r>
            <a:r>
              <a:rPr lang="en-US" sz="3200" b="1" dirty="0"/>
              <a:t>multiple rows</a:t>
            </a:r>
            <a:r>
              <a:rPr lang="en-US" sz="3200" dirty="0"/>
              <a:t> (but usually just one column), and is used with operators like: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EXISTS</a:t>
            </a:r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92532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40CBB-962E-C6E4-814C-24DF9E8FD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1-Get names of employees who work in departments 1 and 2 (IN)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41016-2934-5895-5946-B2852D0FC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3200" dirty="0"/>
              <a:t>SELECT name FROM employees WHERE </a:t>
            </a:r>
            <a:r>
              <a:rPr lang="en-US" sz="3200" dirty="0" err="1"/>
              <a:t>dept_id</a:t>
            </a:r>
            <a:r>
              <a:rPr lang="en-US" sz="3200" dirty="0"/>
              <a:t> IN ( SELECT  </a:t>
            </a:r>
            <a:r>
              <a:rPr lang="en-US" sz="3200" dirty="0" err="1"/>
              <a:t>dept_id</a:t>
            </a:r>
            <a:r>
              <a:rPr lang="en-US" sz="3200" dirty="0"/>
              <a:t> FROM employees WHERE </a:t>
            </a:r>
            <a:r>
              <a:rPr lang="en-US" sz="3200" dirty="0" err="1"/>
              <a:t>dept_id</a:t>
            </a:r>
            <a:r>
              <a:rPr lang="en-US" sz="3200" dirty="0"/>
              <a:t> IN (1, 2));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Subquery returns all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dept_ids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1, 2. 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Outer query returns employees in those departments: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Dinesh,Rahul,Pooja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Aarna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041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E4090-7CCC-8895-1AB7-A9390A99E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 Find employees who earn more than any employee in department 1(ANY)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5587E-9C3D-1383-D9D4-6AE947455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4731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3200" dirty="0"/>
              <a:t>SELECT name, salary FROM employees WHERE salary &gt; ANY (SELECT salary    FROM employees    WHERE </a:t>
            </a:r>
            <a:r>
              <a:rPr lang="en-US" sz="3200" dirty="0" err="1"/>
              <a:t>dept_id</a:t>
            </a:r>
            <a:r>
              <a:rPr lang="en-US" sz="3200" dirty="0"/>
              <a:t> = 1);</a:t>
            </a:r>
          </a:p>
          <a:p>
            <a:pPr marL="342900" marR="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Subquery: Gets salaries from dept 1 → 50000, 55000</a:t>
            </a:r>
          </a:p>
          <a:p>
            <a:pPr marL="342900" marR="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Outer query: Returns employees with salary &gt; 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these → more than 50000 →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Result:Rahul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,Pooja,Rohan,Aarna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07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6FB7-74A7-A123-4AC7-1FDA542FD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3-Get employees who earn more than all employees in department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CCC38-4C40-2483-CBDD-4F3F1BFB9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3200" dirty="0"/>
              <a:t>SELECT name, salary FROM employees WHERE salary &gt; ALL (SELECT salary FROM employees WHERE </a:t>
            </a:r>
            <a:r>
              <a:rPr lang="en-US" sz="3200" dirty="0" err="1"/>
              <a:t>dept_id</a:t>
            </a:r>
            <a:r>
              <a:rPr lang="en-US" sz="3200" dirty="0"/>
              <a:t> = 1 );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Subquery: Salaries in dept 1 → 50000, 55000 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Outer query: Looks for salary &gt; 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max(55000)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→ Result: Rahul Rohan,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Aarna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562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9EAC0-DA6F-F841-37D4-192B544C7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Example 4-EXISTS-List departments where employees exist with salary &gt; 60000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2F571-B365-49F3-8094-0ACE132F3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3200" dirty="0"/>
              <a:t>SELECT DISTINCT </a:t>
            </a:r>
            <a:r>
              <a:rPr lang="en-US" sz="3200" dirty="0" err="1"/>
              <a:t>dept_id</a:t>
            </a:r>
            <a:r>
              <a:rPr lang="en-US" sz="3200" dirty="0"/>
              <a:t> FROM employees e WHERE EXISTS ( SELECT 1  FROM employees WHERE </a:t>
            </a:r>
            <a:r>
              <a:rPr lang="en-US" sz="3200" dirty="0" err="1"/>
              <a:t>dept_id</a:t>
            </a:r>
            <a:r>
              <a:rPr lang="en-US" sz="3200" dirty="0"/>
              <a:t> = </a:t>
            </a:r>
            <a:r>
              <a:rPr lang="en-US" sz="3200" dirty="0" err="1"/>
              <a:t>e.dept_id</a:t>
            </a:r>
            <a:r>
              <a:rPr lang="en-US" sz="3200" dirty="0"/>
              <a:t>   AND salary &gt; 60000);</a:t>
            </a:r>
          </a:p>
          <a:p>
            <a:pPr marL="0" marR="0" algn="just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Subquery checks if any employee in same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dept_id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earns more than 60000. </a:t>
            </a:r>
          </a:p>
          <a:p>
            <a:pPr marL="0" marR="0" algn="just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Output: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dept_ids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and 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90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3E3A1-8D91-C6FF-C9B3-03E40A87E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Correlated Subquery?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E99AB-1A17-DD5B-E75B-B6799D068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</a:t>
            </a:r>
            <a:r>
              <a:rPr lang="en-US" sz="3200" b="1" dirty="0"/>
              <a:t>correlated subquery</a:t>
            </a:r>
            <a:r>
              <a:rPr lang="en-US" sz="3200" dirty="0"/>
              <a:t> is a subquery that uses values from the outer query. It runs </a:t>
            </a:r>
            <a:r>
              <a:rPr lang="en-US" sz="3200" b="1" dirty="0"/>
              <a:t>once for each row</a:t>
            </a:r>
            <a:r>
              <a:rPr lang="en-US" sz="3200" dirty="0"/>
              <a:t> in the outer query.</a:t>
            </a:r>
          </a:p>
        </p:txBody>
      </p:sp>
    </p:spTree>
    <p:extLst>
      <p:ext uri="{BB962C8B-B14F-4D97-AF65-F5344CB8AC3E}">
        <p14:creationId xmlns:p14="http://schemas.microsoft.com/office/powerpoint/2010/main" val="789815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36FC2-DEE4-8A63-024F-505D2FB28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1-Find employees whose salary is greater than the average salary of their department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4458C-F004-6EAE-55A1-F7C87160F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3200" dirty="0"/>
              <a:t>Select </a:t>
            </a:r>
            <a:r>
              <a:rPr lang="en-US" sz="3200" dirty="0" err="1"/>
              <a:t>emp_id</a:t>
            </a:r>
            <a:r>
              <a:rPr lang="en-US" sz="3200" dirty="0"/>
              <a:t>, </a:t>
            </a:r>
            <a:r>
              <a:rPr lang="en-US" sz="3200" dirty="0" err="1"/>
              <a:t>emp_name</a:t>
            </a:r>
            <a:r>
              <a:rPr lang="en-US" sz="3200" dirty="0"/>
              <a:t>, salary, </a:t>
            </a:r>
            <a:r>
              <a:rPr lang="en-US" sz="3200" dirty="0" err="1"/>
              <a:t>dept_id</a:t>
            </a:r>
            <a:r>
              <a:rPr lang="en-US" sz="3200" dirty="0"/>
              <a:t> FROM employees e1 WHERE salary &gt; (Select AVG(salary) FROM employees e2   WHERE e1.dept_id = e2.dept_id );</a:t>
            </a:r>
          </a:p>
          <a:p>
            <a:pPr marL="0" marR="0" algn="just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e1 is the alias for the outer query. </a:t>
            </a:r>
          </a:p>
          <a:p>
            <a:pPr marL="0" marR="0" algn="just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e2 is the alias for the subquery. </a:t>
            </a:r>
          </a:p>
          <a:p>
            <a:pPr marL="0" marR="0" algn="just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each employee in the outer query (e1), the subquery calculates the 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average salary of that employee's department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algn="just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employee's salary is greater than the department's average, they are included in the result.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068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FE3E5-329F-6977-E58E-669AB1582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Nested Subqueries 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7431E-6594-B172-5209-9863725F7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/>
              <a:t>A </a:t>
            </a:r>
            <a:r>
              <a:rPr lang="en-US" sz="3200" b="1" dirty="0"/>
              <a:t>nested subquery</a:t>
            </a:r>
            <a:r>
              <a:rPr lang="en-US" sz="3200" dirty="0"/>
              <a:t> is a subquery </a:t>
            </a:r>
            <a:r>
              <a:rPr lang="en-US" sz="3200" b="1" dirty="0"/>
              <a:t>within another subquery</a:t>
            </a:r>
            <a:r>
              <a:rPr lang="en-US" sz="3200" dirty="0"/>
              <a:t>. It can be multiple levels deep. These are typically used when you need to break down complex filtering into smaller steps.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3063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E383F-FA4C-748B-7B9C-439D77E28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Example-1-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the employee(s) with the second highest salary.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E37B1-905D-6130-BA1F-665B6B25F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Select </a:t>
            </a:r>
            <a:r>
              <a:rPr lang="en-US" sz="3200" dirty="0" err="1"/>
              <a:t>emp_name</a:t>
            </a:r>
            <a:r>
              <a:rPr lang="en-US" sz="3200" dirty="0"/>
              <a:t>, salary FROM employees WHERE salary = (    Select MAX(salary)     FROM employees    WHERE salary &lt; ( Select MAX(salary) FROM employees ) 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44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180B4-6772-DA5A-3B64-D72347098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Subquery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A0BA0-8A64-C1ED-2212-5D42BE14C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A </a:t>
            </a:r>
            <a:r>
              <a:rPr lang="en-US" sz="3200" b="1" dirty="0"/>
              <a:t>subquery</a:t>
            </a:r>
            <a:r>
              <a:rPr lang="en-US" sz="3200" dirty="0"/>
              <a:t> is a SQL query nested inside another query. It is used to return data that will be used by the main (outer) query.</a:t>
            </a:r>
          </a:p>
        </p:txBody>
      </p:sp>
    </p:spTree>
    <p:extLst>
      <p:ext uri="{BB962C8B-B14F-4D97-AF65-F5344CB8AC3E}">
        <p14:creationId xmlns:p14="http://schemas.microsoft.com/office/powerpoint/2010/main" val="216722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02404-640A-CF57-B1F0-8A2C51766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Subqueries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BA880-A941-1D87-04F3-A9B573517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Single-row subquery 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Multi-row subquery 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Correlated subquery 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Nested subqueries 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Subqueries with IN, ANY, ALL, EXISTS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32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DD1D5-9811-FAF3-C8BA-222DF1A5E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Single-row subquery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23708-9877-1DBC-B780-12DEC74F0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Single-Row Subqueries in SQL, where the subquery returns only one value (one row and one column) — typically used with comparison operators like =, &gt;, &lt;, &gt;=, &lt;=, or !=.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0790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19433-9B25-0E92-4A63-875627016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-Employee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CCA904-1165-81D5-5903-E194C9A6C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398213"/>
              </p:ext>
            </p:extLst>
          </p:nvPr>
        </p:nvGraphicFramePr>
        <p:xfrm>
          <a:off x="838200" y="1690688"/>
          <a:ext cx="10515600" cy="416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74451318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9993654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2889051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25869669"/>
                    </a:ext>
                  </a:extLst>
                </a:gridCol>
              </a:tblGrid>
              <a:tr h="694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 err="1">
                          <a:effectLst/>
                        </a:rPr>
                        <a:t>Emp_id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Name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Salary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 err="1">
                          <a:effectLst/>
                        </a:rPr>
                        <a:t>Dept_id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27845772"/>
                  </a:ext>
                </a:extLst>
              </a:tr>
              <a:tr h="694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101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Dinesh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50000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1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63748806"/>
                  </a:ext>
                </a:extLst>
              </a:tr>
              <a:tr h="694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102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Rahul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60000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2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82511893"/>
                  </a:ext>
                </a:extLst>
              </a:tr>
              <a:tr h="694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103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Pooja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55000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1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85355793"/>
                  </a:ext>
                </a:extLst>
              </a:tr>
              <a:tr h="694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104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Rohan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70000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3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76598081"/>
                  </a:ext>
                </a:extLst>
              </a:tr>
              <a:tr h="694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105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Aarna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effectLst/>
                        </a:rPr>
                        <a:t>65000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>
                          <a:effectLst/>
                        </a:rPr>
                        <a:t>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834578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84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32470-7ADF-C7A6-5EB5-CD9E31BAD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sz="4000" dirty="0"/>
              <a:t>1-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employees who earn more than the average salary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4A5DF-7EA8-C3B7-2042-729ECF993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/>
              <a:t>SELECT name, salary FROM employees WHERE salary &gt; (    SELECT AVG(salary)     FROM employees );</a:t>
            </a: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Subquery: SELECT AVG(salary) → Returns a 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single value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say 60000.</a:t>
            </a:r>
          </a:p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Outer query: Retrieves employees earning 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than 60000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(i.e., Rohan &amp;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Aarna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29830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BF63C-86FF-7444-70AA-769B910CE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sz="4000" dirty="0"/>
              <a:t>2-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the employee with the highest salary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D41FF-69E3-8EDD-44DA-1EFE79809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name, salary FROM employees WHERE salary = ( SELECT MAX(salary) FROM employees );</a:t>
            </a: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Subquery returns highest salary: 70000.</a:t>
            </a: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Outer query fetches the employee(s) with that salary → Rohan.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301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B392-8518-910B-3A09-86AFA119D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 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all employees working in the same department as ‘Rahul’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93C0C-2D0A-A8A6-B448-DEF6F9C64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name,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dept_id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employees WHERE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dept_id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( SELECT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dept_id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employees WHERE name = ‘Rahul’ );</a:t>
            </a:r>
          </a:p>
          <a:p>
            <a:pPr marL="342900" marR="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Subquery returns Bob’s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dept_id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2.</a:t>
            </a:r>
          </a:p>
          <a:p>
            <a:pPr marL="342900" marR="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Outer query returns all employees in dept 2 → Rahul and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Aarna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953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E6B60-C9D6-FBCE-146B-478D4E455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4 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employee(s) with salary equal to the minimum salary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F779A-58A8-5563-B21E-91134147B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name, salary FROM employees WHERE salary = ( SELECT MIN(salary) FROM employees );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Dinesh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(salary: 50000)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9392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843</Words>
  <Application>Microsoft Office PowerPoint</Application>
  <PresentationFormat>Widescreen</PresentationFormat>
  <Paragraphs>85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Symbol</vt:lpstr>
      <vt:lpstr>Office Theme</vt:lpstr>
      <vt:lpstr>Subquery</vt:lpstr>
      <vt:lpstr>Subquery</vt:lpstr>
      <vt:lpstr>Types of Subqueries</vt:lpstr>
      <vt:lpstr>Single-row subquery</vt:lpstr>
      <vt:lpstr>Table -Employee</vt:lpstr>
      <vt:lpstr>Example 1-Find employees who earn more than the average salary</vt:lpstr>
      <vt:lpstr>Example 2-Get the employee with the highest salary</vt:lpstr>
      <vt:lpstr>Example 3 Find all employees working in the same department as ‘Rahul’</vt:lpstr>
      <vt:lpstr>Example 4 Get employee(s) with salary equal to the minimum salary </vt:lpstr>
      <vt:lpstr>Multi-row Subquery</vt:lpstr>
      <vt:lpstr>Example 1-Get names of employees who work in departments 1 and 2 (IN)</vt:lpstr>
      <vt:lpstr>Example 2 Find employees who earn more than any employee in department 1(ANY)</vt:lpstr>
      <vt:lpstr>Example 3-Get employees who earn more than all employees in department 1</vt:lpstr>
      <vt:lpstr>Example 4-EXISTS-List departments where employees exist with salary &gt; 60000</vt:lpstr>
      <vt:lpstr>Correlated Subquery?</vt:lpstr>
      <vt:lpstr>Example 1-Find employees whose salary is greater than the average salary of their department</vt:lpstr>
      <vt:lpstr>Nested Subqueries  </vt:lpstr>
      <vt:lpstr>Example-1-Find the employee(s) with the second highest salary.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Dinesh Sharma [MU - Jaipur]</dc:creator>
  <cp:lastModifiedBy>Dr. Dinesh Sharma [MU - Jaipur]</cp:lastModifiedBy>
  <cp:revision>37</cp:revision>
  <dcterms:created xsi:type="dcterms:W3CDTF">2025-03-18T04:52:15Z</dcterms:created>
  <dcterms:modified xsi:type="dcterms:W3CDTF">2025-03-18T08:49:09Z</dcterms:modified>
</cp:coreProperties>
</file>