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70" r:id="rId2"/>
    <p:sldId id="265" r:id="rId3"/>
    <p:sldId id="268" r:id="rId4"/>
    <p:sldId id="269" r:id="rId5"/>
    <p:sldId id="272" r:id="rId6"/>
    <p:sldId id="273" r:id="rId7"/>
    <p:sldId id="274" r:id="rId8"/>
    <p:sldId id="275" r:id="rId9"/>
    <p:sldId id="276" r:id="rId10"/>
    <p:sldId id="277" r:id="rId11"/>
    <p:sldId id="266" r:id="rId12"/>
    <p:sldId id="278" r:id="rId13"/>
    <p:sldId id="279" r:id="rId14"/>
    <p:sldId id="280" r:id="rId15"/>
    <p:sldId id="281" r:id="rId16"/>
    <p:sldId id="282" r:id="rId17"/>
    <p:sldId id="283" r:id="rId18"/>
    <p:sldId id="267" r:id="rId19"/>
    <p:sldId id="271" r:id="rId20"/>
    <p:sldId id="28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0066"/>
    <a:srgbClr val="FF00FF"/>
    <a:srgbClr val="9DFDF8"/>
    <a:srgbClr val="0ECE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00" autoAdjust="0"/>
    <p:restoredTop sz="92989" autoAdjust="0"/>
  </p:normalViewPr>
  <p:slideViewPr>
    <p:cSldViewPr>
      <p:cViewPr varScale="1">
        <p:scale>
          <a:sx n="67" d="100"/>
          <a:sy n="67" d="100"/>
        </p:scale>
        <p:origin x="170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6" d="100"/>
          <a:sy n="36" d="100"/>
        </p:scale>
        <p:origin x="-28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1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7B17781-E329-4C72-A7A3-9FEB52859B14}" type="slidenum">
              <a:rPr lang="en-US"/>
              <a:pPr>
                <a:defRPr/>
              </a:pPr>
              <a:t>‹#›</a:t>
            </a:fld>
            <a:endParaRPr lang="en-US"/>
          </a:p>
        </p:txBody>
      </p:sp>
    </p:spTree>
    <p:extLst>
      <p:ext uri="{BB962C8B-B14F-4D97-AF65-F5344CB8AC3E}">
        <p14:creationId xmlns:p14="http://schemas.microsoft.com/office/powerpoint/2010/main" val="18151215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68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5943600"/>
            <a:ext cx="5486400" cy="2514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43C8E14-6AC6-43DB-9119-7FC56019D292}" type="slidenum">
              <a:rPr lang="en-US"/>
              <a:pPr>
                <a:defRPr/>
              </a:pPr>
              <a:t>‹#›</a:t>
            </a:fld>
            <a:endParaRPr lang="en-US"/>
          </a:p>
        </p:txBody>
      </p:sp>
    </p:spTree>
    <p:extLst>
      <p:ext uri="{BB962C8B-B14F-4D97-AF65-F5344CB8AC3E}">
        <p14:creationId xmlns:p14="http://schemas.microsoft.com/office/powerpoint/2010/main" val="2894922609"/>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a:extLst>
              <a:ext uri="{FF2B5EF4-FFF2-40B4-BE49-F238E27FC236}">
                <a16:creationId xmlns:a16="http://schemas.microsoft.com/office/drawing/2014/main" id="{49991845-1603-4467-8657-F5E2162703CE}"/>
              </a:ext>
            </a:extLst>
          </p:cNvPr>
          <p:cNvSpPr>
            <a:spLocks noGrp="1" noChangeArrowheads="1"/>
          </p:cNvSpPr>
          <p:nvPr>
            <p:ph type="sldNum" sz="quarter" idx="10"/>
          </p:nvPr>
        </p:nvSpPr>
        <p:spPr>
          <a:ln/>
        </p:spPr>
        <p:txBody>
          <a:bodyPr/>
          <a:lstStyle>
            <a:lvl1pPr>
              <a:defRPr/>
            </a:lvl1pPr>
          </a:lstStyle>
          <a:p>
            <a:pPr>
              <a:defRPr/>
            </a:pPr>
            <a:fld id="{9E794619-0170-44B5-8F13-1E34C82C15A4}" type="slidenum">
              <a:rPr lang="en-US" altLang="en-US"/>
              <a:pPr>
                <a:defRPr/>
              </a:pPr>
              <a:t>‹#›</a:t>
            </a:fld>
            <a:endParaRPr lang="en-US" altLang="en-US"/>
          </a:p>
        </p:txBody>
      </p:sp>
    </p:spTree>
    <p:extLst>
      <p:ext uri="{BB962C8B-B14F-4D97-AF65-F5344CB8AC3E}">
        <p14:creationId xmlns:p14="http://schemas.microsoft.com/office/powerpoint/2010/main" val="226742302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B25B5CEA-73CD-4E0A-9BEB-D4686EBE6169}"/>
              </a:ext>
            </a:extLst>
          </p:cNvPr>
          <p:cNvSpPr>
            <a:spLocks noGrp="1" noChangeArrowheads="1"/>
          </p:cNvSpPr>
          <p:nvPr>
            <p:ph type="sldNum" sz="quarter" idx="10"/>
          </p:nvPr>
        </p:nvSpPr>
        <p:spPr>
          <a:ln/>
        </p:spPr>
        <p:txBody>
          <a:bodyPr/>
          <a:lstStyle>
            <a:lvl1pPr>
              <a:defRPr/>
            </a:lvl1pPr>
          </a:lstStyle>
          <a:p>
            <a:pPr>
              <a:defRPr/>
            </a:pPr>
            <a:fld id="{E48EF8F3-4589-4DE6-898B-78A2B500A92F}" type="slidenum">
              <a:rPr lang="en-US" altLang="en-US"/>
              <a:pPr>
                <a:defRPr/>
              </a:pPr>
              <a:t>‹#›</a:t>
            </a:fld>
            <a:endParaRPr lang="en-US" altLang="en-US"/>
          </a:p>
        </p:txBody>
      </p:sp>
    </p:spTree>
    <p:extLst>
      <p:ext uri="{BB962C8B-B14F-4D97-AF65-F5344CB8AC3E}">
        <p14:creationId xmlns:p14="http://schemas.microsoft.com/office/powerpoint/2010/main" val="415753075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E0809FD3-4609-4786-BE2E-7A12EFC6A22F}"/>
              </a:ext>
            </a:extLst>
          </p:cNvPr>
          <p:cNvSpPr>
            <a:spLocks noGrp="1" noChangeArrowheads="1"/>
          </p:cNvSpPr>
          <p:nvPr>
            <p:ph type="sldNum" sz="quarter" idx="10"/>
          </p:nvPr>
        </p:nvSpPr>
        <p:spPr>
          <a:ln/>
        </p:spPr>
        <p:txBody>
          <a:bodyPr/>
          <a:lstStyle>
            <a:lvl1pPr>
              <a:defRPr/>
            </a:lvl1pPr>
          </a:lstStyle>
          <a:p>
            <a:pPr>
              <a:defRPr/>
            </a:pPr>
            <a:fld id="{C4F26D2C-D5AA-4267-B89C-F70EF0233E20}" type="slidenum">
              <a:rPr lang="en-US" altLang="en-US"/>
              <a:pPr>
                <a:defRPr/>
              </a:pPr>
              <a:t>‹#›</a:t>
            </a:fld>
            <a:endParaRPr lang="en-US" altLang="en-US"/>
          </a:p>
        </p:txBody>
      </p:sp>
    </p:spTree>
    <p:extLst>
      <p:ext uri="{BB962C8B-B14F-4D97-AF65-F5344CB8AC3E}">
        <p14:creationId xmlns:p14="http://schemas.microsoft.com/office/powerpoint/2010/main" val="65567106"/>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a:p>
        </p:txBody>
      </p:sp>
      <p:sp>
        <p:nvSpPr>
          <p:cNvPr id="4" name="Rectangle 6">
            <a:extLst>
              <a:ext uri="{FF2B5EF4-FFF2-40B4-BE49-F238E27FC236}">
                <a16:creationId xmlns:a16="http://schemas.microsoft.com/office/drawing/2014/main" id="{FDE8CAF9-D823-4E09-9DD3-A4752FC07AE7}"/>
              </a:ext>
            </a:extLst>
          </p:cNvPr>
          <p:cNvSpPr>
            <a:spLocks noGrp="1" noChangeArrowheads="1"/>
          </p:cNvSpPr>
          <p:nvPr>
            <p:ph type="sldNum" sz="quarter" idx="10"/>
          </p:nvPr>
        </p:nvSpPr>
        <p:spPr>
          <a:ln/>
        </p:spPr>
        <p:txBody>
          <a:bodyPr/>
          <a:lstStyle>
            <a:lvl1pPr>
              <a:defRPr/>
            </a:lvl1pPr>
          </a:lstStyle>
          <a:p>
            <a:pPr>
              <a:defRPr/>
            </a:pPr>
            <a:fld id="{17E76781-A387-49DD-9A02-E677AAA575FF}" type="slidenum">
              <a:rPr lang="en-US" altLang="en-US"/>
              <a:pPr>
                <a:defRPr/>
              </a:pPr>
              <a:t>‹#›</a:t>
            </a:fld>
            <a:endParaRPr lang="en-US" altLang="en-US"/>
          </a:p>
        </p:txBody>
      </p:sp>
    </p:spTree>
    <p:extLst>
      <p:ext uri="{BB962C8B-B14F-4D97-AF65-F5344CB8AC3E}">
        <p14:creationId xmlns:p14="http://schemas.microsoft.com/office/powerpoint/2010/main" val="215958350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pic>
        <p:nvPicPr>
          <p:cNvPr id="4" name="4" descr="4">
            <a:extLst>
              <a:ext uri="{FF2B5EF4-FFF2-40B4-BE49-F238E27FC236}">
                <a16:creationId xmlns:a16="http://schemas.microsoft.com/office/drawing/2014/main" id="{CEDBA14B-787A-41DC-A6AA-8BBF76DB3E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5" name="Square">
            <a:extLst>
              <a:ext uri="{FF2B5EF4-FFF2-40B4-BE49-F238E27FC236}">
                <a16:creationId xmlns:a16="http://schemas.microsoft.com/office/drawing/2014/main" id="{212EC2BD-0180-4E90-92BB-C3F0D3FFC0E9}"/>
              </a:ext>
            </a:extLst>
          </p:cNvPr>
          <p:cNvSpPr>
            <a:spLocks noChangeArrowheads="1"/>
          </p:cNvSpPr>
          <p:nvPr/>
        </p:nvSpPr>
        <p:spPr bwMode="auto">
          <a:xfrm>
            <a:off x="8686800" y="6172200"/>
            <a:ext cx="457200" cy="4572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6" name="Rectangle">
            <a:extLst>
              <a:ext uri="{FF2B5EF4-FFF2-40B4-BE49-F238E27FC236}">
                <a16:creationId xmlns:a16="http://schemas.microsoft.com/office/drawing/2014/main" id="{CB58A1DF-FDE2-4D49-8E7C-FC77C6194068}"/>
              </a:ext>
            </a:extLst>
          </p:cNvPr>
          <p:cNvSpPr>
            <a:spLocks noChangeArrowheads="1"/>
          </p:cNvSpPr>
          <p:nvPr/>
        </p:nvSpPr>
        <p:spPr bwMode="auto">
          <a:xfrm>
            <a:off x="1219200" y="1752600"/>
            <a:ext cx="6934200" cy="38100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7" name="Rectangle">
            <a:extLst>
              <a:ext uri="{FF2B5EF4-FFF2-40B4-BE49-F238E27FC236}">
                <a16:creationId xmlns:a16="http://schemas.microsoft.com/office/drawing/2014/main" id="{7C1F4498-FC55-46C4-84EA-9040DC9A5798}"/>
              </a:ext>
            </a:extLst>
          </p:cNvPr>
          <p:cNvSpPr>
            <a:spLocks noChangeArrowheads="1"/>
          </p:cNvSpPr>
          <p:nvPr/>
        </p:nvSpPr>
        <p:spPr bwMode="auto">
          <a:xfrm>
            <a:off x="533400" y="1905000"/>
            <a:ext cx="8610600" cy="47244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8" name="Line">
            <a:extLst>
              <a:ext uri="{FF2B5EF4-FFF2-40B4-BE49-F238E27FC236}">
                <a16:creationId xmlns:a16="http://schemas.microsoft.com/office/drawing/2014/main" id="{C3F99ED2-9920-4447-8621-62B0BA985515}"/>
              </a:ext>
            </a:extLst>
          </p:cNvPr>
          <p:cNvSpPr>
            <a:spLocks noChangeShapeType="1"/>
          </p:cNvSpPr>
          <p:nvPr/>
        </p:nvSpPr>
        <p:spPr bwMode="auto">
          <a:xfrm>
            <a:off x="228600" y="1447800"/>
            <a:ext cx="8685213" cy="0"/>
          </a:xfrm>
          <a:prstGeom prst="line">
            <a:avLst/>
          </a:prstGeom>
          <a:noFill/>
          <a:ln w="9525">
            <a:solidFill>
              <a:srgbClr val="254061"/>
            </a:solidFill>
            <a:round/>
            <a:headEnd/>
            <a:tailEnd/>
          </a:ln>
          <a:extLst>
            <a:ext uri="{909E8E84-426E-40DD-AFC4-6F175D3DCCD1}">
              <a14:hiddenFill xmlns:a14="http://schemas.microsoft.com/office/drawing/2010/main">
                <a:noFill/>
              </a14:hiddenFill>
            </a:ext>
          </a:extLst>
        </p:spPr>
        <p:txBody>
          <a:bodyPr lIns="45718" tIns="45718" rIns="45718" bIns="45718"/>
          <a:lstStyle/>
          <a:p>
            <a:endParaRPr lang="en-US"/>
          </a:p>
        </p:txBody>
      </p:sp>
      <p:pic>
        <p:nvPicPr>
          <p:cNvPr id="9" name="4" descr="4">
            <a:extLst>
              <a:ext uri="{FF2B5EF4-FFF2-40B4-BE49-F238E27FC236}">
                <a16:creationId xmlns:a16="http://schemas.microsoft.com/office/drawing/2014/main" id="{72232408-9CE8-4010-B476-8D398A66AB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10" name="Square">
            <a:extLst>
              <a:ext uri="{FF2B5EF4-FFF2-40B4-BE49-F238E27FC236}">
                <a16:creationId xmlns:a16="http://schemas.microsoft.com/office/drawing/2014/main" id="{773481E1-87F3-4753-9F6C-7059F2566D3E}"/>
              </a:ext>
            </a:extLst>
          </p:cNvPr>
          <p:cNvSpPr>
            <a:spLocks noChangeArrowheads="1"/>
          </p:cNvSpPr>
          <p:nvPr/>
        </p:nvSpPr>
        <p:spPr bwMode="auto">
          <a:xfrm>
            <a:off x="8686800" y="6172200"/>
            <a:ext cx="457200" cy="4572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11" name="Rectangle">
            <a:extLst>
              <a:ext uri="{FF2B5EF4-FFF2-40B4-BE49-F238E27FC236}">
                <a16:creationId xmlns:a16="http://schemas.microsoft.com/office/drawing/2014/main" id="{8933E6CA-6424-435B-9D7E-37242F85E37D}"/>
              </a:ext>
            </a:extLst>
          </p:cNvPr>
          <p:cNvSpPr>
            <a:spLocks noChangeArrowheads="1"/>
          </p:cNvSpPr>
          <p:nvPr/>
        </p:nvSpPr>
        <p:spPr bwMode="auto">
          <a:xfrm>
            <a:off x="1219200" y="1752600"/>
            <a:ext cx="6934200" cy="38100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12" name="Line">
            <a:extLst>
              <a:ext uri="{FF2B5EF4-FFF2-40B4-BE49-F238E27FC236}">
                <a16:creationId xmlns:a16="http://schemas.microsoft.com/office/drawing/2014/main" id="{BB4DA95F-9E6D-4DA2-98AC-5D9F8D329172}"/>
              </a:ext>
            </a:extLst>
          </p:cNvPr>
          <p:cNvSpPr>
            <a:spLocks noChangeShapeType="1"/>
          </p:cNvSpPr>
          <p:nvPr/>
        </p:nvSpPr>
        <p:spPr bwMode="auto">
          <a:xfrm>
            <a:off x="228600" y="1447800"/>
            <a:ext cx="8685213" cy="0"/>
          </a:xfrm>
          <a:prstGeom prst="line">
            <a:avLst/>
          </a:prstGeom>
          <a:noFill/>
          <a:ln w="9525">
            <a:solidFill>
              <a:srgbClr val="254061"/>
            </a:solidFill>
            <a:round/>
            <a:headEnd/>
            <a:tailEnd/>
          </a:ln>
          <a:extLst>
            <a:ext uri="{909E8E84-426E-40DD-AFC4-6F175D3DCCD1}">
              <a14:hiddenFill xmlns:a14="http://schemas.microsoft.com/office/drawing/2010/main">
                <a:noFill/>
              </a14:hiddenFill>
            </a:ext>
          </a:extLst>
        </p:spPr>
        <p:txBody>
          <a:bodyPr lIns="45718" tIns="45718" rIns="45718" bIns="45718"/>
          <a:lstStyle/>
          <a:p>
            <a:endParaRPr lang="en-US"/>
          </a:p>
        </p:txBody>
      </p:sp>
      <p:pic>
        <p:nvPicPr>
          <p:cNvPr id="13" name="image2.png">
            <a:extLst>
              <a:ext uri="{FF2B5EF4-FFF2-40B4-BE49-F238E27FC236}">
                <a16:creationId xmlns:a16="http://schemas.microsoft.com/office/drawing/2014/main" id="{04592E7D-B207-4B72-BF9E-F20B1BDFF0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8900" y="238125"/>
            <a:ext cx="27051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pic>
        <p:nvPicPr>
          <p:cNvPr id="14" name="image3.png">
            <a:extLst>
              <a:ext uri="{FF2B5EF4-FFF2-40B4-BE49-F238E27FC236}">
                <a16:creationId xmlns:a16="http://schemas.microsoft.com/office/drawing/2014/main" id="{8D2BFC60-449E-4945-94D9-E67E9420F5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63050" cy="687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36"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37" name="Body Level One…"/>
          <p:cNvSpPr txBox="1">
            <a:spLocks noGrp="1"/>
          </p:cNvSpPr>
          <p:nvPr>
            <p:ph type="body" sz="quarter" idx="1"/>
          </p:nvPr>
        </p:nvSpPr>
        <p:spPr>
          <a:xfrm>
            <a:off x="1371600" y="3886200"/>
            <a:ext cx="6400800" cy="1752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5" name="Slide Number">
            <a:extLst>
              <a:ext uri="{FF2B5EF4-FFF2-40B4-BE49-F238E27FC236}">
                <a16:creationId xmlns:a16="http://schemas.microsoft.com/office/drawing/2014/main" id="{58B51FC5-B68C-4169-98EB-2E62DDB69AEA}"/>
              </a:ext>
            </a:extLst>
          </p:cNvPr>
          <p:cNvSpPr txBox="1">
            <a:spLocks noGrp="1"/>
          </p:cNvSpPr>
          <p:nvPr>
            <p:ph type="sldNum" sz="quarter" idx="10"/>
          </p:nvPr>
        </p:nvSpPr>
        <p:spPr/>
        <p:txBody>
          <a:bodyPr/>
          <a:lstStyle>
            <a:lvl1pPr>
              <a:defRPr/>
            </a:lvl1pPr>
          </a:lstStyle>
          <a:p>
            <a:pPr>
              <a:defRPr/>
            </a:pPr>
            <a:fld id="{65EA0EFA-7246-4EBD-A62B-A2DB94624976}" type="slidenum">
              <a:rPr/>
              <a:pPr>
                <a:defRPr/>
              </a:pPr>
              <a:t>‹#›</a:t>
            </a:fld>
            <a:endParaRPr/>
          </a:p>
        </p:txBody>
      </p:sp>
    </p:spTree>
    <p:extLst>
      <p:ext uri="{BB962C8B-B14F-4D97-AF65-F5344CB8AC3E}">
        <p14:creationId xmlns:p14="http://schemas.microsoft.com/office/powerpoint/2010/main" val="17522809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64409076-53D4-48AA-907F-50797A503C98}"/>
              </a:ext>
            </a:extLst>
          </p:cNvPr>
          <p:cNvSpPr>
            <a:spLocks noGrp="1" noChangeArrowheads="1"/>
          </p:cNvSpPr>
          <p:nvPr>
            <p:ph type="sldNum" sz="quarter" idx="10"/>
          </p:nvPr>
        </p:nvSpPr>
        <p:spPr>
          <a:ln/>
        </p:spPr>
        <p:txBody>
          <a:bodyPr/>
          <a:lstStyle>
            <a:lvl1pPr>
              <a:defRPr/>
            </a:lvl1pPr>
          </a:lstStyle>
          <a:p>
            <a:pPr>
              <a:defRPr/>
            </a:pPr>
            <a:fld id="{6F5B34F6-CFDA-4837-B8C1-E942023A937E}" type="slidenum">
              <a:rPr lang="en-US" altLang="en-US"/>
              <a:pPr>
                <a:defRPr/>
              </a:pPr>
              <a:t>‹#›</a:t>
            </a:fld>
            <a:endParaRPr lang="en-US" altLang="en-US"/>
          </a:p>
        </p:txBody>
      </p:sp>
    </p:spTree>
    <p:extLst>
      <p:ext uri="{BB962C8B-B14F-4D97-AF65-F5344CB8AC3E}">
        <p14:creationId xmlns:p14="http://schemas.microsoft.com/office/powerpoint/2010/main" val="46169315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6087E1D1-C91B-4A2B-8A82-658B888DA695}"/>
              </a:ext>
            </a:extLst>
          </p:cNvPr>
          <p:cNvSpPr>
            <a:spLocks noGrp="1" noChangeArrowheads="1"/>
          </p:cNvSpPr>
          <p:nvPr>
            <p:ph type="sldNum" sz="quarter" idx="10"/>
          </p:nvPr>
        </p:nvSpPr>
        <p:spPr>
          <a:ln/>
        </p:spPr>
        <p:txBody>
          <a:bodyPr/>
          <a:lstStyle>
            <a:lvl1pPr>
              <a:defRPr/>
            </a:lvl1pPr>
          </a:lstStyle>
          <a:p>
            <a:pPr>
              <a:defRPr/>
            </a:pPr>
            <a:fld id="{9453953E-5474-41F6-9909-AD354CE19A0D}" type="slidenum">
              <a:rPr lang="en-US" altLang="en-US"/>
              <a:pPr>
                <a:defRPr/>
              </a:pPr>
              <a:t>‹#›</a:t>
            </a:fld>
            <a:endParaRPr lang="en-US" altLang="en-US"/>
          </a:p>
        </p:txBody>
      </p:sp>
    </p:spTree>
    <p:extLst>
      <p:ext uri="{BB962C8B-B14F-4D97-AF65-F5344CB8AC3E}">
        <p14:creationId xmlns:p14="http://schemas.microsoft.com/office/powerpoint/2010/main" val="353903054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4FB65E59-CB63-4FE3-BBCA-59B89809B059}"/>
              </a:ext>
            </a:extLst>
          </p:cNvPr>
          <p:cNvSpPr>
            <a:spLocks noGrp="1" noChangeArrowheads="1"/>
          </p:cNvSpPr>
          <p:nvPr>
            <p:ph type="sldNum" sz="quarter" idx="10"/>
          </p:nvPr>
        </p:nvSpPr>
        <p:spPr>
          <a:ln/>
        </p:spPr>
        <p:txBody>
          <a:bodyPr/>
          <a:lstStyle>
            <a:lvl1pPr>
              <a:defRPr/>
            </a:lvl1pPr>
          </a:lstStyle>
          <a:p>
            <a:pPr>
              <a:defRPr/>
            </a:pPr>
            <a:fld id="{5344225A-4B61-4382-ADFB-87EAD87207D6}" type="slidenum">
              <a:rPr lang="en-US" altLang="en-US"/>
              <a:pPr>
                <a:defRPr/>
              </a:pPr>
              <a:t>‹#›</a:t>
            </a:fld>
            <a:endParaRPr lang="en-US" altLang="en-US"/>
          </a:p>
        </p:txBody>
      </p:sp>
    </p:spTree>
    <p:extLst>
      <p:ext uri="{BB962C8B-B14F-4D97-AF65-F5344CB8AC3E}">
        <p14:creationId xmlns:p14="http://schemas.microsoft.com/office/powerpoint/2010/main" val="328518062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4C14460A-E3A7-4DEA-A408-BD12D678C76F}"/>
              </a:ext>
            </a:extLst>
          </p:cNvPr>
          <p:cNvSpPr>
            <a:spLocks noGrp="1" noChangeArrowheads="1"/>
          </p:cNvSpPr>
          <p:nvPr>
            <p:ph type="sldNum" sz="quarter" idx="10"/>
          </p:nvPr>
        </p:nvSpPr>
        <p:spPr>
          <a:ln/>
        </p:spPr>
        <p:txBody>
          <a:bodyPr/>
          <a:lstStyle>
            <a:lvl1pPr>
              <a:defRPr/>
            </a:lvl1pPr>
          </a:lstStyle>
          <a:p>
            <a:pPr>
              <a:defRPr/>
            </a:pPr>
            <a:fld id="{6E852C53-1E05-4E38-B0AC-520A38207107}" type="slidenum">
              <a:rPr lang="en-US" altLang="en-US"/>
              <a:pPr>
                <a:defRPr/>
              </a:pPr>
              <a:t>‹#›</a:t>
            </a:fld>
            <a:endParaRPr lang="en-US" altLang="en-US"/>
          </a:p>
        </p:txBody>
      </p:sp>
    </p:spTree>
    <p:extLst>
      <p:ext uri="{BB962C8B-B14F-4D97-AF65-F5344CB8AC3E}">
        <p14:creationId xmlns:p14="http://schemas.microsoft.com/office/powerpoint/2010/main" val="16381710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Rectangle 6">
            <a:extLst>
              <a:ext uri="{FF2B5EF4-FFF2-40B4-BE49-F238E27FC236}">
                <a16:creationId xmlns:a16="http://schemas.microsoft.com/office/drawing/2014/main" id="{98B1DA1C-1C57-4747-B405-CF2553A87DF6}"/>
              </a:ext>
            </a:extLst>
          </p:cNvPr>
          <p:cNvSpPr>
            <a:spLocks noGrp="1" noChangeArrowheads="1"/>
          </p:cNvSpPr>
          <p:nvPr>
            <p:ph type="sldNum" sz="quarter" idx="10"/>
          </p:nvPr>
        </p:nvSpPr>
        <p:spPr>
          <a:ln/>
        </p:spPr>
        <p:txBody>
          <a:bodyPr/>
          <a:lstStyle>
            <a:lvl1pPr>
              <a:defRPr/>
            </a:lvl1pPr>
          </a:lstStyle>
          <a:p>
            <a:pPr>
              <a:defRPr/>
            </a:pPr>
            <a:fld id="{51157DBE-F876-4934-A592-41831F525887}" type="slidenum">
              <a:rPr lang="en-US" altLang="en-US"/>
              <a:pPr>
                <a:defRPr/>
              </a:pPr>
              <a:t>‹#›</a:t>
            </a:fld>
            <a:endParaRPr lang="en-US" altLang="en-US"/>
          </a:p>
        </p:txBody>
      </p:sp>
    </p:spTree>
    <p:extLst>
      <p:ext uri="{BB962C8B-B14F-4D97-AF65-F5344CB8AC3E}">
        <p14:creationId xmlns:p14="http://schemas.microsoft.com/office/powerpoint/2010/main" val="242938651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8EF43D1E-1716-4738-A706-E1A268B1C97B}"/>
              </a:ext>
            </a:extLst>
          </p:cNvPr>
          <p:cNvSpPr>
            <a:spLocks noGrp="1" noChangeArrowheads="1"/>
          </p:cNvSpPr>
          <p:nvPr>
            <p:ph type="sldNum" sz="quarter" idx="10"/>
          </p:nvPr>
        </p:nvSpPr>
        <p:spPr>
          <a:ln/>
        </p:spPr>
        <p:txBody>
          <a:bodyPr/>
          <a:lstStyle>
            <a:lvl1pPr>
              <a:defRPr/>
            </a:lvl1pPr>
          </a:lstStyle>
          <a:p>
            <a:pPr>
              <a:defRPr/>
            </a:pPr>
            <a:fld id="{A30614DC-07BB-4517-B894-3F8BC13D2550}" type="slidenum">
              <a:rPr lang="en-US" altLang="en-US"/>
              <a:pPr>
                <a:defRPr/>
              </a:pPr>
              <a:t>‹#›</a:t>
            </a:fld>
            <a:endParaRPr lang="en-US" altLang="en-US"/>
          </a:p>
        </p:txBody>
      </p:sp>
    </p:spTree>
    <p:extLst>
      <p:ext uri="{BB962C8B-B14F-4D97-AF65-F5344CB8AC3E}">
        <p14:creationId xmlns:p14="http://schemas.microsoft.com/office/powerpoint/2010/main" val="314789708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A5F1210A-8E37-414A-8E30-CBB38EE020B4}"/>
              </a:ext>
            </a:extLst>
          </p:cNvPr>
          <p:cNvSpPr>
            <a:spLocks noGrp="1" noChangeArrowheads="1"/>
          </p:cNvSpPr>
          <p:nvPr>
            <p:ph type="sldNum" sz="quarter" idx="10"/>
          </p:nvPr>
        </p:nvSpPr>
        <p:spPr>
          <a:ln/>
        </p:spPr>
        <p:txBody>
          <a:bodyPr/>
          <a:lstStyle>
            <a:lvl1pPr>
              <a:defRPr/>
            </a:lvl1pPr>
          </a:lstStyle>
          <a:p>
            <a:pPr>
              <a:defRPr/>
            </a:pPr>
            <a:fld id="{9A9996B8-7E58-4228-8B95-C9EE9F929319}" type="slidenum">
              <a:rPr lang="en-US" altLang="en-US"/>
              <a:pPr>
                <a:defRPr/>
              </a:pPr>
              <a:t>‹#›</a:t>
            </a:fld>
            <a:endParaRPr lang="en-US" altLang="en-US"/>
          </a:p>
        </p:txBody>
      </p:sp>
    </p:spTree>
    <p:extLst>
      <p:ext uri="{BB962C8B-B14F-4D97-AF65-F5344CB8AC3E}">
        <p14:creationId xmlns:p14="http://schemas.microsoft.com/office/powerpoint/2010/main" val="227515891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631E8042-1AC4-4F65-8444-02C45BA03C20}"/>
              </a:ext>
            </a:extLst>
          </p:cNvPr>
          <p:cNvSpPr>
            <a:spLocks noGrp="1" noChangeArrowheads="1"/>
          </p:cNvSpPr>
          <p:nvPr>
            <p:ph type="sldNum" sz="quarter" idx="10"/>
          </p:nvPr>
        </p:nvSpPr>
        <p:spPr>
          <a:ln/>
        </p:spPr>
        <p:txBody>
          <a:bodyPr/>
          <a:lstStyle>
            <a:lvl1pPr>
              <a:defRPr/>
            </a:lvl1pPr>
          </a:lstStyle>
          <a:p>
            <a:pPr>
              <a:defRPr/>
            </a:pPr>
            <a:fld id="{8AD9087B-FA8A-421F-9B0B-4E7AA0C14746}" type="slidenum">
              <a:rPr lang="en-US" altLang="en-US"/>
              <a:pPr>
                <a:defRPr/>
              </a:pPr>
              <a:t>‹#›</a:t>
            </a:fld>
            <a:endParaRPr lang="en-US" altLang="en-US"/>
          </a:p>
        </p:txBody>
      </p:sp>
    </p:spTree>
    <p:extLst>
      <p:ext uri="{BB962C8B-B14F-4D97-AF65-F5344CB8AC3E}">
        <p14:creationId xmlns:p14="http://schemas.microsoft.com/office/powerpoint/2010/main" val="127484077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8">
            <a:extLst>
              <a:ext uri="{FF2B5EF4-FFF2-40B4-BE49-F238E27FC236}">
                <a16:creationId xmlns:a16="http://schemas.microsoft.com/office/drawing/2014/main" id="{0E161339-60FD-4714-8C98-70C356160F42}"/>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b="83365"/>
          <a:stretch>
            <a:fillRect/>
          </a:stretch>
        </p:blipFill>
        <p:spPr bwMode="auto">
          <a:xfrm>
            <a:off x="0" y="-304800"/>
            <a:ext cx="913765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a:extLst>
              <a:ext uri="{FF2B5EF4-FFF2-40B4-BE49-F238E27FC236}">
                <a16:creationId xmlns:a16="http://schemas.microsoft.com/office/drawing/2014/main" id="{C461714B-3FAE-49EE-A789-9AD60134B74A}"/>
              </a:ext>
            </a:extLst>
          </p:cNvPr>
          <p:cNvSpPr>
            <a:spLocks noGrp="1" noChangeArrowheads="1"/>
          </p:cNvSpPr>
          <p:nvPr>
            <p:ph type="sldNum" sz="quarter" idx="4"/>
          </p:nvPr>
        </p:nvSpPr>
        <p:spPr bwMode="auto">
          <a:xfrm>
            <a:off x="0" y="6553200"/>
            <a:ext cx="39846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100"/>
            </a:lvl1pPr>
          </a:lstStyle>
          <a:p>
            <a:pPr>
              <a:defRPr/>
            </a:pPr>
            <a:fld id="{84681023-49B4-4E38-B4DB-9B03938F40FA}" type="slidenum">
              <a:rPr lang="en-US" altLang="en-US"/>
              <a:pPr>
                <a:defRPr/>
              </a:pPr>
              <a:t>‹#›</a:t>
            </a:fld>
            <a:endParaRPr lang="en-US" altLang="en-US"/>
          </a:p>
        </p:txBody>
      </p:sp>
      <p:sp>
        <p:nvSpPr>
          <p:cNvPr id="1028" name="Rectangle 8">
            <a:extLst>
              <a:ext uri="{FF2B5EF4-FFF2-40B4-BE49-F238E27FC236}">
                <a16:creationId xmlns:a16="http://schemas.microsoft.com/office/drawing/2014/main" id="{BEC751F8-B0C7-4D9C-8AE8-68AE30B775E8}"/>
              </a:ext>
            </a:extLst>
          </p:cNvPr>
          <p:cNvSpPr>
            <a:spLocks noChangeArrowheads="1"/>
          </p:cNvSpPr>
          <p:nvPr/>
        </p:nvSpPr>
        <p:spPr bwMode="auto">
          <a:xfrm>
            <a:off x="4114800" y="304800"/>
            <a:ext cx="4648200" cy="304800"/>
          </a:xfrm>
          <a:prstGeom prst="rect">
            <a:avLst/>
          </a:prstGeom>
          <a:noFill/>
          <a:ln>
            <a:noFill/>
          </a:ln>
        </p:spPr>
        <p:txBody>
          <a:bodyPr/>
          <a:lstStyle>
            <a:lvl1pPr algn="ctr" eaLnBrk="0" hangingPunct="0">
              <a:defRPr>
                <a:solidFill>
                  <a:schemeClr val="tx1"/>
                </a:solidFill>
                <a:latin typeface="Arial" panose="020B0604020202020204" pitchFamily="34" charset="0"/>
              </a:defRPr>
            </a:lvl1pPr>
            <a:lvl2pPr marL="742950" indent="-285750" algn="ctr" eaLnBrk="0" hangingPunct="0">
              <a:defRPr>
                <a:solidFill>
                  <a:schemeClr val="tx1"/>
                </a:solidFill>
                <a:latin typeface="Arial" panose="020B0604020202020204" pitchFamily="34" charset="0"/>
              </a:defRPr>
            </a:lvl2pPr>
            <a:lvl3pPr marL="1143000" indent="-228600" algn="ctr" eaLnBrk="0" hangingPunct="0">
              <a:defRPr>
                <a:solidFill>
                  <a:schemeClr val="tx1"/>
                </a:solidFill>
                <a:latin typeface="Arial" panose="020B0604020202020204" pitchFamily="34" charset="0"/>
              </a:defRPr>
            </a:lvl3pPr>
            <a:lvl4pPr marL="1600200" indent="-228600" algn="ctr" eaLnBrk="0" hangingPunct="0">
              <a:defRPr>
                <a:solidFill>
                  <a:schemeClr val="tx1"/>
                </a:solidFill>
                <a:latin typeface="Arial" panose="020B0604020202020204" pitchFamily="34" charset="0"/>
              </a:defRPr>
            </a:lvl4pPr>
            <a:lvl5pPr marL="2057400" indent="-228600" algn="ctr"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r>
              <a:rPr lang="en-US" altLang="en-US" sz="1600" b="1">
                <a:solidFill>
                  <a:schemeClr val="accent2"/>
                </a:solidFill>
                <a:latin typeface="Garamond" panose="02020404030301010803" pitchFamily="18" charset="0"/>
              </a:rPr>
              <a:t>Amity School of Engineering &amp; Technology</a:t>
            </a:r>
          </a:p>
        </p:txBody>
      </p:sp>
      <p:sp>
        <p:nvSpPr>
          <p:cNvPr id="1029" name="Rectangle 10">
            <a:extLst>
              <a:ext uri="{FF2B5EF4-FFF2-40B4-BE49-F238E27FC236}">
                <a16:creationId xmlns:a16="http://schemas.microsoft.com/office/drawing/2014/main" id="{D173DE95-6EFF-4F74-BA0A-BCDE7E7E9D42}"/>
              </a:ext>
            </a:extLst>
          </p:cNvPr>
          <p:cNvSpPr>
            <a:spLocks noChangeArrowheads="1"/>
          </p:cNvSpPr>
          <p:nvPr userDrawn="1"/>
        </p:nvSpPr>
        <p:spPr bwMode="auto">
          <a:xfrm>
            <a:off x="2438400" y="6705600"/>
            <a:ext cx="6705600" cy="152400"/>
          </a:xfrm>
          <a:prstGeom prst="rect">
            <a:avLst/>
          </a:prstGeom>
          <a:solidFill>
            <a:srgbClr val="F1B43B"/>
          </a:solidFill>
          <a:ln>
            <a:noFill/>
          </a:ln>
        </p:spPr>
        <p:txBody>
          <a:bodyPr wrap="none" anchor="ctr"/>
          <a:lstStyle>
            <a:lvl1pPr algn="ctr" eaLnBrk="0" hangingPunct="0">
              <a:defRPr>
                <a:solidFill>
                  <a:schemeClr val="tx1"/>
                </a:solidFill>
                <a:latin typeface="Arial" panose="020B0604020202020204" pitchFamily="34" charset="0"/>
              </a:defRPr>
            </a:lvl1pPr>
            <a:lvl2pPr marL="742950" indent="-285750" algn="ctr" eaLnBrk="0" hangingPunct="0">
              <a:defRPr>
                <a:solidFill>
                  <a:schemeClr val="tx1"/>
                </a:solidFill>
                <a:latin typeface="Arial" panose="020B0604020202020204" pitchFamily="34" charset="0"/>
              </a:defRPr>
            </a:lvl2pPr>
            <a:lvl3pPr marL="1143000" indent="-228600" algn="ctr" eaLnBrk="0" hangingPunct="0">
              <a:defRPr>
                <a:solidFill>
                  <a:schemeClr val="tx1"/>
                </a:solidFill>
                <a:latin typeface="Arial" panose="020B0604020202020204" pitchFamily="34" charset="0"/>
              </a:defRPr>
            </a:lvl3pPr>
            <a:lvl4pPr marL="1600200" indent="-228600" algn="ctr" eaLnBrk="0" hangingPunct="0">
              <a:defRPr>
                <a:solidFill>
                  <a:schemeClr val="tx1"/>
                </a:solidFill>
                <a:latin typeface="Arial" panose="020B0604020202020204" pitchFamily="34" charset="0"/>
              </a:defRPr>
            </a:lvl4pPr>
            <a:lvl5pPr marL="2057400" indent="-228600" algn="ctr"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p>
        </p:txBody>
      </p:sp>
    </p:spTree>
    <p:extLst>
      <p:ext uri="{BB962C8B-B14F-4D97-AF65-F5344CB8AC3E}">
        <p14:creationId xmlns:p14="http://schemas.microsoft.com/office/powerpoint/2010/main" val="42866032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geeksforgeeks.org/this-reference-in-java/"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CD217-B9D0-4219-BB3C-09BBBE86ED20}"/>
              </a:ext>
            </a:extLst>
          </p:cNvPr>
          <p:cNvSpPr>
            <a:spLocks noGrp="1"/>
          </p:cNvSpPr>
          <p:nvPr>
            <p:ph type="title"/>
          </p:nvPr>
        </p:nvSpPr>
        <p:spPr>
          <a:xfrm>
            <a:off x="0" y="2620962"/>
            <a:ext cx="9144000" cy="808038"/>
          </a:xfrm>
        </p:spPr>
        <p:txBody>
          <a:bodyPr/>
          <a:lstStyle/>
          <a:p>
            <a:r>
              <a:rPr lang="en-US" dirty="0"/>
              <a:t>Static Variable, Method and Block</a:t>
            </a:r>
          </a:p>
        </p:txBody>
      </p:sp>
      <p:sp>
        <p:nvSpPr>
          <p:cNvPr id="4" name="Slide Number Placeholder 3">
            <a:extLst>
              <a:ext uri="{FF2B5EF4-FFF2-40B4-BE49-F238E27FC236}">
                <a16:creationId xmlns:a16="http://schemas.microsoft.com/office/drawing/2014/main" id="{8FD110CB-3C16-44AE-8C46-8B10F6528A7E}"/>
              </a:ext>
            </a:extLst>
          </p:cNvPr>
          <p:cNvSpPr>
            <a:spLocks noGrp="1"/>
          </p:cNvSpPr>
          <p:nvPr>
            <p:ph type="sldNum" sz="quarter" idx="10"/>
          </p:nvPr>
        </p:nvSpPr>
        <p:spPr/>
        <p:txBody>
          <a:bodyPr/>
          <a:lstStyle/>
          <a:p>
            <a:pPr>
              <a:defRPr/>
            </a:pPr>
            <a:fld id="{6F5B34F6-CFDA-4837-B8C1-E942023A937E}" type="slidenum">
              <a:rPr lang="en-US" altLang="en-US" smtClean="0"/>
              <a:pPr>
                <a:defRPr/>
              </a:pPr>
              <a:t>1</a:t>
            </a:fld>
            <a:endParaRPr lang="en-US" altLang="en-US"/>
          </a:p>
        </p:txBody>
      </p:sp>
    </p:spTree>
    <p:extLst>
      <p:ext uri="{BB962C8B-B14F-4D97-AF65-F5344CB8AC3E}">
        <p14:creationId xmlns:p14="http://schemas.microsoft.com/office/powerpoint/2010/main" val="206812105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dirty="0"/>
              <a:t>Cont..</a:t>
            </a:r>
          </a:p>
        </p:txBody>
      </p:sp>
      <p:sp>
        <p:nvSpPr>
          <p:cNvPr id="3" name="Content Placeholder 2"/>
          <p:cNvSpPr>
            <a:spLocks noGrp="1"/>
          </p:cNvSpPr>
          <p:nvPr>
            <p:ph idx="1"/>
          </p:nvPr>
        </p:nvSpPr>
        <p:spPr>
          <a:xfrm>
            <a:off x="0" y="1600200"/>
            <a:ext cx="9144000" cy="4525963"/>
          </a:xfrm>
        </p:spPr>
        <p:txBody>
          <a:bodyPr/>
          <a:lstStyle/>
          <a:p>
            <a:r>
              <a:rPr lang="en-US" dirty="0"/>
              <a:t> The variable MY_VAR is </a:t>
            </a:r>
            <a:r>
              <a:rPr lang="en-US" b="1" dirty="0"/>
              <a:t>public</a:t>
            </a:r>
            <a:r>
              <a:rPr lang="en-US" dirty="0"/>
              <a:t> which means any class can use it. It is a </a:t>
            </a:r>
            <a:r>
              <a:rPr lang="en-US" b="1" dirty="0"/>
              <a:t>static</a:t>
            </a:r>
            <a:r>
              <a:rPr lang="en-US" dirty="0"/>
              <a:t> variable so you won’t need any object of class in order to access it. It’s </a:t>
            </a:r>
            <a:r>
              <a:rPr lang="en-US" b="1" dirty="0"/>
              <a:t>final</a:t>
            </a:r>
            <a:r>
              <a:rPr lang="en-US" dirty="0"/>
              <a:t> so the value of this variable can never be changed in the current or in any class.</a:t>
            </a:r>
          </a:p>
        </p:txBody>
      </p:sp>
    </p:spTree>
    <p:extLst>
      <p:ext uri="{BB962C8B-B14F-4D97-AF65-F5344CB8AC3E}">
        <p14:creationId xmlns:p14="http://schemas.microsoft.com/office/powerpoint/2010/main" val="96361533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dirty="0"/>
              <a:t>Static Method</a:t>
            </a:r>
          </a:p>
        </p:txBody>
      </p:sp>
      <p:sp>
        <p:nvSpPr>
          <p:cNvPr id="3" name="Content Placeholder 2"/>
          <p:cNvSpPr>
            <a:spLocks noGrp="1"/>
          </p:cNvSpPr>
          <p:nvPr>
            <p:ph idx="1"/>
          </p:nvPr>
        </p:nvSpPr>
        <p:spPr>
          <a:xfrm>
            <a:off x="0" y="1600200"/>
            <a:ext cx="9144000" cy="4525963"/>
          </a:xfrm>
        </p:spPr>
        <p:txBody>
          <a:bodyPr/>
          <a:lstStyle/>
          <a:p>
            <a:r>
              <a:rPr lang="en-US" dirty="0"/>
              <a:t>Static methods are </a:t>
            </a:r>
            <a:r>
              <a:rPr lang="en-US" b="1" dirty="0"/>
              <a:t>the methods in Java that can be called without creating an object of class</a:t>
            </a:r>
            <a:r>
              <a:rPr lang="en-US" dirty="0"/>
              <a:t>. They are referenced by the class name itself or reference to the Object of that class.</a:t>
            </a:r>
          </a:p>
          <a:p>
            <a:r>
              <a:rPr lang="en-US" dirty="0"/>
              <a:t>Static method can only access static data.</a:t>
            </a:r>
          </a:p>
          <a:p>
            <a:r>
              <a:rPr lang="en-US" dirty="0"/>
              <a:t>Static method can not access non static data.</a:t>
            </a:r>
          </a:p>
        </p:txBody>
      </p:sp>
    </p:spTree>
    <p:extLst>
      <p:ext uri="{BB962C8B-B14F-4D97-AF65-F5344CB8AC3E}">
        <p14:creationId xmlns:p14="http://schemas.microsoft.com/office/powerpoint/2010/main" val="15204343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Memory Allocation: </a:t>
            </a:r>
            <a:endParaRPr lang="en-US"/>
          </a:p>
        </p:txBody>
      </p:sp>
      <p:sp>
        <p:nvSpPr>
          <p:cNvPr id="3" name="Content Placeholder 2"/>
          <p:cNvSpPr>
            <a:spLocks noGrp="1"/>
          </p:cNvSpPr>
          <p:nvPr>
            <p:ph idx="1"/>
          </p:nvPr>
        </p:nvSpPr>
        <p:spPr>
          <a:xfrm>
            <a:off x="-152400" y="1600200"/>
            <a:ext cx="9296400" cy="4525963"/>
          </a:xfrm>
        </p:spPr>
        <p:txBody>
          <a:bodyPr/>
          <a:lstStyle/>
          <a:p>
            <a:pPr algn="just"/>
            <a:r>
              <a:rPr lang="en-US" dirty="0"/>
              <a:t>They are stored in the Permanent Generation space of heap as they are associated with the class in which they reside not to the objects of that class. But their local variables and the passed argument(s) to them are stored in the stack. Since they belong to the class, so they can be called to without creating the object of the class.</a:t>
            </a:r>
          </a:p>
        </p:txBody>
      </p:sp>
    </p:spTree>
    <p:extLst>
      <p:ext uri="{BB962C8B-B14F-4D97-AF65-F5344CB8AC3E}">
        <p14:creationId xmlns:p14="http://schemas.microsoft.com/office/powerpoint/2010/main" val="32920469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229600" cy="533400"/>
          </a:xfrm>
        </p:spPr>
        <p:txBody>
          <a:bodyPr/>
          <a:lstStyle/>
          <a:p>
            <a:r>
              <a:rPr lang="en-US" b="1" dirty="0"/>
              <a:t>Important Points</a:t>
            </a:r>
            <a:endParaRPr lang="en-US" dirty="0"/>
          </a:p>
        </p:txBody>
      </p:sp>
      <p:sp>
        <p:nvSpPr>
          <p:cNvPr id="3" name="Content Placeholder 2"/>
          <p:cNvSpPr>
            <a:spLocks noGrp="1"/>
          </p:cNvSpPr>
          <p:nvPr>
            <p:ph idx="1"/>
          </p:nvPr>
        </p:nvSpPr>
        <p:spPr>
          <a:xfrm>
            <a:off x="0" y="1295400"/>
            <a:ext cx="9144000" cy="5410200"/>
          </a:xfrm>
        </p:spPr>
        <p:txBody>
          <a:bodyPr>
            <a:normAutofit fontScale="85000" lnSpcReduction="20000"/>
          </a:bodyPr>
          <a:lstStyle/>
          <a:p>
            <a:pPr algn="just" fontAlgn="base"/>
            <a:r>
              <a:rPr lang="en-US" sz="3500" dirty="0"/>
              <a:t>Static method(s) are associated with the class in which they reside i.e. they are called without creating an instance of the class </a:t>
            </a:r>
            <a:r>
              <a:rPr lang="en-US" sz="3500" dirty="0" err="1"/>
              <a:t>i.e</a:t>
            </a:r>
            <a:endParaRPr lang="en-US" sz="3500" dirty="0"/>
          </a:p>
          <a:p>
            <a:pPr algn="just" fontAlgn="base"/>
            <a:r>
              <a:rPr lang="en-US" sz="3500" dirty="0"/>
              <a:t> </a:t>
            </a:r>
            <a:r>
              <a:rPr lang="en-US" sz="3500" b="1" dirty="0" err="1"/>
              <a:t>ClassName.methodName</a:t>
            </a:r>
            <a:r>
              <a:rPr lang="en-US" sz="3500" b="1" dirty="0"/>
              <a:t>(</a:t>
            </a:r>
            <a:r>
              <a:rPr lang="en-US" sz="3500" b="1" dirty="0" err="1"/>
              <a:t>args</a:t>
            </a:r>
            <a:r>
              <a:rPr lang="en-US" sz="3500" b="1" dirty="0"/>
              <a:t>)</a:t>
            </a:r>
            <a:endParaRPr lang="en-US" sz="3500" dirty="0"/>
          </a:p>
          <a:p>
            <a:pPr algn="just" fontAlgn="base"/>
            <a:r>
              <a:rPr lang="en-US" sz="3500" dirty="0"/>
              <a:t>They are designed with the aim to be shared among all objects created from the same class.</a:t>
            </a:r>
          </a:p>
          <a:p>
            <a:pPr algn="just" fontAlgn="base"/>
            <a:r>
              <a:rPr lang="en-US" sz="3500" dirty="0"/>
              <a:t>Static methods can not be overridden, since they are resolved using </a:t>
            </a:r>
            <a:r>
              <a:rPr lang="en-US" sz="3500" b="1" dirty="0"/>
              <a:t>static binding </a:t>
            </a:r>
            <a:r>
              <a:rPr lang="en-US" sz="3500" dirty="0"/>
              <a:t>by the compiler at compile time. However, we can have the same name methods declared </a:t>
            </a:r>
            <a:r>
              <a:rPr lang="en-US" sz="3500" b="1" dirty="0"/>
              <a:t>static </a:t>
            </a:r>
            <a:r>
              <a:rPr lang="en-US" sz="3500" dirty="0"/>
              <a:t>in both </a:t>
            </a:r>
            <a:r>
              <a:rPr lang="en-US" sz="3500" b="1" dirty="0"/>
              <a:t>superclass </a:t>
            </a:r>
            <a:r>
              <a:rPr lang="en-US" sz="3500" dirty="0"/>
              <a:t>and </a:t>
            </a:r>
            <a:r>
              <a:rPr lang="en-US" sz="3500" b="1" dirty="0"/>
              <a:t>subclass</a:t>
            </a:r>
            <a:r>
              <a:rPr lang="en-US" sz="3500" dirty="0"/>
              <a:t>, but it will be called </a:t>
            </a:r>
            <a:r>
              <a:rPr lang="en-US" sz="3500" b="1" dirty="0"/>
              <a:t>Method Hiding</a:t>
            </a:r>
            <a:r>
              <a:rPr lang="en-US" sz="3500" dirty="0"/>
              <a:t> as the derived class method will hide the base class method.</a:t>
            </a:r>
          </a:p>
          <a:p>
            <a:pPr algn="just"/>
            <a:endParaRPr lang="en-US" dirty="0"/>
          </a:p>
        </p:txBody>
      </p:sp>
    </p:spTree>
    <p:extLst>
      <p:ext uri="{BB962C8B-B14F-4D97-AF65-F5344CB8AC3E}">
        <p14:creationId xmlns:p14="http://schemas.microsoft.com/office/powerpoint/2010/main" val="198921809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836"/>
            <a:ext cx="8229600" cy="685801"/>
          </a:xfrm>
        </p:spPr>
        <p:txBody>
          <a:bodyPr/>
          <a:lstStyle/>
          <a:p>
            <a:r>
              <a:rPr lang="en-US" dirty="0"/>
              <a:t>Example</a:t>
            </a:r>
          </a:p>
        </p:txBody>
      </p:sp>
      <p:sp>
        <p:nvSpPr>
          <p:cNvPr id="3" name="Content Placeholder 2"/>
          <p:cNvSpPr>
            <a:spLocks noGrp="1"/>
          </p:cNvSpPr>
          <p:nvPr>
            <p:ph idx="1"/>
          </p:nvPr>
        </p:nvSpPr>
        <p:spPr/>
        <p:txBody>
          <a:bodyPr>
            <a:normAutofit fontScale="92500" lnSpcReduction="20000"/>
          </a:bodyPr>
          <a:lstStyle/>
          <a:p>
            <a:pPr fontAlgn="base"/>
            <a:r>
              <a:rPr lang="en-US"/>
              <a:t>class Geek {</a:t>
            </a:r>
          </a:p>
          <a:p>
            <a:pPr fontAlgn="base"/>
            <a:r>
              <a:rPr lang="en-US"/>
              <a:t> </a:t>
            </a:r>
          </a:p>
          <a:p>
            <a:pPr fontAlgn="base"/>
            <a:r>
              <a:rPr lang="en-US"/>
              <a:t>    public static String </a:t>
            </a:r>
            <a:r>
              <a:rPr lang="en-US" err="1"/>
              <a:t>geekName</a:t>
            </a:r>
            <a:r>
              <a:rPr lang="en-US"/>
              <a:t> = "";</a:t>
            </a:r>
          </a:p>
          <a:p>
            <a:pPr fontAlgn="base"/>
            <a:r>
              <a:rPr lang="en-US"/>
              <a:t> </a:t>
            </a:r>
          </a:p>
          <a:p>
            <a:pPr fontAlgn="base"/>
            <a:r>
              <a:rPr lang="en-US"/>
              <a:t>    public static void geek(String name)</a:t>
            </a:r>
          </a:p>
          <a:p>
            <a:pPr fontAlgn="base"/>
            <a:r>
              <a:rPr lang="en-US"/>
              <a:t>    {</a:t>
            </a:r>
          </a:p>
          <a:p>
            <a:pPr fontAlgn="base"/>
            <a:r>
              <a:rPr lang="en-US"/>
              <a:t>        </a:t>
            </a:r>
            <a:r>
              <a:rPr lang="en-US" err="1"/>
              <a:t>geekName</a:t>
            </a:r>
            <a:r>
              <a:rPr lang="en-US"/>
              <a:t> = name;</a:t>
            </a:r>
          </a:p>
          <a:p>
            <a:pPr fontAlgn="base"/>
            <a:r>
              <a:rPr lang="en-US"/>
              <a:t>    }</a:t>
            </a:r>
          </a:p>
          <a:p>
            <a:pPr fontAlgn="base"/>
            <a:r>
              <a:rPr lang="en-US"/>
              <a:t>}</a:t>
            </a:r>
          </a:p>
          <a:p>
            <a:endParaRPr lang="en-US"/>
          </a:p>
        </p:txBody>
      </p:sp>
    </p:spTree>
    <p:extLst>
      <p:ext uri="{BB962C8B-B14F-4D97-AF65-F5344CB8AC3E}">
        <p14:creationId xmlns:p14="http://schemas.microsoft.com/office/powerpoint/2010/main" val="106664307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381000"/>
          </a:xfrm>
        </p:spPr>
        <p:txBody>
          <a:bodyPr>
            <a:normAutofit fontScale="90000"/>
          </a:bodyPr>
          <a:lstStyle/>
          <a:p>
            <a:r>
              <a:rPr lang="en-US" dirty="0"/>
              <a:t>Example</a:t>
            </a:r>
          </a:p>
        </p:txBody>
      </p:sp>
      <p:sp>
        <p:nvSpPr>
          <p:cNvPr id="3" name="Content Placeholder 2"/>
          <p:cNvSpPr>
            <a:spLocks noGrp="1"/>
          </p:cNvSpPr>
          <p:nvPr>
            <p:ph idx="1"/>
          </p:nvPr>
        </p:nvSpPr>
        <p:spPr>
          <a:xfrm>
            <a:off x="0" y="1295400"/>
            <a:ext cx="9144000" cy="5410200"/>
          </a:xfrm>
        </p:spPr>
        <p:txBody>
          <a:bodyPr>
            <a:normAutofit fontScale="55000" lnSpcReduction="20000"/>
          </a:bodyPr>
          <a:lstStyle/>
          <a:p>
            <a:pPr marL="0" indent="0" fontAlgn="base">
              <a:buNone/>
            </a:pPr>
            <a:r>
              <a:rPr lang="en-US" sz="3800" dirty="0"/>
              <a:t>class GFG {</a:t>
            </a:r>
          </a:p>
          <a:p>
            <a:pPr marL="0" indent="0" fontAlgn="base">
              <a:buNone/>
            </a:pPr>
            <a:r>
              <a:rPr lang="en-US" sz="3800" dirty="0"/>
              <a:t>    public static void main(String[] </a:t>
            </a:r>
            <a:r>
              <a:rPr lang="en-US" sz="3800" dirty="0" err="1"/>
              <a:t>args</a:t>
            </a:r>
            <a:r>
              <a:rPr lang="en-US" sz="3800" dirty="0"/>
              <a:t>)</a:t>
            </a:r>
          </a:p>
          <a:p>
            <a:pPr marL="0" indent="0" fontAlgn="base">
              <a:buNone/>
            </a:pPr>
            <a:r>
              <a:rPr lang="en-US" sz="3800" dirty="0"/>
              <a:t>    {</a:t>
            </a:r>
          </a:p>
          <a:p>
            <a:pPr marL="0" indent="0" fontAlgn="base">
              <a:buNone/>
            </a:pPr>
            <a:r>
              <a:rPr lang="en-US" sz="3800" dirty="0"/>
              <a:t>         // Accessing the static method geek()</a:t>
            </a:r>
          </a:p>
          <a:p>
            <a:pPr marL="0" indent="0" fontAlgn="base">
              <a:buNone/>
            </a:pPr>
            <a:r>
              <a:rPr lang="en-US" sz="3800" dirty="0"/>
              <a:t>        // and field by class name itself.</a:t>
            </a:r>
          </a:p>
          <a:p>
            <a:pPr marL="0" indent="0" fontAlgn="base">
              <a:buNone/>
            </a:pPr>
            <a:r>
              <a:rPr lang="en-US" sz="3800" dirty="0"/>
              <a:t>        </a:t>
            </a:r>
            <a:r>
              <a:rPr lang="en-US" sz="3800" dirty="0" err="1"/>
              <a:t>Geek.geek</a:t>
            </a:r>
            <a:r>
              <a:rPr lang="en-US" sz="3800" dirty="0"/>
              <a:t>("</a:t>
            </a:r>
            <a:r>
              <a:rPr lang="en-US" sz="3800" dirty="0" err="1"/>
              <a:t>vaibhav</a:t>
            </a:r>
            <a:r>
              <a:rPr lang="en-US" sz="3800" dirty="0"/>
              <a:t>");</a:t>
            </a:r>
          </a:p>
          <a:p>
            <a:pPr marL="0" indent="0" fontAlgn="base">
              <a:buNone/>
            </a:pPr>
            <a:r>
              <a:rPr lang="en-US" sz="3800" dirty="0"/>
              <a:t>        </a:t>
            </a:r>
            <a:r>
              <a:rPr lang="en-US" sz="3800" dirty="0" err="1"/>
              <a:t>System.out.println</a:t>
            </a:r>
            <a:r>
              <a:rPr lang="en-US" sz="3800" dirty="0"/>
              <a:t>(</a:t>
            </a:r>
            <a:r>
              <a:rPr lang="en-US" sz="3800" dirty="0" err="1"/>
              <a:t>Geek.geekName</a:t>
            </a:r>
            <a:r>
              <a:rPr lang="en-US" sz="3800" dirty="0"/>
              <a:t>);</a:t>
            </a:r>
          </a:p>
          <a:p>
            <a:pPr marL="0" indent="0" fontAlgn="base">
              <a:buNone/>
            </a:pPr>
            <a:r>
              <a:rPr lang="en-US" sz="3800" dirty="0"/>
              <a:t> </a:t>
            </a:r>
          </a:p>
          <a:p>
            <a:pPr marL="0" indent="0" fontAlgn="base">
              <a:buNone/>
            </a:pPr>
            <a:r>
              <a:rPr lang="en-US" sz="3800" dirty="0"/>
              <a:t>        // Accessing the static method geek()</a:t>
            </a:r>
          </a:p>
          <a:p>
            <a:pPr marL="0" indent="0" fontAlgn="base">
              <a:buNone/>
            </a:pPr>
            <a:r>
              <a:rPr lang="en-US" sz="3800" dirty="0"/>
              <a:t>        // by using Object's reference.</a:t>
            </a:r>
          </a:p>
          <a:p>
            <a:pPr marL="0" indent="0" fontAlgn="base">
              <a:buNone/>
            </a:pPr>
            <a:r>
              <a:rPr lang="en-US" sz="3800" dirty="0"/>
              <a:t>        Geek obj = new Geek();</a:t>
            </a:r>
          </a:p>
          <a:p>
            <a:pPr marL="0" indent="0" fontAlgn="base">
              <a:buNone/>
            </a:pPr>
            <a:r>
              <a:rPr lang="en-US" sz="3800" dirty="0"/>
              <a:t>        </a:t>
            </a:r>
            <a:r>
              <a:rPr lang="en-US" sz="3800" dirty="0" err="1"/>
              <a:t>obj.geek</a:t>
            </a:r>
            <a:r>
              <a:rPr lang="en-US" sz="3800" dirty="0"/>
              <a:t>("</a:t>
            </a:r>
            <a:r>
              <a:rPr lang="en-US" sz="3800" dirty="0" err="1"/>
              <a:t>mohit</a:t>
            </a:r>
            <a:r>
              <a:rPr lang="en-US" sz="3800" dirty="0"/>
              <a:t>");</a:t>
            </a:r>
          </a:p>
          <a:p>
            <a:pPr marL="0" indent="0" fontAlgn="base">
              <a:buNone/>
            </a:pPr>
            <a:r>
              <a:rPr lang="en-US" sz="3800" dirty="0"/>
              <a:t>        </a:t>
            </a:r>
            <a:r>
              <a:rPr lang="en-US" sz="3800" dirty="0" err="1"/>
              <a:t>System.out.println</a:t>
            </a:r>
            <a:r>
              <a:rPr lang="en-US" sz="3800" dirty="0"/>
              <a:t>(</a:t>
            </a:r>
            <a:r>
              <a:rPr lang="en-US" sz="3800" dirty="0" err="1"/>
              <a:t>obj.geekName</a:t>
            </a:r>
            <a:r>
              <a:rPr lang="en-US" sz="3800" dirty="0"/>
              <a:t>);</a:t>
            </a:r>
          </a:p>
          <a:p>
            <a:pPr marL="0" indent="0" fontAlgn="base">
              <a:buNone/>
            </a:pPr>
            <a:r>
              <a:rPr lang="en-US" sz="3800" dirty="0"/>
              <a:t>    }</a:t>
            </a:r>
          </a:p>
          <a:p>
            <a:pPr marL="0" indent="0" fontAlgn="base">
              <a:buNone/>
            </a:pPr>
            <a:r>
              <a:rPr lang="en-US" sz="3800" dirty="0"/>
              <a:t>}</a:t>
            </a:r>
          </a:p>
          <a:p>
            <a:endParaRPr lang="en-US" dirty="0"/>
          </a:p>
        </p:txBody>
      </p:sp>
    </p:spTree>
    <p:extLst>
      <p:ext uri="{BB962C8B-B14F-4D97-AF65-F5344CB8AC3E}">
        <p14:creationId xmlns:p14="http://schemas.microsoft.com/office/powerpoint/2010/main" val="25072185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836"/>
            <a:ext cx="8229600" cy="685801"/>
          </a:xfrm>
        </p:spPr>
        <p:txBody>
          <a:bodyPr/>
          <a:lstStyle/>
          <a:p>
            <a:r>
              <a:rPr lang="en-US" b="1" dirty="0"/>
              <a:t>When to use static methods?</a:t>
            </a:r>
            <a:r>
              <a:rPr lang="en-US" dirty="0"/>
              <a:t> </a:t>
            </a:r>
          </a:p>
        </p:txBody>
      </p:sp>
      <p:sp>
        <p:nvSpPr>
          <p:cNvPr id="3" name="Content Placeholder 2"/>
          <p:cNvSpPr>
            <a:spLocks noGrp="1"/>
          </p:cNvSpPr>
          <p:nvPr>
            <p:ph idx="1"/>
          </p:nvPr>
        </p:nvSpPr>
        <p:spPr/>
        <p:txBody>
          <a:bodyPr/>
          <a:lstStyle/>
          <a:p>
            <a:pPr algn="just" fontAlgn="base"/>
            <a:r>
              <a:rPr lang="en-US" dirty="0"/>
              <a:t>When you have code that can be shared across all instances of the same class, put that portion of code into static method.</a:t>
            </a:r>
          </a:p>
          <a:p>
            <a:pPr algn="just" fontAlgn="base"/>
            <a:r>
              <a:rPr lang="en-US" dirty="0"/>
              <a:t>They are basically used to access static field(s) of the class.</a:t>
            </a:r>
          </a:p>
          <a:p>
            <a:endParaRPr lang="en-US" dirty="0"/>
          </a:p>
        </p:txBody>
      </p:sp>
    </p:spTree>
    <p:extLst>
      <p:ext uri="{BB962C8B-B14F-4D97-AF65-F5344CB8AC3E}">
        <p14:creationId xmlns:p14="http://schemas.microsoft.com/office/powerpoint/2010/main" val="996528408"/>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b="1" dirty="0"/>
              <a:t>Instance method vs Static method</a:t>
            </a:r>
            <a:endParaRPr lang="en-US" dirty="0"/>
          </a:p>
        </p:txBody>
      </p:sp>
      <p:sp>
        <p:nvSpPr>
          <p:cNvPr id="3" name="Content Placeholder 2"/>
          <p:cNvSpPr>
            <a:spLocks noGrp="1"/>
          </p:cNvSpPr>
          <p:nvPr>
            <p:ph idx="1"/>
          </p:nvPr>
        </p:nvSpPr>
        <p:spPr>
          <a:xfrm>
            <a:off x="4762" y="2057399"/>
            <a:ext cx="8991600" cy="4525963"/>
          </a:xfrm>
        </p:spPr>
        <p:txBody>
          <a:bodyPr>
            <a:normAutofit fontScale="92500" lnSpcReduction="20000"/>
          </a:bodyPr>
          <a:lstStyle/>
          <a:p>
            <a:pPr fontAlgn="base"/>
            <a:r>
              <a:rPr lang="en-US" dirty="0"/>
              <a:t>Instance method can access the instance methods and instance variables directly.</a:t>
            </a:r>
          </a:p>
          <a:p>
            <a:pPr fontAlgn="base"/>
            <a:r>
              <a:rPr lang="en-US" dirty="0"/>
              <a:t>Instance method can access static variables and static methods directly.</a:t>
            </a:r>
          </a:p>
          <a:p>
            <a:pPr fontAlgn="base"/>
            <a:r>
              <a:rPr lang="en-US" dirty="0"/>
              <a:t>Static methods can access the static variables and static methods directly.</a:t>
            </a:r>
          </a:p>
          <a:p>
            <a:pPr fontAlgn="base"/>
            <a:r>
              <a:rPr lang="en-US" dirty="0"/>
              <a:t>Static methods can’t access instance methods and instance variables directly. They must use reference to object. And static method can’t use </a:t>
            </a:r>
            <a:r>
              <a:rPr lang="en-US" u="sng" dirty="0">
                <a:hlinkClick r:id="rId2"/>
              </a:rPr>
              <a:t>this</a:t>
            </a:r>
            <a:r>
              <a:rPr lang="en-US" dirty="0"/>
              <a:t> keyword as there is no instance for ‘this’ to refer to.</a:t>
            </a:r>
          </a:p>
          <a:p>
            <a:endParaRPr lang="en-US" dirty="0"/>
          </a:p>
        </p:txBody>
      </p:sp>
    </p:spTree>
    <p:extLst>
      <p:ext uri="{BB962C8B-B14F-4D97-AF65-F5344CB8AC3E}">
        <p14:creationId xmlns:p14="http://schemas.microsoft.com/office/powerpoint/2010/main" val="55724271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dirty="0"/>
              <a:t>Static Block</a:t>
            </a:r>
          </a:p>
        </p:txBody>
      </p:sp>
      <p:sp>
        <p:nvSpPr>
          <p:cNvPr id="3" name="Content Placeholder 2"/>
          <p:cNvSpPr>
            <a:spLocks noGrp="1"/>
          </p:cNvSpPr>
          <p:nvPr>
            <p:ph idx="1"/>
          </p:nvPr>
        </p:nvSpPr>
        <p:spPr/>
        <p:txBody>
          <a:bodyPr/>
          <a:lstStyle/>
          <a:p>
            <a:pPr algn="just"/>
            <a:r>
              <a:rPr lang="en-US" dirty="0"/>
              <a:t>In a Java class, a static block is </a:t>
            </a:r>
            <a:r>
              <a:rPr lang="en-US" b="1" dirty="0"/>
              <a:t>a set of instructions that is run only once when a class is loaded into memory</a:t>
            </a:r>
            <a:r>
              <a:rPr lang="en-US" dirty="0"/>
              <a:t>. A static block is also called a static initialization block. This is because it is an option for initializing or setting up the class at run-time.</a:t>
            </a:r>
          </a:p>
          <a:p>
            <a:pPr algn="just"/>
            <a:r>
              <a:rPr lang="en-US" dirty="0"/>
              <a:t>Static block always executed before main function</a:t>
            </a:r>
          </a:p>
        </p:txBody>
      </p:sp>
    </p:spTree>
    <p:extLst>
      <p:ext uri="{BB962C8B-B14F-4D97-AF65-F5344CB8AC3E}">
        <p14:creationId xmlns:p14="http://schemas.microsoft.com/office/powerpoint/2010/main" val="814153058"/>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96B54-4EB2-4F7A-AA45-F270692D83D5}"/>
              </a:ext>
            </a:extLst>
          </p:cNvPr>
          <p:cNvSpPr>
            <a:spLocks noGrp="1"/>
          </p:cNvSpPr>
          <p:nvPr>
            <p:ph type="title"/>
          </p:nvPr>
        </p:nvSpPr>
        <p:spPr>
          <a:xfrm>
            <a:off x="457200" y="609600"/>
            <a:ext cx="8229600" cy="808038"/>
          </a:xfrm>
        </p:spPr>
        <p:txBody>
          <a:bodyPr/>
          <a:lstStyle/>
          <a:p>
            <a:r>
              <a:rPr lang="en-US" dirty="0"/>
              <a:t>Static Block</a:t>
            </a:r>
          </a:p>
        </p:txBody>
      </p:sp>
      <p:sp>
        <p:nvSpPr>
          <p:cNvPr id="4" name="Slide Number Placeholder 3">
            <a:extLst>
              <a:ext uri="{FF2B5EF4-FFF2-40B4-BE49-F238E27FC236}">
                <a16:creationId xmlns:a16="http://schemas.microsoft.com/office/drawing/2014/main" id="{B4ECE991-68E0-44E6-A758-23A2C353A0D5}"/>
              </a:ext>
            </a:extLst>
          </p:cNvPr>
          <p:cNvSpPr>
            <a:spLocks noGrp="1"/>
          </p:cNvSpPr>
          <p:nvPr>
            <p:ph type="sldNum" sz="quarter" idx="10"/>
          </p:nvPr>
        </p:nvSpPr>
        <p:spPr/>
        <p:txBody>
          <a:bodyPr/>
          <a:lstStyle/>
          <a:p>
            <a:pPr>
              <a:defRPr/>
            </a:pPr>
            <a:fld id="{6F5B34F6-CFDA-4837-B8C1-E942023A937E}" type="slidenum">
              <a:rPr lang="en-US" altLang="en-US" smtClean="0"/>
              <a:pPr>
                <a:defRPr/>
              </a:pPr>
              <a:t>19</a:t>
            </a:fld>
            <a:endParaRPr lang="en-US" altLang="en-US"/>
          </a:p>
        </p:txBody>
      </p:sp>
      <p:sp>
        <p:nvSpPr>
          <p:cNvPr id="5" name="Rectangle 1">
            <a:extLst>
              <a:ext uri="{FF2B5EF4-FFF2-40B4-BE49-F238E27FC236}">
                <a16:creationId xmlns:a16="http://schemas.microsoft.com/office/drawing/2014/main" id="{3B5C99EE-9D78-4422-995B-09AD5F203B0A}"/>
              </a:ext>
            </a:extLst>
          </p:cNvPr>
          <p:cNvSpPr>
            <a:spLocks noGrp="1" noChangeArrowheads="1"/>
          </p:cNvSpPr>
          <p:nvPr>
            <p:ph idx="1"/>
          </p:nvPr>
        </p:nvSpPr>
        <p:spPr bwMode="auto">
          <a:xfrm>
            <a:off x="457200" y="1647189"/>
            <a:ext cx="8665834" cy="443198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6699"/>
                </a:solidFill>
                <a:effectLst/>
                <a:latin typeface="Consolas" panose="020B0609020204030204" pitchFamily="49" charset="0"/>
              </a:rPr>
              <a:t>class</a:t>
            </a: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0" i="0" u="none" strike="noStrike" cap="none" normalizeH="0" baseline="0" dirty="0">
                <a:ln>
                  <a:noFill/>
                </a:ln>
                <a:solidFill>
                  <a:srgbClr val="000000"/>
                </a:solidFill>
                <a:effectLst/>
                <a:latin typeface="Consolas" panose="020B0609020204030204" pitchFamily="49" charset="0"/>
              </a:rPr>
              <a:t>Test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1" i="0" u="none" strike="noStrike" cap="none" normalizeH="0" baseline="0" dirty="0">
                <a:ln>
                  <a:noFill/>
                </a:ln>
                <a:solidFill>
                  <a:srgbClr val="006699"/>
                </a:solidFill>
                <a:effectLst/>
                <a:latin typeface="Consolas" panose="020B0609020204030204" pitchFamily="49" charset="0"/>
              </a:rPr>
              <a:t>static</a:t>
            </a: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1" i="0" u="none" strike="noStrike" cap="none" normalizeH="0" baseline="0" dirty="0">
                <a:ln>
                  <a:noFill/>
                </a:ln>
                <a:solidFill>
                  <a:srgbClr val="006699"/>
                </a:solidFill>
                <a:effectLst/>
                <a:latin typeface="Consolas" panose="020B0609020204030204" pitchFamily="49" charset="0"/>
              </a:rPr>
              <a:t>int</a:t>
            </a: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0" i="0" u="none" strike="noStrike" cap="none" normalizeH="0" baseline="0" dirty="0" err="1">
                <a:ln>
                  <a:noFill/>
                </a:ln>
                <a:solidFill>
                  <a:srgbClr val="000000"/>
                </a:solidFill>
                <a:effectLst/>
                <a:latin typeface="Consolas" panose="020B0609020204030204" pitchFamily="49" charset="0"/>
              </a:rPr>
              <a:t>i</a:t>
            </a:r>
            <a:r>
              <a:rPr kumimoji="0" lang="en-US" altLang="en-US" sz="2400" b="0" i="0" u="none" strike="noStrike" cap="none" normalizeH="0" baseline="0" dirty="0">
                <a:ln>
                  <a:noFill/>
                </a:ln>
                <a:solidFill>
                  <a:srgbClr val="000000"/>
                </a:solidFill>
                <a:effectLst/>
                <a:latin typeface="Consolas" panose="020B0609020204030204" pitchFamily="49" charset="0"/>
              </a:rPr>
              <a:t>; // Static Variable</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1" i="0" u="none" strike="noStrike" cap="none" normalizeH="0" baseline="0" dirty="0">
                <a:ln>
                  <a:noFill/>
                </a:ln>
                <a:solidFill>
                  <a:srgbClr val="006699"/>
                </a:solidFill>
                <a:effectLst/>
                <a:latin typeface="Consolas" panose="020B0609020204030204" pitchFamily="49" charset="0"/>
              </a:rPr>
              <a:t>int</a:t>
            </a: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0" i="0" u="none" strike="noStrike" cap="none" normalizeH="0" baseline="0" dirty="0">
                <a:ln>
                  <a:noFill/>
                </a:ln>
                <a:solidFill>
                  <a:srgbClr val="000000"/>
                </a:solidFill>
                <a:effectLst/>
                <a:latin typeface="Consolas" panose="020B0609020204030204" pitchFamily="49" charset="0"/>
              </a:rPr>
              <a:t>j;  // Non-Static Variable</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1" i="0" u="none" strike="noStrike" cap="none" normalizeH="0" baseline="0" dirty="0">
                <a:ln>
                  <a:noFill/>
                </a:ln>
                <a:solidFill>
                  <a:srgbClr val="006699"/>
                </a:solidFill>
                <a:effectLst/>
                <a:latin typeface="Consolas" panose="020B0609020204030204" pitchFamily="49" charset="0"/>
              </a:rPr>
              <a:t>static   //Static Block</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0" i="0" u="none" strike="noStrike" cap="none" normalizeH="0" baseline="0" dirty="0">
                <a:ln>
                  <a:noFill/>
                </a:ln>
                <a:solidFill>
                  <a:srgbClr val="000000"/>
                </a:solidFill>
                <a:effectLst/>
                <a:latin typeface="Consolas" panose="020B0609020204030204" pitchFamily="49" charset="0"/>
              </a:rPr>
              <a:t>{</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0" i="0" u="none" strike="noStrike" cap="none" normalizeH="0" baseline="0" dirty="0" err="1">
                <a:ln>
                  <a:noFill/>
                </a:ln>
                <a:solidFill>
                  <a:srgbClr val="000000"/>
                </a:solidFill>
                <a:effectLst/>
                <a:latin typeface="Consolas" panose="020B0609020204030204" pitchFamily="49" charset="0"/>
              </a:rPr>
              <a:t>i</a:t>
            </a:r>
            <a:r>
              <a:rPr kumimoji="0" lang="en-US" altLang="en-US" sz="2400" b="0" i="0" u="none" strike="noStrike" cap="none" normalizeH="0" baseline="0" dirty="0">
                <a:ln>
                  <a:noFill/>
                </a:ln>
                <a:solidFill>
                  <a:srgbClr val="000000"/>
                </a:solidFill>
                <a:effectLst/>
                <a:latin typeface="Consolas" panose="020B0609020204030204" pitchFamily="49" charset="0"/>
              </a:rPr>
              <a:t> = </a:t>
            </a:r>
            <a:r>
              <a:rPr kumimoji="0" lang="en-US" altLang="en-US" sz="2400" b="0" i="0" u="none" strike="noStrike" cap="none" normalizeH="0" baseline="0" dirty="0">
                <a:ln>
                  <a:noFill/>
                </a:ln>
                <a:solidFill>
                  <a:srgbClr val="009900"/>
                </a:solidFill>
                <a:effectLst/>
                <a:latin typeface="Consolas" panose="020B0609020204030204" pitchFamily="49" charset="0"/>
              </a:rPr>
              <a:t>10</a:t>
            </a:r>
            <a:r>
              <a:rPr kumimoji="0" lang="en-US" altLang="en-US" sz="2400" b="0" i="0" u="none" strike="noStrike" cap="none" normalizeH="0" baseline="0" dirty="0">
                <a:ln>
                  <a:noFill/>
                </a:ln>
                <a:solidFill>
                  <a:srgbClr val="000000"/>
                </a:solidFill>
                <a:effectLst/>
                <a:latin typeface="Consolas" panose="020B0609020204030204" pitchFamily="49" charset="0"/>
              </a:rPr>
              <a:t>;</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0" i="0" u="none" strike="noStrike" cap="none" normalizeH="0" baseline="0" dirty="0" err="1">
                <a:ln>
                  <a:noFill/>
                </a:ln>
                <a:solidFill>
                  <a:srgbClr val="000000"/>
                </a:solidFill>
                <a:effectLst/>
                <a:latin typeface="Consolas" panose="020B0609020204030204" pitchFamily="49" charset="0"/>
              </a:rPr>
              <a:t>System.out.println</a:t>
            </a:r>
            <a:r>
              <a:rPr kumimoji="0" lang="en-US" altLang="en-US" sz="2400" b="0" i="0" u="none" strike="noStrike" cap="none" normalizeH="0" baseline="0" dirty="0">
                <a:ln>
                  <a:noFill/>
                </a:ln>
                <a:solidFill>
                  <a:srgbClr val="000000"/>
                </a:solidFill>
                <a:effectLst/>
                <a:latin typeface="Consolas" panose="020B0609020204030204" pitchFamily="49" charset="0"/>
              </a:rPr>
              <a:t>(</a:t>
            </a:r>
            <a:r>
              <a:rPr kumimoji="0" lang="en-US" altLang="en-US" sz="2400" b="0" i="0" u="none" strike="noStrike" cap="none" normalizeH="0" baseline="0" dirty="0">
                <a:ln>
                  <a:noFill/>
                </a:ln>
                <a:solidFill>
                  <a:srgbClr val="0000FF"/>
                </a:solidFill>
                <a:effectLst/>
                <a:latin typeface="Consolas" panose="020B0609020204030204" pitchFamily="49" charset="0"/>
              </a:rPr>
              <a:t>"static block called "</a:t>
            </a:r>
            <a:r>
              <a:rPr kumimoji="0" lang="en-US" altLang="en-US" sz="2400" b="0" i="0" u="none" strike="noStrike" cap="none" normalizeH="0" baseline="0" dirty="0">
                <a:ln>
                  <a:noFill/>
                </a:ln>
                <a:solidFill>
                  <a:srgbClr val="000000"/>
                </a:solidFill>
                <a:effectLst/>
                <a:latin typeface="Consolas" panose="020B0609020204030204" pitchFamily="49" charset="0"/>
              </a:rPr>
              <a:t>);</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0" i="0" u="none" strike="noStrike" cap="none" normalizeH="0" baseline="0" dirty="0">
                <a:ln>
                  <a:noFill/>
                </a:ln>
                <a:solidFill>
                  <a:srgbClr val="000000"/>
                </a:solidFill>
                <a:effectLst/>
                <a:latin typeface="Consolas" panose="020B0609020204030204" pitchFamily="49" charset="0"/>
              </a:rPr>
              <a:t>}</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0" i="0" u="none" strike="noStrike" cap="none" normalizeH="0" baseline="0" dirty="0">
                <a:ln>
                  <a:noFill/>
                </a:ln>
                <a:solidFill>
                  <a:srgbClr val="000000"/>
                </a:solidFill>
                <a:effectLst/>
                <a:latin typeface="Consolas" panose="020B0609020204030204" pitchFamily="49" charset="0"/>
              </a:rPr>
              <a:t>}</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5233426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dirty="0"/>
              <a:t>Static Variable</a:t>
            </a:r>
          </a:p>
        </p:txBody>
      </p:sp>
      <p:sp>
        <p:nvSpPr>
          <p:cNvPr id="3" name="Content Placeholder 2"/>
          <p:cNvSpPr>
            <a:spLocks noGrp="1"/>
          </p:cNvSpPr>
          <p:nvPr>
            <p:ph idx="1"/>
          </p:nvPr>
        </p:nvSpPr>
        <p:spPr/>
        <p:txBody>
          <a:bodyPr/>
          <a:lstStyle/>
          <a:p>
            <a:pPr algn="just"/>
            <a:r>
              <a:rPr lang="en-US" dirty="0"/>
              <a:t>Static variable which belong to the class and initialize only once at the start of the execution. It is belong to the class ,not to the object(instance).</a:t>
            </a:r>
          </a:p>
          <a:p>
            <a:pPr algn="just"/>
            <a:r>
              <a:rPr lang="en-US" dirty="0"/>
              <a:t>A single copy of to be shared by all the object of the class.</a:t>
            </a:r>
          </a:p>
          <a:p>
            <a:pPr algn="just"/>
            <a:r>
              <a:rPr lang="en-US" dirty="0"/>
              <a:t>A static variable can be accessed directly by the class name and not need any object.</a:t>
            </a:r>
          </a:p>
        </p:txBody>
      </p:sp>
    </p:spTree>
    <p:extLst>
      <p:ext uri="{BB962C8B-B14F-4D97-AF65-F5344CB8AC3E}">
        <p14:creationId xmlns:p14="http://schemas.microsoft.com/office/powerpoint/2010/main" val="2023213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4A3B6DB-0618-47B5-8612-311DA49EC011}"/>
              </a:ext>
            </a:extLst>
          </p:cNvPr>
          <p:cNvSpPr>
            <a:spLocks noGrp="1"/>
          </p:cNvSpPr>
          <p:nvPr>
            <p:ph type="sldNum" sz="quarter" idx="10"/>
          </p:nvPr>
        </p:nvSpPr>
        <p:spPr/>
        <p:txBody>
          <a:bodyPr/>
          <a:lstStyle/>
          <a:p>
            <a:pPr>
              <a:defRPr/>
            </a:pPr>
            <a:fld id="{6F5B34F6-CFDA-4837-B8C1-E942023A937E}" type="slidenum">
              <a:rPr lang="en-US" altLang="en-US" smtClean="0"/>
              <a:pPr>
                <a:defRPr/>
              </a:pPr>
              <a:t>20</a:t>
            </a:fld>
            <a:endParaRPr lang="en-US" altLang="en-US"/>
          </a:p>
        </p:txBody>
      </p:sp>
      <p:sp>
        <p:nvSpPr>
          <p:cNvPr id="5" name="Rectangle 1">
            <a:extLst>
              <a:ext uri="{FF2B5EF4-FFF2-40B4-BE49-F238E27FC236}">
                <a16:creationId xmlns:a16="http://schemas.microsoft.com/office/drawing/2014/main" id="{45079867-D94B-4066-893C-5163EF4DC114}"/>
              </a:ext>
            </a:extLst>
          </p:cNvPr>
          <p:cNvSpPr>
            <a:spLocks noGrp="1" noChangeArrowheads="1"/>
          </p:cNvSpPr>
          <p:nvPr>
            <p:ph idx="1"/>
          </p:nvPr>
        </p:nvSpPr>
        <p:spPr bwMode="auto">
          <a:xfrm>
            <a:off x="457201" y="755690"/>
            <a:ext cx="8458200" cy="60324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006699"/>
                </a:solidFill>
                <a:effectLst/>
                <a:latin typeface="Consolas" panose="020B0609020204030204" pitchFamily="49" charset="0"/>
              </a:rPr>
              <a:t>class</a:t>
            </a:r>
            <a:r>
              <a:rPr kumimoji="0" lang="en-US" altLang="en-US" sz="2800" b="0" i="0" u="none" strike="noStrike" cap="none" normalizeH="0" baseline="0" dirty="0">
                <a:ln>
                  <a:noFill/>
                </a:ln>
                <a:solidFill>
                  <a:srgbClr val="273239"/>
                </a:solidFill>
                <a:effectLst/>
                <a:latin typeface="Consolas" panose="020B0609020204030204" pitchFamily="49" charset="0"/>
              </a:rPr>
              <a:t> </a:t>
            </a:r>
            <a:r>
              <a:rPr lang="en-US" altLang="en-US" sz="2800" dirty="0">
                <a:solidFill>
                  <a:srgbClr val="000000"/>
                </a:solidFill>
                <a:latin typeface="Consolas" panose="020B0609020204030204" pitchFamily="49" charset="0"/>
              </a:rPr>
              <a:t>Test</a:t>
            </a:r>
            <a:r>
              <a:rPr kumimoji="0" lang="en-US" altLang="en-US" sz="2800" b="0" i="0" u="none" strike="noStrike" cap="none" normalizeH="0" baseline="0" dirty="0">
                <a:ln>
                  <a:noFill/>
                </a:ln>
                <a:solidFill>
                  <a:srgbClr val="000000"/>
                </a:solidFill>
                <a:effectLst/>
                <a:latin typeface="Consolas" panose="020B0609020204030204" pitchFamily="49" charset="0"/>
              </a:rPr>
              <a:t> {</a:t>
            </a:r>
            <a:endParaRPr kumimoji="0" lang="en-US" altLang="en-US"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273239"/>
                </a:solidFill>
                <a:effectLst/>
                <a:latin typeface="Consolas" panose="020B0609020204030204" pitchFamily="49" charset="0"/>
              </a:rPr>
              <a:t> </a:t>
            </a:r>
            <a:endParaRPr kumimoji="0" lang="en-US" altLang="en-US"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273239"/>
                </a:solidFill>
                <a:effectLst/>
                <a:latin typeface="Consolas" panose="020B0609020204030204" pitchFamily="49" charset="0"/>
              </a:rPr>
              <a:t>    </a:t>
            </a:r>
            <a:r>
              <a:rPr kumimoji="0" lang="en-US" altLang="en-US" sz="2800" b="0" i="0" u="none" strike="noStrike" cap="none" normalizeH="0" baseline="0" dirty="0">
                <a:ln>
                  <a:noFill/>
                </a:ln>
                <a:solidFill>
                  <a:srgbClr val="008200"/>
                </a:solidFill>
                <a:effectLst/>
                <a:latin typeface="Consolas" panose="020B0609020204030204" pitchFamily="49" charset="0"/>
              </a:rPr>
              <a:t>// Main driver method</a:t>
            </a:r>
            <a:endParaRPr kumimoji="0" lang="en-US" altLang="en-US"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273239"/>
                </a:solidFill>
                <a:effectLst/>
                <a:latin typeface="Consolas" panose="020B0609020204030204" pitchFamily="49" charset="0"/>
              </a:rPr>
              <a:t>    </a:t>
            </a:r>
            <a:r>
              <a:rPr kumimoji="0" lang="en-US" altLang="en-US" sz="2800" b="1" i="0" u="none" strike="noStrike" cap="none" normalizeH="0" baseline="0" dirty="0">
                <a:ln>
                  <a:noFill/>
                </a:ln>
                <a:solidFill>
                  <a:srgbClr val="006699"/>
                </a:solidFill>
                <a:effectLst/>
                <a:latin typeface="Consolas" panose="020B0609020204030204" pitchFamily="49" charset="0"/>
              </a:rPr>
              <a:t>public</a:t>
            </a:r>
            <a:r>
              <a:rPr kumimoji="0" lang="en-US" altLang="en-US" sz="2800" b="0" i="0" u="none" strike="noStrike" cap="none" normalizeH="0" baseline="0" dirty="0">
                <a:ln>
                  <a:noFill/>
                </a:ln>
                <a:solidFill>
                  <a:srgbClr val="273239"/>
                </a:solidFill>
                <a:effectLst/>
                <a:latin typeface="Consolas" panose="020B0609020204030204" pitchFamily="49" charset="0"/>
              </a:rPr>
              <a:t> </a:t>
            </a:r>
            <a:r>
              <a:rPr kumimoji="0" lang="en-US" altLang="en-US" sz="2800" b="1" i="0" u="none" strike="noStrike" cap="none" normalizeH="0" baseline="0" dirty="0">
                <a:ln>
                  <a:noFill/>
                </a:ln>
                <a:solidFill>
                  <a:srgbClr val="006699"/>
                </a:solidFill>
                <a:effectLst/>
                <a:latin typeface="Consolas" panose="020B0609020204030204" pitchFamily="49" charset="0"/>
              </a:rPr>
              <a:t>static</a:t>
            </a:r>
            <a:r>
              <a:rPr kumimoji="0" lang="en-US" altLang="en-US" sz="2800" b="0" i="0" u="none" strike="noStrike" cap="none" normalizeH="0" baseline="0" dirty="0">
                <a:ln>
                  <a:noFill/>
                </a:ln>
                <a:solidFill>
                  <a:srgbClr val="273239"/>
                </a:solidFill>
                <a:effectLst/>
                <a:latin typeface="Consolas" panose="020B0609020204030204" pitchFamily="49" charset="0"/>
              </a:rPr>
              <a:t> </a:t>
            </a:r>
            <a:r>
              <a:rPr kumimoji="0" lang="en-US" altLang="en-US" sz="2800" b="1" i="0" u="none" strike="noStrike" cap="none" normalizeH="0" baseline="0" dirty="0">
                <a:ln>
                  <a:noFill/>
                </a:ln>
                <a:solidFill>
                  <a:srgbClr val="006699"/>
                </a:solidFill>
                <a:effectLst/>
                <a:latin typeface="Consolas" panose="020B0609020204030204" pitchFamily="49" charset="0"/>
              </a:rPr>
              <a:t>void</a:t>
            </a:r>
            <a:r>
              <a:rPr kumimoji="0" lang="en-US" altLang="en-US" sz="2800" b="0" i="0" u="none" strike="noStrike" cap="none" normalizeH="0" baseline="0" dirty="0">
                <a:ln>
                  <a:noFill/>
                </a:ln>
                <a:solidFill>
                  <a:srgbClr val="273239"/>
                </a:solidFill>
                <a:effectLst/>
                <a:latin typeface="Consolas" panose="020B0609020204030204" pitchFamily="49" charset="0"/>
              </a:rPr>
              <a:t> </a:t>
            </a:r>
            <a:r>
              <a:rPr kumimoji="0" lang="en-US" altLang="en-US" sz="2800" b="0" i="0" u="none" strike="noStrike" cap="none" normalizeH="0" baseline="0" dirty="0">
                <a:ln>
                  <a:noFill/>
                </a:ln>
                <a:solidFill>
                  <a:srgbClr val="000000"/>
                </a:solidFill>
                <a:effectLst/>
                <a:latin typeface="Consolas" panose="020B0609020204030204" pitchFamily="49" charset="0"/>
              </a:rPr>
              <a:t>main(String </a:t>
            </a:r>
            <a:r>
              <a:rPr kumimoji="0" lang="en-US" altLang="en-US" sz="2800" b="0" i="0" u="none" strike="noStrike" cap="none" normalizeH="0" baseline="0" dirty="0" err="1">
                <a:ln>
                  <a:noFill/>
                </a:ln>
                <a:solidFill>
                  <a:srgbClr val="000000"/>
                </a:solidFill>
                <a:effectLst/>
                <a:latin typeface="Consolas" panose="020B0609020204030204" pitchFamily="49" charset="0"/>
              </a:rPr>
              <a:t>args</a:t>
            </a:r>
            <a:r>
              <a:rPr kumimoji="0" lang="en-US" altLang="en-US" sz="2800" b="0" i="0" u="none" strike="noStrike" cap="none" normalizeH="0" baseline="0" dirty="0">
                <a:ln>
                  <a:noFill/>
                </a:ln>
                <a:solidFill>
                  <a:srgbClr val="000000"/>
                </a:solidFill>
                <a:effectLst/>
                <a:latin typeface="Consolas" panose="020B0609020204030204" pitchFamily="49" charset="0"/>
              </a:rPr>
              <a:t>[])</a:t>
            </a:r>
            <a:endParaRPr kumimoji="0" lang="en-US" altLang="en-US"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273239"/>
                </a:solidFill>
                <a:effectLst/>
                <a:latin typeface="Consolas" panose="020B0609020204030204" pitchFamily="49" charset="0"/>
              </a:rPr>
              <a:t>    </a:t>
            </a:r>
            <a:r>
              <a:rPr kumimoji="0" lang="en-US" altLang="en-US" sz="2800" b="0" i="0" u="none" strike="noStrike" cap="none" normalizeH="0" baseline="0" dirty="0">
                <a:ln>
                  <a:noFill/>
                </a:ln>
                <a:solidFill>
                  <a:srgbClr val="000000"/>
                </a:solidFill>
                <a:effectLst/>
                <a:latin typeface="Consolas" panose="020B0609020204030204" pitchFamily="49" charset="0"/>
              </a:rPr>
              <a:t>{</a:t>
            </a:r>
            <a:endParaRPr kumimoji="0" lang="en-US" altLang="en-US"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273239"/>
                </a:solidFill>
                <a:effectLst/>
                <a:latin typeface="Consolas" panose="020B0609020204030204" pitchFamily="49" charset="0"/>
              </a:rPr>
              <a:t> </a:t>
            </a:r>
            <a:endParaRPr kumimoji="0" lang="en-US" altLang="en-US"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273239"/>
                </a:solidFill>
                <a:effectLst/>
                <a:latin typeface="Consolas" panose="020B0609020204030204" pitchFamily="49" charset="0"/>
              </a:rPr>
              <a:t>        </a:t>
            </a:r>
            <a:r>
              <a:rPr kumimoji="0" lang="en-US" altLang="en-US" sz="2800" b="0" i="0" u="none" strike="noStrike" cap="none" normalizeH="0" baseline="0" dirty="0">
                <a:ln>
                  <a:noFill/>
                </a:ln>
                <a:solidFill>
                  <a:srgbClr val="008200"/>
                </a:solidFill>
                <a:effectLst/>
                <a:latin typeface="Consolas" panose="020B0609020204030204" pitchFamily="49" charset="0"/>
              </a:rPr>
              <a:t>// Although we don't have an object of Test, static</a:t>
            </a:r>
            <a:endParaRPr kumimoji="0" lang="en-US" altLang="en-US"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273239"/>
                </a:solidFill>
                <a:effectLst/>
                <a:latin typeface="Consolas" panose="020B0609020204030204" pitchFamily="49" charset="0"/>
              </a:rPr>
              <a:t>        </a:t>
            </a:r>
            <a:r>
              <a:rPr kumimoji="0" lang="en-US" altLang="en-US" sz="2800" b="0" i="0" u="none" strike="noStrike" cap="none" normalizeH="0" baseline="0" dirty="0">
                <a:ln>
                  <a:noFill/>
                </a:ln>
                <a:solidFill>
                  <a:srgbClr val="008200"/>
                </a:solidFill>
                <a:effectLst/>
                <a:latin typeface="Consolas" panose="020B0609020204030204" pitchFamily="49" charset="0"/>
              </a:rPr>
              <a:t>// block is called because </a:t>
            </a:r>
            <a:r>
              <a:rPr kumimoji="0" lang="en-US" altLang="en-US" sz="2800" b="0" i="0" u="none" strike="noStrike" cap="none" normalizeH="0" baseline="0" dirty="0" err="1">
                <a:ln>
                  <a:noFill/>
                </a:ln>
                <a:solidFill>
                  <a:srgbClr val="008200"/>
                </a:solidFill>
                <a:effectLst/>
                <a:latin typeface="Consolas" panose="020B0609020204030204" pitchFamily="49" charset="0"/>
              </a:rPr>
              <a:t>i</a:t>
            </a:r>
            <a:r>
              <a:rPr kumimoji="0" lang="en-US" altLang="en-US" sz="2800" b="0" i="0" u="none" strike="noStrike" cap="none" normalizeH="0" baseline="0" dirty="0">
                <a:ln>
                  <a:noFill/>
                </a:ln>
                <a:solidFill>
                  <a:srgbClr val="008200"/>
                </a:solidFill>
                <a:effectLst/>
                <a:latin typeface="Consolas" panose="020B0609020204030204" pitchFamily="49" charset="0"/>
              </a:rPr>
              <a:t> is being accessed in</a:t>
            </a:r>
            <a:endParaRPr kumimoji="0" lang="en-US" altLang="en-US"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273239"/>
                </a:solidFill>
                <a:effectLst/>
                <a:latin typeface="Consolas" panose="020B0609020204030204" pitchFamily="49" charset="0"/>
              </a:rPr>
              <a:t>        </a:t>
            </a:r>
            <a:r>
              <a:rPr kumimoji="0" lang="en-US" altLang="en-US" sz="2800" b="0" i="0" u="none" strike="noStrike" cap="none" normalizeH="0" baseline="0" dirty="0">
                <a:ln>
                  <a:noFill/>
                </a:ln>
                <a:solidFill>
                  <a:srgbClr val="008200"/>
                </a:solidFill>
                <a:effectLst/>
                <a:latin typeface="Consolas" panose="020B0609020204030204" pitchFamily="49" charset="0"/>
              </a:rPr>
              <a:t>// following statement.</a:t>
            </a:r>
            <a:endParaRPr kumimoji="0" lang="en-US" altLang="en-US"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273239"/>
                </a:solidFill>
                <a:effectLst/>
                <a:latin typeface="Consolas" panose="020B0609020204030204" pitchFamily="49" charset="0"/>
              </a:rPr>
              <a:t>        </a:t>
            </a:r>
            <a:r>
              <a:rPr kumimoji="0" lang="en-US" altLang="en-US" sz="2800" b="0" i="0" u="none" strike="noStrike" cap="none" normalizeH="0" baseline="0" dirty="0" err="1">
                <a:ln>
                  <a:noFill/>
                </a:ln>
                <a:solidFill>
                  <a:srgbClr val="000000"/>
                </a:solidFill>
                <a:effectLst/>
                <a:latin typeface="Consolas" panose="020B0609020204030204" pitchFamily="49" charset="0"/>
              </a:rPr>
              <a:t>System.out.println</a:t>
            </a:r>
            <a:r>
              <a:rPr kumimoji="0" lang="en-US" altLang="en-US" sz="2800" b="0" i="0" u="none" strike="noStrike" cap="none" normalizeH="0" baseline="0" dirty="0">
                <a:ln>
                  <a:noFill/>
                </a:ln>
                <a:solidFill>
                  <a:srgbClr val="000000"/>
                </a:solidFill>
                <a:effectLst/>
                <a:latin typeface="Consolas" panose="020B0609020204030204" pitchFamily="49" charset="0"/>
              </a:rPr>
              <a:t>(</a:t>
            </a:r>
            <a:r>
              <a:rPr kumimoji="0" lang="en-US" altLang="en-US" sz="2800" b="0" i="0" u="none" strike="noStrike" cap="none" normalizeH="0" baseline="0" dirty="0" err="1">
                <a:ln>
                  <a:noFill/>
                </a:ln>
                <a:solidFill>
                  <a:srgbClr val="000000"/>
                </a:solidFill>
                <a:effectLst/>
                <a:latin typeface="Consolas" panose="020B0609020204030204" pitchFamily="49" charset="0"/>
              </a:rPr>
              <a:t>Test.i</a:t>
            </a:r>
            <a:r>
              <a:rPr kumimoji="0" lang="en-US" altLang="en-US" sz="2800" b="0" i="0" u="none" strike="noStrike" cap="none" normalizeH="0" baseline="0" dirty="0">
                <a:ln>
                  <a:noFill/>
                </a:ln>
                <a:solidFill>
                  <a:srgbClr val="000000"/>
                </a:solidFill>
                <a:effectLst/>
                <a:latin typeface="Consolas" panose="020B0609020204030204" pitchFamily="49" charset="0"/>
              </a:rPr>
              <a:t>);</a:t>
            </a:r>
            <a:endParaRPr kumimoji="0" lang="en-US" altLang="en-US"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273239"/>
                </a:solidFill>
                <a:effectLst/>
                <a:latin typeface="Consolas" panose="020B0609020204030204" pitchFamily="49" charset="0"/>
              </a:rPr>
              <a:t>    </a:t>
            </a:r>
            <a:r>
              <a:rPr kumimoji="0" lang="en-US" altLang="en-US" sz="2800" b="0" i="0" u="none" strike="noStrike" cap="none" normalizeH="0" baseline="0" dirty="0">
                <a:ln>
                  <a:noFill/>
                </a:ln>
                <a:solidFill>
                  <a:srgbClr val="000000"/>
                </a:solidFill>
                <a:effectLst/>
                <a:latin typeface="Consolas" panose="020B0609020204030204" pitchFamily="49" charset="0"/>
              </a:rPr>
              <a:t>}</a:t>
            </a:r>
            <a:endParaRPr kumimoji="0" lang="en-US" altLang="en-US"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0000"/>
                </a:solidFill>
                <a:effectLst/>
                <a:latin typeface="Consolas" panose="020B0609020204030204" pitchFamily="49" charset="0"/>
              </a:rPr>
              <a:t>}</a:t>
            </a:r>
            <a:endParaRPr kumimoji="0" lang="en-US" altLang="en-US" sz="2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1628325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836"/>
            <a:ext cx="8229600" cy="685801"/>
          </a:xfrm>
        </p:spPr>
        <p:txBody>
          <a:bodyPr/>
          <a:lstStyle/>
          <a:p>
            <a:r>
              <a:rPr lang="en-US" dirty="0"/>
              <a:t>Example</a:t>
            </a:r>
          </a:p>
        </p:txBody>
      </p:sp>
      <p:sp>
        <p:nvSpPr>
          <p:cNvPr id="3" name="Content Placeholder 2"/>
          <p:cNvSpPr>
            <a:spLocks noGrp="1"/>
          </p:cNvSpPr>
          <p:nvPr>
            <p:ph idx="1"/>
          </p:nvPr>
        </p:nvSpPr>
        <p:spPr/>
        <p:txBody>
          <a:bodyPr/>
          <a:lstStyle/>
          <a:p>
            <a:pPr marL="0" indent="0">
              <a:buNone/>
            </a:pPr>
            <a:r>
              <a:rPr lang="en-US"/>
              <a:t>class </a:t>
            </a:r>
            <a:r>
              <a:rPr lang="en-US" err="1"/>
              <a:t>VarDemo</a:t>
            </a:r>
            <a:r>
              <a:rPr lang="en-US"/>
              <a:t> { </a:t>
            </a:r>
          </a:p>
          <a:p>
            <a:pPr marL="0" indent="0">
              <a:buNone/>
            </a:pPr>
            <a:r>
              <a:rPr lang="en-US"/>
              <a:t>        static </a:t>
            </a:r>
            <a:r>
              <a:rPr lang="en-US" err="1"/>
              <a:t>int</a:t>
            </a:r>
            <a:r>
              <a:rPr lang="en-US"/>
              <a:t> count=0; </a:t>
            </a:r>
          </a:p>
          <a:p>
            <a:pPr marL="0" indent="0">
              <a:buNone/>
            </a:pPr>
            <a:r>
              <a:rPr lang="en-US"/>
              <a:t>          public void increment() </a:t>
            </a:r>
          </a:p>
          <a:p>
            <a:pPr marL="0" indent="0">
              <a:buNone/>
            </a:pPr>
            <a:r>
              <a:rPr lang="en-US"/>
              <a:t>          { </a:t>
            </a:r>
          </a:p>
          <a:p>
            <a:pPr marL="0" indent="0">
              <a:buNone/>
            </a:pPr>
            <a:r>
              <a:rPr lang="en-US"/>
              <a:t>           count++; </a:t>
            </a:r>
          </a:p>
          <a:p>
            <a:pPr marL="0" indent="0">
              <a:buNone/>
            </a:pPr>
            <a:r>
              <a:rPr lang="en-US"/>
              <a:t>           }</a:t>
            </a:r>
          </a:p>
        </p:txBody>
      </p:sp>
    </p:spTree>
    <p:extLst>
      <p:ext uri="{BB962C8B-B14F-4D97-AF65-F5344CB8AC3E}">
        <p14:creationId xmlns:p14="http://schemas.microsoft.com/office/powerpoint/2010/main" val="293203177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dirty="0"/>
              <a:t>Example</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public static void main(String </a:t>
            </a:r>
            <a:r>
              <a:rPr lang="en-US" dirty="0" err="1"/>
              <a:t>args</a:t>
            </a:r>
            <a:r>
              <a:rPr lang="en-US" dirty="0"/>
              <a:t>[]) { </a:t>
            </a:r>
          </a:p>
          <a:p>
            <a:pPr marL="0" indent="0">
              <a:buNone/>
            </a:pPr>
            <a:r>
              <a:rPr lang="en-US" dirty="0"/>
              <a:t>    </a:t>
            </a:r>
            <a:r>
              <a:rPr lang="en-US" dirty="0" err="1"/>
              <a:t>VarDemo</a:t>
            </a:r>
            <a:r>
              <a:rPr lang="en-US" dirty="0"/>
              <a:t> obj1=new </a:t>
            </a:r>
            <a:r>
              <a:rPr lang="en-US" dirty="0" err="1"/>
              <a:t>VarDemo</a:t>
            </a:r>
            <a:r>
              <a:rPr lang="en-US" dirty="0"/>
              <a:t>();</a:t>
            </a:r>
          </a:p>
          <a:p>
            <a:pPr marL="0" indent="0">
              <a:buNone/>
            </a:pPr>
            <a:r>
              <a:rPr lang="en-US" dirty="0"/>
              <a:t>    </a:t>
            </a:r>
            <a:r>
              <a:rPr lang="en-US" dirty="0" err="1"/>
              <a:t>VarDemo</a:t>
            </a:r>
            <a:r>
              <a:rPr lang="en-US" dirty="0"/>
              <a:t> obj2=new </a:t>
            </a:r>
            <a:r>
              <a:rPr lang="en-US" dirty="0" err="1"/>
              <a:t>VarDemo</a:t>
            </a:r>
            <a:r>
              <a:rPr lang="en-US" dirty="0"/>
              <a:t>();    </a:t>
            </a:r>
          </a:p>
          <a:p>
            <a:pPr marL="0" indent="0">
              <a:buNone/>
            </a:pPr>
            <a:r>
              <a:rPr lang="en-US" dirty="0"/>
              <a:t>   obj1.increment(); </a:t>
            </a:r>
          </a:p>
          <a:p>
            <a:pPr marL="0" indent="0">
              <a:buNone/>
            </a:pPr>
            <a:r>
              <a:rPr lang="en-US" dirty="0"/>
              <a:t>   obj2.increment();    </a:t>
            </a:r>
          </a:p>
          <a:p>
            <a:pPr marL="0" indent="0">
              <a:buNone/>
            </a:pPr>
            <a:r>
              <a:rPr lang="en-US" sz="2800" dirty="0"/>
              <a:t>   </a:t>
            </a:r>
            <a:r>
              <a:rPr lang="en-US" sz="2800" dirty="0" err="1"/>
              <a:t>System.out.println</a:t>
            </a:r>
            <a:r>
              <a:rPr lang="en-US" sz="2800" dirty="0"/>
              <a:t>("Obj1: count is="+obj1.count); </a:t>
            </a:r>
          </a:p>
          <a:p>
            <a:pPr marL="0" indent="0">
              <a:buNone/>
            </a:pPr>
            <a:r>
              <a:rPr lang="en-US" sz="2800" dirty="0"/>
              <a:t>  </a:t>
            </a:r>
            <a:r>
              <a:rPr lang="en-US" sz="2800" dirty="0" err="1"/>
              <a:t>System.out.println</a:t>
            </a:r>
            <a:r>
              <a:rPr lang="en-US" sz="2800" dirty="0"/>
              <a:t>("Obj2: count is="+obj2.count); </a:t>
            </a:r>
          </a:p>
          <a:p>
            <a:pPr marL="0" indent="0">
              <a:buNone/>
            </a:pPr>
            <a:r>
              <a:rPr lang="en-US" sz="2800" dirty="0"/>
              <a:t>    } </a:t>
            </a:r>
          </a:p>
          <a:p>
            <a:pPr marL="0" indent="0">
              <a:buNone/>
            </a:pPr>
            <a:r>
              <a:rPr lang="en-US" sz="2800" dirty="0"/>
              <a:t>}</a:t>
            </a:r>
          </a:p>
        </p:txBody>
      </p:sp>
    </p:spTree>
    <p:extLst>
      <p:ext uri="{BB962C8B-B14F-4D97-AF65-F5344CB8AC3E}">
        <p14:creationId xmlns:p14="http://schemas.microsoft.com/office/powerpoint/2010/main" val="34016013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a:br>
            <a:r>
              <a:rPr lang="en-US" b="1"/>
              <a:t>Static Variable can be accessed directly in a static method</a:t>
            </a:r>
            <a:br>
              <a:rPr lang="en-US" b="1"/>
            </a:br>
            <a:endParaRPr lang="en-US"/>
          </a:p>
        </p:txBody>
      </p:sp>
      <p:sp>
        <p:nvSpPr>
          <p:cNvPr id="3" name="Content Placeholder 2"/>
          <p:cNvSpPr>
            <a:spLocks noGrp="1"/>
          </p:cNvSpPr>
          <p:nvPr>
            <p:ph idx="1"/>
          </p:nvPr>
        </p:nvSpPr>
        <p:spPr>
          <a:xfrm>
            <a:off x="457200" y="2209800"/>
            <a:ext cx="8229600" cy="3916363"/>
          </a:xfrm>
        </p:spPr>
        <p:txBody>
          <a:bodyPr/>
          <a:lstStyle/>
          <a:p>
            <a:pPr marL="0" indent="0">
              <a:buNone/>
            </a:pPr>
            <a:r>
              <a:rPr lang="en-US" dirty="0"/>
              <a:t>class </a:t>
            </a:r>
            <a:r>
              <a:rPr lang="en-US" dirty="0" err="1"/>
              <a:t>JavaExample</a:t>
            </a:r>
            <a:r>
              <a:rPr lang="en-US" dirty="0"/>
              <a:t>{</a:t>
            </a:r>
          </a:p>
          <a:p>
            <a:pPr marL="0" indent="0">
              <a:buNone/>
            </a:pPr>
            <a:r>
              <a:rPr lang="en-US" dirty="0"/>
              <a:t> static int age; </a:t>
            </a:r>
          </a:p>
          <a:p>
            <a:pPr marL="0" indent="0">
              <a:buNone/>
            </a:pPr>
            <a:r>
              <a:rPr lang="en-US" dirty="0"/>
              <a:t> static String name; //This is a Static Method    </a:t>
            </a:r>
          </a:p>
          <a:p>
            <a:pPr marL="0" indent="0">
              <a:buNone/>
            </a:pPr>
            <a:r>
              <a:rPr lang="en-US" dirty="0"/>
              <a:t> static void </a:t>
            </a:r>
            <a:r>
              <a:rPr lang="en-US" dirty="0" err="1"/>
              <a:t>disp</a:t>
            </a:r>
            <a:r>
              <a:rPr lang="en-US" dirty="0"/>
              <a:t>(){ </a:t>
            </a:r>
          </a:p>
          <a:p>
            <a:pPr marL="0" indent="0">
              <a:buNone/>
            </a:pPr>
            <a:r>
              <a:rPr lang="en-US" dirty="0"/>
              <a:t>       </a:t>
            </a:r>
            <a:r>
              <a:rPr lang="en-US" dirty="0" err="1"/>
              <a:t>System.out.println</a:t>
            </a:r>
            <a:r>
              <a:rPr lang="en-US" dirty="0"/>
              <a:t>("Age is: "+age);    </a:t>
            </a:r>
          </a:p>
          <a:p>
            <a:pPr marL="0" indent="0">
              <a:buNone/>
            </a:pPr>
            <a:r>
              <a:rPr lang="en-US" dirty="0"/>
              <a:t>       </a:t>
            </a:r>
            <a:r>
              <a:rPr lang="en-US" dirty="0" err="1"/>
              <a:t>System.out.println</a:t>
            </a:r>
            <a:r>
              <a:rPr lang="en-US" dirty="0"/>
              <a:t>("Name is: "+name);</a:t>
            </a:r>
          </a:p>
          <a:p>
            <a:pPr marL="0" indent="0">
              <a:buNone/>
            </a:pPr>
            <a:r>
              <a:rPr lang="en-US" dirty="0"/>
              <a:t> }</a:t>
            </a:r>
          </a:p>
        </p:txBody>
      </p:sp>
    </p:spTree>
    <p:extLst>
      <p:ext uri="{BB962C8B-B14F-4D97-AF65-F5344CB8AC3E}">
        <p14:creationId xmlns:p14="http://schemas.microsoft.com/office/powerpoint/2010/main" val="428747383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836"/>
            <a:ext cx="8229600" cy="685801"/>
          </a:xfrm>
        </p:spPr>
        <p:txBody>
          <a:bodyPr/>
          <a:lstStyle/>
          <a:p>
            <a:r>
              <a:rPr lang="en-US" dirty="0"/>
              <a:t>Example</a:t>
            </a:r>
          </a:p>
        </p:txBody>
      </p:sp>
      <p:sp>
        <p:nvSpPr>
          <p:cNvPr id="3" name="Content Placeholder 2"/>
          <p:cNvSpPr>
            <a:spLocks noGrp="1"/>
          </p:cNvSpPr>
          <p:nvPr>
            <p:ph idx="1"/>
          </p:nvPr>
        </p:nvSpPr>
        <p:spPr/>
        <p:txBody>
          <a:bodyPr/>
          <a:lstStyle/>
          <a:p>
            <a:pPr marL="0" indent="0">
              <a:buNone/>
            </a:pPr>
            <a:r>
              <a:rPr lang="en-US"/>
              <a:t>public static void main(String </a:t>
            </a:r>
            <a:r>
              <a:rPr lang="en-US" err="1"/>
              <a:t>args</a:t>
            </a:r>
            <a:r>
              <a:rPr lang="en-US"/>
              <a:t>[]) { </a:t>
            </a:r>
          </a:p>
          <a:p>
            <a:pPr marL="0" indent="0">
              <a:buNone/>
            </a:pPr>
            <a:r>
              <a:rPr lang="en-US"/>
              <a:t>    age = 30;</a:t>
            </a:r>
          </a:p>
          <a:p>
            <a:pPr marL="0" indent="0">
              <a:buNone/>
            </a:pPr>
            <a:r>
              <a:rPr lang="en-US"/>
              <a:t>    name = "Steve"; </a:t>
            </a:r>
          </a:p>
          <a:p>
            <a:pPr marL="0" indent="0">
              <a:buNone/>
            </a:pPr>
            <a:r>
              <a:rPr lang="en-US"/>
              <a:t>   </a:t>
            </a:r>
            <a:r>
              <a:rPr lang="en-US" err="1"/>
              <a:t>disp</a:t>
            </a:r>
            <a:r>
              <a:rPr lang="en-US"/>
              <a:t>();</a:t>
            </a:r>
          </a:p>
          <a:p>
            <a:pPr marL="0" indent="0">
              <a:buNone/>
            </a:pPr>
            <a:r>
              <a:rPr lang="en-US"/>
              <a:t>     }</a:t>
            </a:r>
          </a:p>
          <a:p>
            <a:pPr marL="0" indent="0">
              <a:buNone/>
            </a:pPr>
            <a:r>
              <a:rPr lang="en-US"/>
              <a:t> }</a:t>
            </a:r>
          </a:p>
        </p:txBody>
      </p:sp>
    </p:spTree>
    <p:extLst>
      <p:ext uri="{BB962C8B-B14F-4D97-AF65-F5344CB8AC3E}">
        <p14:creationId xmlns:p14="http://schemas.microsoft.com/office/powerpoint/2010/main" val="203732993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en-US" b="1" dirty="0"/>
              <a:t>Static variable initialization</a:t>
            </a:r>
            <a:br>
              <a:rPr lang="en-US" b="1" dirty="0"/>
            </a:br>
            <a:endParaRPr lang="en-US" dirty="0"/>
          </a:p>
        </p:txBody>
      </p:sp>
      <p:sp>
        <p:nvSpPr>
          <p:cNvPr id="3" name="Content Placeholder 2"/>
          <p:cNvSpPr>
            <a:spLocks noGrp="1"/>
          </p:cNvSpPr>
          <p:nvPr>
            <p:ph idx="1"/>
          </p:nvPr>
        </p:nvSpPr>
        <p:spPr/>
        <p:txBody>
          <a:bodyPr/>
          <a:lstStyle/>
          <a:p>
            <a:r>
              <a:rPr lang="en-US" dirty="0"/>
              <a:t>Static variables are initialized when class is loaded.</a:t>
            </a:r>
          </a:p>
          <a:p>
            <a:r>
              <a:rPr lang="en-US" dirty="0"/>
              <a:t>Static variables are initialized before any object of that class is created.</a:t>
            </a:r>
          </a:p>
          <a:p>
            <a:r>
              <a:rPr lang="en-US" dirty="0"/>
              <a:t>Static variables are initialized before any static method of the class executes.</a:t>
            </a:r>
          </a:p>
          <a:p>
            <a:endParaRPr lang="en-US" dirty="0"/>
          </a:p>
        </p:txBody>
      </p:sp>
    </p:spTree>
    <p:extLst>
      <p:ext uri="{BB962C8B-B14F-4D97-AF65-F5344CB8AC3E}">
        <p14:creationId xmlns:p14="http://schemas.microsoft.com/office/powerpoint/2010/main" val="155241339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836"/>
            <a:ext cx="8229600" cy="685801"/>
          </a:xfrm>
        </p:spPr>
        <p:txBody>
          <a:bodyPr>
            <a:normAutofit fontScale="90000"/>
          </a:bodyPr>
          <a:lstStyle/>
          <a:p>
            <a:r>
              <a:rPr lang="en-US" b="1" dirty="0"/>
              <a:t>Default values for static and non-static variables are same.</a:t>
            </a:r>
          </a:p>
        </p:txBody>
      </p:sp>
      <p:sp>
        <p:nvSpPr>
          <p:cNvPr id="3" name="Content Placeholder 2"/>
          <p:cNvSpPr>
            <a:spLocks noGrp="1"/>
          </p:cNvSpPr>
          <p:nvPr>
            <p:ph idx="1"/>
          </p:nvPr>
        </p:nvSpPr>
        <p:spPr>
          <a:xfrm>
            <a:off x="457200" y="2362200"/>
            <a:ext cx="8229600" cy="3763963"/>
          </a:xfrm>
        </p:spPr>
        <p:txBody>
          <a:bodyPr/>
          <a:lstStyle/>
          <a:p>
            <a:r>
              <a:rPr lang="en-US" dirty="0"/>
              <a:t>primitive integers(long, short </a:t>
            </a:r>
            <a:r>
              <a:rPr lang="en-US" dirty="0" err="1"/>
              <a:t>etc</a:t>
            </a:r>
            <a:r>
              <a:rPr lang="en-US" dirty="0"/>
              <a:t>): 0</a:t>
            </a:r>
            <a:br>
              <a:rPr lang="en-US" dirty="0"/>
            </a:br>
            <a:r>
              <a:rPr lang="en-US" dirty="0"/>
              <a:t>primitive floating points(float, double): 0.0</a:t>
            </a:r>
            <a:br>
              <a:rPr lang="en-US" dirty="0"/>
            </a:br>
            <a:r>
              <a:rPr lang="en-US" dirty="0" err="1"/>
              <a:t>boolean</a:t>
            </a:r>
            <a:r>
              <a:rPr lang="en-US" dirty="0"/>
              <a:t>: false</a:t>
            </a:r>
            <a:br>
              <a:rPr lang="en-US" dirty="0"/>
            </a:br>
            <a:r>
              <a:rPr lang="en-US" dirty="0"/>
              <a:t>object references: null</a:t>
            </a:r>
          </a:p>
          <a:p>
            <a:endParaRPr lang="en-US" dirty="0"/>
          </a:p>
          <a:p>
            <a:r>
              <a:rPr lang="en-US" dirty="0"/>
              <a:t>const int pi;</a:t>
            </a:r>
          </a:p>
        </p:txBody>
      </p:sp>
    </p:spTree>
    <p:extLst>
      <p:ext uri="{BB962C8B-B14F-4D97-AF65-F5344CB8AC3E}">
        <p14:creationId xmlns:p14="http://schemas.microsoft.com/office/powerpoint/2010/main" val="275357075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en-US" b="1" dirty="0"/>
              <a:t>Static final variables</a:t>
            </a:r>
            <a:br>
              <a:rPr lang="en-US" b="1" dirty="0"/>
            </a:br>
            <a:endParaRPr lang="en-US" dirty="0"/>
          </a:p>
        </p:txBody>
      </p:sp>
      <p:sp>
        <p:nvSpPr>
          <p:cNvPr id="3" name="Content Placeholder 2"/>
          <p:cNvSpPr>
            <a:spLocks noGrp="1"/>
          </p:cNvSpPr>
          <p:nvPr>
            <p:ph idx="1"/>
          </p:nvPr>
        </p:nvSpPr>
        <p:spPr>
          <a:xfrm>
            <a:off x="0" y="1600200"/>
            <a:ext cx="8991600" cy="5029200"/>
          </a:xfrm>
        </p:spPr>
        <p:txBody>
          <a:bodyPr>
            <a:normAutofit lnSpcReduction="10000"/>
          </a:bodyPr>
          <a:lstStyle/>
          <a:p>
            <a:pPr marL="0" indent="0">
              <a:buNone/>
            </a:pPr>
            <a:r>
              <a:rPr lang="en-US" dirty="0"/>
              <a:t>public class </a:t>
            </a:r>
            <a:r>
              <a:rPr lang="en-US" dirty="0" err="1"/>
              <a:t>MyClass</a:t>
            </a:r>
            <a:r>
              <a:rPr lang="en-US" dirty="0"/>
              <a:t>{ </a:t>
            </a:r>
          </a:p>
          <a:p>
            <a:pPr marL="0" indent="0">
              <a:buNone/>
            </a:pPr>
            <a:r>
              <a:rPr lang="en-US" dirty="0"/>
              <a:t>      public static final int MY_VAR=27; </a:t>
            </a:r>
          </a:p>
          <a:p>
            <a:pPr marL="0" indent="0">
              <a:buNone/>
            </a:pPr>
            <a:r>
              <a:rPr lang="en-US" dirty="0"/>
              <a:t>    }</a:t>
            </a:r>
          </a:p>
          <a:p>
            <a:pPr marL="0" indent="0">
              <a:buNone/>
            </a:pPr>
            <a:r>
              <a:rPr lang="en-US" dirty="0"/>
              <a:t>Final variable always needs initialization, if you don’t initialize it would throw a compilation error. have a look at below example-</a:t>
            </a:r>
          </a:p>
          <a:p>
            <a:pPr marL="0" indent="0">
              <a:buNone/>
            </a:pPr>
            <a:r>
              <a:rPr lang="en-US" dirty="0"/>
              <a:t>public class </a:t>
            </a:r>
            <a:r>
              <a:rPr lang="en-US" dirty="0" err="1"/>
              <a:t>MyClass</a:t>
            </a:r>
            <a:r>
              <a:rPr lang="en-US" dirty="0"/>
              <a:t>{ </a:t>
            </a:r>
          </a:p>
          <a:p>
            <a:pPr marL="0" indent="0">
              <a:buNone/>
            </a:pPr>
            <a:r>
              <a:rPr lang="en-US" dirty="0"/>
              <a:t>          public static final int MY_VAR;</a:t>
            </a:r>
          </a:p>
          <a:p>
            <a:pPr marL="0" indent="0">
              <a:buNone/>
            </a:pPr>
            <a:r>
              <a:rPr lang="en-US" dirty="0"/>
              <a:t> }</a:t>
            </a:r>
          </a:p>
        </p:txBody>
      </p:sp>
    </p:spTree>
    <p:extLst>
      <p:ext uri="{BB962C8B-B14F-4D97-AF65-F5344CB8AC3E}">
        <p14:creationId xmlns:p14="http://schemas.microsoft.com/office/powerpoint/2010/main" val="3794829722"/>
      </p:ext>
    </p:extLst>
  </p:cSld>
  <p:clrMapOvr>
    <a:masterClrMapping/>
  </p:clrMapOvr>
  <p:transition/>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10788</TotalTime>
  <Words>1124</Words>
  <Application>Microsoft Office PowerPoint</Application>
  <PresentationFormat>On-screen Show (4:3)</PresentationFormat>
  <Paragraphs>131</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Consolas</vt:lpstr>
      <vt:lpstr>Garamond</vt:lpstr>
      <vt:lpstr>1_Default Design</vt:lpstr>
      <vt:lpstr>Static Variable, Method and Block</vt:lpstr>
      <vt:lpstr>Static Variable</vt:lpstr>
      <vt:lpstr>Example</vt:lpstr>
      <vt:lpstr>Example</vt:lpstr>
      <vt:lpstr> Static Variable can be accessed directly in a static method </vt:lpstr>
      <vt:lpstr>Example</vt:lpstr>
      <vt:lpstr>Static variable initialization </vt:lpstr>
      <vt:lpstr>Default values for static and non-static variables are same.</vt:lpstr>
      <vt:lpstr>Static final variables </vt:lpstr>
      <vt:lpstr>Cont..</vt:lpstr>
      <vt:lpstr>Static Method</vt:lpstr>
      <vt:lpstr>Memory Allocation: </vt:lpstr>
      <vt:lpstr>Important Points</vt:lpstr>
      <vt:lpstr>Example</vt:lpstr>
      <vt:lpstr>Example</vt:lpstr>
      <vt:lpstr>When to use static methods? </vt:lpstr>
      <vt:lpstr>Instance method vs Static method</vt:lpstr>
      <vt:lpstr>Static Block</vt:lpstr>
      <vt:lpstr>Static Block</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schandra</dc:creator>
  <cp:lastModifiedBy>Dr. Dinesh Sharma</cp:lastModifiedBy>
  <cp:revision>1654</cp:revision>
  <dcterms:created xsi:type="dcterms:W3CDTF">2008-12-16T09:40:48Z</dcterms:created>
  <dcterms:modified xsi:type="dcterms:W3CDTF">2022-04-09T05:17:37Z</dcterms:modified>
</cp:coreProperties>
</file>