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9" r:id="rId7"/>
    <p:sldId id="280" r:id="rId8"/>
    <p:sldId id="281" r:id="rId9"/>
    <p:sldId id="282" r:id="rId10"/>
    <p:sldId id="283" r:id="rId11"/>
    <p:sldId id="284" r:id="rId12"/>
    <p:sldId id="285" r:id="rId13"/>
    <p:sldId id="286" r:id="rId14"/>
    <p:sldId id="261" r:id="rId15"/>
    <p:sldId id="262" r:id="rId16"/>
    <p:sldId id="263" r:id="rId17"/>
    <p:sldId id="267" r:id="rId18"/>
    <p:sldId id="268" r:id="rId19"/>
    <p:sldId id="264" r:id="rId20"/>
    <p:sldId id="269" r:id="rId21"/>
    <p:sldId id="270" r:id="rId22"/>
    <p:sldId id="265" r:id="rId23"/>
    <p:sldId id="266" r:id="rId24"/>
    <p:sldId id="271" r:id="rId25"/>
    <p:sldId id="272" r:id="rId26"/>
    <p:sldId id="273" r:id="rId27"/>
    <p:sldId id="295" r:id="rId28"/>
    <p:sldId id="296" r:id="rId29"/>
    <p:sldId id="297" r:id="rId30"/>
    <p:sldId id="274" r:id="rId31"/>
    <p:sldId id="275" r:id="rId32"/>
    <p:sldId id="276" r:id="rId33"/>
    <p:sldId id="277" r:id="rId34"/>
    <p:sldId id="278" r:id="rId35"/>
    <p:sldId id="290" r:id="rId36"/>
    <p:sldId id="292" r:id="rId37"/>
    <p:sldId id="293" r:id="rId38"/>
    <p:sldId id="294" r:id="rId39"/>
    <p:sldId id="291" r:id="rId40"/>
    <p:sldId id="287" r:id="rId41"/>
    <p:sldId id="288" r:id="rId42"/>
    <p:sldId id="289" r:id="rId4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DF9E0-2FF0-7846-0B8A-7F1DF774690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F2411CF-78A9-4971-0E12-341E8A43EB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1F3B23D-EC3D-9D7A-54A3-D72D00BFAF68}"/>
              </a:ext>
            </a:extLst>
          </p:cNvPr>
          <p:cNvSpPr>
            <a:spLocks noGrp="1"/>
          </p:cNvSpPr>
          <p:nvPr>
            <p:ph type="dt" sz="half" idx="10"/>
          </p:nvPr>
        </p:nvSpPr>
        <p:spPr/>
        <p:txBody>
          <a:bodyPr/>
          <a:lstStyle/>
          <a:p>
            <a:fld id="{8F49C193-667E-4C49-850A-0E6E1A1AB1E0}" type="datetimeFigureOut">
              <a:rPr lang="en-US" smtClean="0"/>
              <a:t>2/7/2025</a:t>
            </a:fld>
            <a:endParaRPr lang="en-US"/>
          </a:p>
        </p:txBody>
      </p:sp>
      <p:sp>
        <p:nvSpPr>
          <p:cNvPr id="5" name="Footer Placeholder 4">
            <a:extLst>
              <a:ext uri="{FF2B5EF4-FFF2-40B4-BE49-F238E27FC236}">
                <a16:creationId xmlns:a16="http://schemas.microsoft.com/office/drawing/2014/main" id="{3974DEFE-7E26-3EB0-4605-8AFB171D60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72FA0D-5D97-ED16-4721-F5BDDDD58033}"/>
              </a:ext>
            </a:extLst>
          </p:cNvPr>
          <p:cNvSpPr>
            <a:spLocks noGrp="1"/>
          </p:cNvSpPr>
          <p:nvPr>
            <p:ph type="sldNum" sz="quarter" idx="12"/>
          </p:nvPr>
        </p:nvSpPr>
        <p:spPr/>
        <p:txBody>
          <a:bodyPr/>
          <a:lstStyle/>
          <a:p>
            <a:fld id="{7DB95404-C5B4-479F-80C6-73276DD368D9}" type="slidenum">
              <a:rPr lang="en-US" smtClean="0"/>
              <a:t>‹#›</a:t>
            </a:fld>
            <a:endParaRPr lang="en-US"/>
          </a:p>
        </p:txBody>
      </p:sp>
    </p:spTree>
    <p:extLst>
      <p:ext uri="{BB962C8B-B14F-4D97-AF65-F5344CB8AC3E}">
        <p14:creationId xmlns:p14="http://schemas.microsoft.com/office/powerpoint/2010/main" val="3294209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BB8A9-50DE-F2D1-C05F-46835A1317B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7F8DAA-C431-EB4E-03DB-39EE2356002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C96381-01F0-56CB-F726-085783086062}"/>
              </a:ext>
            </a:extLst>
          </p:cNvPr>
          <p:cNvSpPr>
            <a:spLocks noGrp="1"/>
          </p:cNvSpPr>
          <p:nvPr>
            <p:ph type="dt" sz="half" idx="10"/>
          </p:nvPr>
        </p:nvSpPr>
        <p:spPr/>
        <p:txBody>
          <a:bodyPr/>
          <a:lstStyle/>
          <a:p>
            <a:fld id="{8F49C193-667E-4C49-850A-0E6E1A1AB1E0}" type="datetimeFigureOut">
              <a:rPr lang="en-US" smtClean="0"/>
              <a:t>2/7/2025</a:t>
            </a:fld>
            <a:endParaRPr lang="en-US"/>
          </a:p>
        </p:txBody>
      </p:sp>
      <p:sp>
        <p:nvSpPr>
          <p:cNvPr id="5" name="Footer Placeholder 4">
            <a:extLst>
              <a:ext uri="{FF2B5EF4-FFF2-40B4-BE49-F238E27FC236}">
                <a16:creationId xmlns:a16="http://schemas.microsoft.com/office/drawing/2014/main" id="{2AC8017B-D375-75ED-4709-9830DAC2BF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68C013-1D84-F12B-3FCC-E9D44A2CFA7D}"/>
              </a:ext>
            </a:extLst>
          </p:cNvPr>
          <p:cNvSpPr>
            <a:spLocks noGrp="1"/>
          </p:cNvSpPr>
          <p:nvPr>
            <p:ph type="sldNum" sz="quarter" idx="12"/>
          </p:nvPr>
        </p:nvSpPr>
        <p:spPr/>
        <p:txBody>
          <a:bodyPr/>
          <a:lstStyle/>
          <a:p>
            <a:fld id="{7DB95404-C5B4-479F-80C6-73276DD368D9}" type="slidenum">
              <a:rPr lang="en-US" smtClean="0"/>
              <a:t>‹#›</a:t>
            </a:fld>
            <a:endParaRPr lang="en-US"/>
          </a:p>
        </p:txBody>
      </p:sp>
    </p:spTree>
    <p:extLst>
      <p:ext uri="{BB962C8B-B14F-4D97-AF65-F5344CB8AC3E}">
        <p14:creationId xmlns:p14="http://schemas.microsoft.com/office/powerpoint/2010/main" val="3163042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C887C8-C818-3F86-39D4-6D4A5F5E6B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5FA9315-6E65-E36E-97D6-337073BAE17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1E770F-FD3A-9935-9009-376C5252B7C5}"/>
              </a:ext>
            </a:extLst>
          </p:cNvPr>
          <p:cNvSpPr>
            <a:spLocks noGrp="1"/>
          </p:cNvSpPr>
          <p:nvPr>
            <p:ph type="dt" sz="half" idx="10"/>
          </p:nvPr>
        </p:nvSpPr>
        <p:spPr/>
        <p:txBody>
          <a:bodyPr/>
          <a:lstStyle/>
          <a:p>
            <a:fld id="{8F49C193-667E-4C49-850A-0E6E1A1AB1E0}" type="datetimeFigureOut">
              <a:rPr lang="en-US" smtClean="0"/>
              <a:t>2/7/2025</a:t>
            </a:fld>
            <a:endParaRPr lang="en-US"/>
          </a:p>
        </p:txBody>
      </p:sp>
      <p:sp>
        <p:nvSpPr>
          <p:cNvPr id="5" name="Footer Placeholder 4">
            <a:extLst>
              <a:ext uri="{FF2B5EF4-FFF2-40B4-BE49-F238E27FC236}">
                <a16:creationId xmlns:a16="http://schemas.microsoft.com/office/drawing/2014/main" id="{E62952F7-CA76-05E5-6984-630D1EE944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D0AB44-2E59-70A4-ACC1-8AD15CF6E771}"/>
              </a:ext>
            </a:extLst>
          </p:cNvPr>
          <p:cNvSpPr>
            <a:spLocks noGrp="1"/>
          </p:cNvSpPr>
          <p:nvPr>
            <p:ph type="sldNum" sz="quarter" idx="12"/>
          </p:nvPr>
        </p:nvSpPr>
        <p:spPr/>
        <p:txBody>
          <a:bodyPr/>
          <a:lstStyle/>
          <a:p>
            <a:fld id="{7DB95404-C5B4-479F-80C6-73276DD368D9}" type="slidenum">
              <a:rPr lang="en-US" smtClean="0"/>
              <a:t>‹#›</a:t>
            </a:fld>
            <a:endParaRPr lang="en-US"/>
          </a:p>
        </p:txBody>
      </p:sp>
    </p:spTree>
    <p:extLst>
      <p:ext uri="{BB962C8B-B14F-4D97-AF65-F5344CB8AC3E}">
        <p14:creationId xmlns:p14="http://schemas.microsoft.com/office/powerpoint/2010/main" val="2737175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78BC7-252E-BD14-0B86-8B0CC97127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3AD6EE-A919-4638-E287-81BF4533AB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6B0CA2-EA11-E7D2-BF91-C462DBF2B76F}"/>
              </a:ext>
            </a:extLst>
          </p:cNvPr>
          <p:cNvSpPr>
            <a:spLocks noGrp="1"/>
          </p:cNvSpPr>
          <p:nvPr>
            <p:ph type="dt" sz="half" idx="10"/>
          </p:nvPr>
        </p:nvSpPr>
        <p:spPr/>
        <p:txBody>
          <a:bodyPr/>
          <a:lstStyle/>
          <a:p>
            <a:fld id="{8F49C193-667E-4C49-850A-0E6E1A1AB1E0}" type="datetimeFigureOut">
              <a:rPr lang="en-US" smtClean="0"/>
              <a:t>2/7/2025</a:t>
            </a:fld>
            <a:endParaRPr lang="en-US"/>
          </a:p>
        </p:txBody>
      </p:sp>
      <p:sp>
        <p:nvSpPr>
          <p:cNvPr id="5" name="Footer Placeholder 4">
            <a:extLst>
              <a:ext uri="{FF2B5EF4-FFF2-40B4-BE49-F238E27FC236}">
                <a16:creationId xmlns:a16="http://schemas.microsoft.com/office/drawing/2014/main" id="{56196EB9-37CB-A426-DCD9-6A036FD017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9BA1F7-8084-33CE-8BAB-80CDA0B3A98A}"/>
              </a:ext>
            </a:extLst>
          </p:cNvPr>
          <p:cNvSpPr>
            <a:spLocks noGrp="1"/>
          </p:cNvSpPr>
          <p:nvPr>
            <p:ph type="sldNum" sz="quarter" idx="12"/>
          </p:nvPr>
        </p:nvSpPr>
        <p:spPr/>
        <p:txBody>
          <a:bodyPr/>
          <a:lstStyle/>
          <a:p>
            <a:fld id="{7DB95404-C5B4-479F-80C6-73276DD368D9}" type="slidenum">
              <a:rPr lang="en-US" smtClean="0"/>
              <a:t>‹#›</a:t>
            </a:fld>
            <a:endParaRPr lang="en-US"/>
          </a:p>
        </p:txBody>
      </p:sp>
    </p:spTree>
    <p:extLst>
      <p:ext uri="{BB962C8B-B14F-4D97-AF65-F5344CB8AC3E}">
        <p14:creationId xmlns:p14="http://schemas.microsoft.com/office/powerpoint/2010/main" val="1375949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EA0EA0-38BE-A527-F3AB-F633FB7DEF3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18B0537-45A4-19DC-621B-626EA285AE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32B56F-C4A8-936D-FA0E-B9E4FB596473}"/>
              </a:ext>
            </a:extLst>
          </p:cNvPr>
          <p:cNvSpPr>
            <a:spLocks noGrp="1"/>
          </p:cNvSpPr>
          <p:nvPr>
            <p:ph type="dt" sz="half" idx="10"/>
          </p:nvPr>
        </p:nvSpPr>
        <p:spPr/>
        <p:txBody>
          <a:bodyPr/>
          <a:lstStyle/>
          <a:p>
            <a:fld id="{8F49C193-667E-4C49-850A-0E6E1A1AB1E0}" type="datetimeFigureOut">
              <a:rPr lang="en-US" smtClean="0"/>
              <a:t>2/7/2025</a:t>
            </a:fld>
            <a:endParaRPr lang="en-US"/>
          </a:p>
        </p:txBody>
      </p:sp>
      <p:sp>
        <p:nvSpPr>
          <p:cNvPr id="5" name="Footer Placeholder 4">
            <a:extLst>
              <a:ext uri="{FF2B5EF4-FFF2-40B4-BE49-F238E27FC236}">
                <a16:creationId xmlns:a16="http://schemas.microsoft.com/office/drawing/2014/main" id="{FF1E5A9D-D259-4FBE-9160-9A3BFDE3EB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15E7E6-8555-611B-78D0-ED654103F782}"/>
              </a:ext>
            </a:extLst>
          </p:cNvPr>
          <p:cNvSpPr>
            <a:spLocks noGrp="1"/>
          </p:cNvSpPr>
          <p:nvPr>
            <p:ph type="sldNum" sz="quarter" idx="12"/>
          </p:nvPr>
        </p:nvSpPr>
        <p:spPr/>
        <p:txBody>
          <a:bodyPr/>
          <a:lstStyle/>
          <a:p>
            <a:fld id="{7DB95404-C5B4-479F-80C6-73276DD368D9}" type="slidenum">
              <a:rPr lang="en-US" smtClean="0"/>
              <a:t>‹#›</a:t>
            </a:fld>
            <a:endParaRPr lang="en-US"/>
          </a:p>
        </p:txBody>
      </p:sp>
    </p:spTree>
    <p:extLst>
      <p:ext uri="{BB962C8B-B14F-4D97-AF65-F5344CB8AC3E}">
        <p14:creationId xmlns:p14="http://schemas.microsoft.com/office/powerpoint/2010/main" val="2732777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4A98C-FFD1-3779-AA29-CA160AFCD4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33DC7D-D1F1-89FA-7C76-2B552A67537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DF1C218-586F-D894-529E-CEFE2D67210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C799BA-5F21-2154-57B4-8DF638F1FE91}"/>
              </a:ext>
            </a:extLst>
          </p:cNvPr>
          <p:cNvSpPr>
            <a:spLocks noGrp="1"/>
          </p:cNvSpPr>
          <p:nvPr>
            <p:ph type="dt" sz="half" idx="10"/>
          </p:nvPr>
        </p:nvSpPr>
        <p:spPr/>
        <p:txBody>
          <a:bodyPr/>
          <a:lstStyle/>
          <a:p>
            <a:fld id="{8F49C193-667E-4C49-850A-0E6E1A1AB1E0}" type="datetimeFigureOut">
              <a:rPr lang="en-US" smtClean="0"/>
              <a:t>2/7/2025</a:t>
            </a:fld>
            <a:endParaRPr lang="en-US"/>
          </a:p>
        </p:txBody>
      </p:sp>
      <p:sp>
        <p:nvSpPr>
          <p:cNvPr id="6" name="Footer Placeholder 5">
            <a:extLst>
              <a:ext uri="{FF2B5EF4-FFF2-40B4-BE49-F238E27FC236}">
                <a16:creationId xmlns:a16="http://schemas.microsoft.com/office/drawing/2014/main" id="{8FFD12A6-D84F-B0F2-84CF-021F6E1E2E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659CF0-F232-4B51-6FC6-359A5033AA6F}"/>
              </a:ext>
            </a:extLst>
          </p:cNvPr>
          <p:cNvSpPr>
            <a:spLocks noGrp="1"/>
          </p:cNvSpPr>
          <p:nvPr>
            <p:ph type="sldNum" sz="quarter" idx="12"/>
          </p:nvPr>
        </p:nvSpPr>
        <p:spPr/>
        <p:txBody>
          <a:bodyPr/>
          <a:lstStyle/>
          <a:p>
            <a:fld id="{7DB95404-C5B4-479F-80C6-73276DD368D9}" type="slidenum">
              <a:rPr lang="en-US" smtClean="0"/>
              <a:t>‹#›</a:t>
            </a:fld>
            <a:endParaRPr lang="en-US"/>
          </a:p>
        </p:txBody>
      </p:sp>
    </p:spTree>
    <p:extLst>
      <p:ext uri="{BB962C8B-B14F-4D97-AF65-F5344CB8AC3E}">
        <p14:creationId xmlns:p14="http://schemas.microsoft.com/office/powerpoint/2010/main" val="1734282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4CD6F-AFA1-8F4B-67EC-311EF7632E9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8A495C7-7A09-C7B2-F28F-CF5C5A12D2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DEFD695-5CE3-ABA1-97C6-0245A44096B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4BBE02-21F9-B6E9-588A-79738DBC4D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49F5E83-5C8C-5560-3194-654C090BDC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591D06A-6F08-F79F-4697-B730C0E09F2D}"/>
              </a:ext>
            </a:extLst>
          </p:cNvPr>
          <p:cNvSpPr>
            <a:spLocks noGrp="1"/>
          </p:cNvSpPr>
          <p:nvPr>
            <p:ph type="dt" sz="half" idx="10"/>
          </p:nvPr>
        </p:nvSpPr>
        <p:spPr/>
        <p:txBody>
          <a:bodyPr/>
          <a:lstStyle/>
          <a:p>
            <a:fld id="{8F49C193-667E-4C49-850A-0E6E1A1AB1E0}" type="datetimeFigureOut">
              <a:rPr lang="en-US" smtClean="0"/>
              <a:t>2/7/2025</a:t>
            </a:fld>
            <a:endParaRPr lang="en-US"/>
          </a:p>
        </p:txBody>
      </p:sp>
      <p:sp>
        <p:nvSpPr>
          <p:cNvPr id="8" name="Footer Placeholder 7">
            <a:extLst>
              <a:ext uri="{FF2B5EF4-FFF2-40B4-BE49-F238E27FC236}">
                <a16:creationId xmlns:a16="http://schemas.microsoft.com/office/drawing/2014/main" id="{6E9C46F1-DD47-7C27-E1C4-F78844328A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0BC889-A2FF-B4FF-41DD-B558DDA08210}"/>
              </a:ext>
            </a:extLst>
          </p:cNvPr>
          <p:cNvSpPr>
            <a:spLocks noGrp="1"/>
          </p:cNvSpPr>
          <p:nvPr>
            <p:ph type="sldNum" sz="quarter" idx="12"/>
          </p:nvPr>
        </p:nvSpPr>
        <p:spPr/>
        <p:txBody>
          <a:bodyPr/>
          <a:lstStyle/>
          <a:p>
            <a:fld id="{7DB95404-C5B4-479F-80C6-73276DD368D9}" type="slidenum">
              <a:rPr lang="en-US" smtClean="0"/>
              <a:t>‹#›</a:t>
            </a:fld>
            <a:endParaRPr lang="en-US"/>
          </a:p>
        </p:txBody>
      </p:sp>
    </p:spTree>
    <p:extLst>
      <p:ext uri="{BB962C8B-B14F-4D97-AF65-F5344CB8AC3E}">
        <p14:creationId xmlns:p14="http://schemas.microsoft.com/office/powerpoint/2010/main" val="3616774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43ECD-AD0A-C2A4-1A26-979F3125BE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C40A26-A19A-2073-D52A-DC3533DDBB9B}"/>
              </a:ext>
            </a:extLst>
          </p:cNvPr>
          <p:cNvSpPr>
            <a:spLocks noGrp="1"/>
          </p:cNvSpPr>
          <p:nvPr>
            <p:ph type="dt" sz="half" idx="10"/>
          </p:nvPr>
        </p:nvSpPr>
        <p:spPr/>
        <p:txBody>
          <a:bodyPr/>
          <a:lstStyle/>
          <a:p>
            <a:fld id="{8F49C193-667E-4C49-850A-0E6E1A1AB1E0}" type="datetimeFigureOut">
              <a:rPr lang="en-US" smtClean="0"/>
              <a:t>2/7/2025</a:t>
            </a:fld>
            <a:endParaRPr lang="en-US"/>
          </a:p>
        </p:txBody>
      </p:sp>
      <p:sp>
        <p:nvSpPr>
          <p:cNvPr id="4" name="Footer Placeholder 3">
            <a:extLst>
              <a:ext uri="{FF2B5EF4-FFF2-40B4-BE49-F238E27FC236}">
                <a16:creationId xmlns:a16="http://schemas.microsoft.com/office/drawing/2014/main" id="{E0BE689A-6F06-1E97-01BC-B56B4395706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5F9924-B90E-FE11-4528-5D1D43555C00}"/>
              </a:ext>
            </a:extLst>
          </p:cNvPr>
          <p:cNvSpPr>
            <a:spLocks noGrp="1"/>
          </p:cNvSpPr>
          <p:nvPr>
            <p:ph type="sldNum" sz="quarter" idx="12"/>
          </p:nvPr>
        </p:nvSpPr>
        <p:spPr/>
        <p:txBody>
          <a:bodyPr/>
          <a:lstStyle/>
          <a:p>
            <a:fld id="{7DB95404-C5B4-479F-80C6-73276DD368D9}" type="slidenum">
              <a:rPr lang="en-US" smtClean="0"/>
              <a:t>‹#›</a:t>
            </a:fld>
            <a:endParaRPr lang="en-US"/>
          </a:p>
        </p:txBody>
      </p:sp>
    </p:spTree>
    <p:extLst>
      <p:ext uri="{BB962C8B-B14F-4D97-AF65-F5344CB8AC3E}">
        <p14:creationId xmlns:p14="http://schemas.microsoft.com/office/powerpoint/2010/main" val="1789819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393A737-48CE-9E23-353A-379809B657BC}"/>
              </a:ext>
            </a:extLst>
          </p:cNvPr>
          <p:cNvSpPr>
            <a:spLocks noGrp="1"/>
          </p:cNvSpPr>
          <p:nvPr>
            <p:ph type="dt" sz="half" idx="10"/>
          </p:nvPr>
        </p:nvSpPr>
        <p:spPr/>
        <p:txBody>
          <a:bodyPr/>
          <a:lstStyle/>
          <a:p>
            <a:fld id="{8F49C193-667E-4C49-850A-0E6E1A1AB1E0}" type="datetimeFigureOut">
              <a:rPr lang="en-US" smtClean="0"/>
              <a:t>2/7/2025</a:t>
            </a:fld>
            <a:endParaRPr lang="en-US"/>
          </a:p>
        </p:txBody>
      </p:sp>
      <p:sp>
        <p:nvSpPr>
          <p:cNvPr id="3" name="Footer Placeholder 2">
            <a:extLst>
              <a:ext uri="{FF2B5EF4-FFF2-40B4-BE49-F238E27FC236}">
                <a16:creationId xmlns:a16="http://schemas.microsoft.com/office/drawing/2014/main" id="{DEAC5F2B-DE2B-B2ED-8486-8CFBC58BE7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B998A9A-382B-2028-F73C-FDCA41301D0E}"/>
              </a:ext>
            </a:extLst>
          </p:cNvPr>
          <p:cNvSpPr>
            <a:spLocks noGrp="1"/>
          </p:cNvSpPr>
          <p:nvPr>
            <p:ph type="sldNum" sz="quarter" idx="12"/>
          </p:nvPr>
        </p:nvSpPr>
        <p:spPr/>
        <p:txBody>
          <a:bodyPr/>
          <a:lstStyle/>
          <a:p>
            <a:fld id="{7DB95404-C5B4-479F-80C6-73276DD368D9}" type="slidenum">
              <a:rPr lang="en-US" smtClean="0"/>
              <a:t>‹#›</a:t>
            </a:fld>
            <a:endParaRPr lang="en-US"/>
          </a:p>
        </p:txBody>
      </p:sp>
    </p:spTree>
    <p:extLst>
      <p:ext uri="{BB962C8B-B14F-4D97-AF65-F5344CB8AC3E}">
        <p14:creationId xmlns:p14="http://schemas.microsoft.com/office/powerpoint/2010/main" val="1864284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D0915-A513-CCB7-AAA8-963C96125A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33C12DF-ACC8-7BF3-B26D-49761B5A5CC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944F8AC-7E46-0451-28E7-C4352D48C3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AB7E05-355B-B97B-1CC4-531DA81143EF}"/>
              </a:ext>
            </a:extLst>
          </p:cNvPr>
          <p:cNvSpPr>
            <a:spLocks noGrp="1"/>
          </p:cNvSpPr>
          <p:nvPr>
            <p:ph type="dt" sz="half" idx="10"/>
          </p:nvPr>
        </p:nvSpPr>
        <p:spPr/>
        <p:txBody>
          <a:bodyPr/>
          <a:lstStyle/>
          <a:p>
            <a:fld id="{8F49C193-667E-4C49-850A-0E6E1A1AB1E0}" type="datetimeFigureOut">
              <a:rPr lang="en-US" smtClean="0"/>
              <a:t>2/7/2025</a:t>
            </a:fld>
            <a:endParaRPr lang="en-US"/>
          </a:p>
        </p:txBody>
      </p:sp>
      <p:sp>
        <p:nvSpPr>
          <p:cNvPr id="6" name="Footer Placeholder 5">
            <a:extLst>
              <a:ext uri="{FF2B5EF4-FFF2-40B4-BE49-F238E27FC236}">
                <a16:creationId xmlns:a16="http://schemas.microsoft.com/office/drawing/2014/main" id="{97EFDE39-4F64-2C0E-A9E1-ED9741D22E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F7E383-499D-B58F-A0B9-4D1BAE425D32}"/>
              </a:ext>
            </a:extLst>
          </p:cNvPr>
          <p:cNvSpPr>
            <a:spLocks noGrp="1"/>
          </p:cNvSpPr>
          <p:nvPr>
            <p:ph type="sldNum" sz="quarter" idx="12"/>
          </p:nvPr>
        </p:nvSpPr>
        <p:spPr/>
        <p:txBody>
          <a:bodyPr/>
          <a:lstStyle/>
          <a:p>
            <a:fld id="{7DB95404-C5B4-479F-80C6-73276DD368D9}" type="slidenum">
              <a:rPr lang="en-US" smtClean="0"/>
              <a:t>‹#›</a:t>
            </a:fld>
            <a:endParaRPr lang="en-US"/>
          </a:p>
        </p:txBody>
      </p:sp>
    </p:spTree>
    <p:extLst>
      <p:ext uri="{BB962C8B-B14F-4D97-AF65-F5344CB8AC3E}">
        <p14:creationId xmlns:p14="http://schemas.microsoft.com/office/powerpoint/2010/main" val="3249942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4B327-9186-EBAB-8DF2-FBBB5263D6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A34CD3-3C8B-C2A4-FC3D-B4DC20E58F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AF81341-B1E3-6C24-75C8-33DAABBE8C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34E81C-B5F5-E91D-879B-D94B66302595}"/>
              </a:ext>
            </a:extLst>
          </p:cNvPr>
          <p:cNvSpPr>
            <a:spLocks noGrp="1"/>
          </p:cNvSpPr>
          <p:nvPr>
            <p:ph type="dt" sz="half" idx="10"/>
          </p:nvPr>
        </p:nvSpPr>
        <p:spPr/>
        <p:txBody>
          <a:bodyPr/>
          <a:lstStyle/>
          <a:p>
            <a:fld id="{8F49C193-667E-4C49-850A-0E6E1A1AB1E0}" type="datetimeFigureOut">
              <a:rPr lang="en-US" smtClean="0"/>
              <a:t>2/7/2025</a:t>
            </a:fld>
            <a:endParaRPr lang="en-US"/>
          </a:p>
        </p:txBody>
      </p:sp>
      <p:sp>
        <p:nvSpPr>
          <p:cNvPr id="6" name="Footer Placeholder 5">
            <a:extLst>
              <a:ext uri="{FF2B5EF4-FFF2-40B4-BE49-F238E27FC236}">
                <a16:creationId xmlns:a16="http://schemas.microsoft.com/office/drawing/2014/main" id="{7EC33B54-9951-274B-AF19-E11550079D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A7D24F-BD53-F9BE-6B42-B76CC2F6976A}"/>
              </a:ext>
            </a:extLst>
          </p:cNvPr>
          <p:cNvSpPr>
            <a:spLocks noGrp="1"/>
          </p:cNvSpPr>
          <p:nvPr>
            <p:ph type="sldNum" sz="quarter" idx="12"/>
          </p:nvPr>
        </p:nvSpPr>
        <p:spPr/>
        <p:txBody>
          <a:bodyPr/>
          <a:lstStyle/>
          <a:p>
            <a:fld id="{7DB95404-C5B4-479F-80C6-73276DD368D9}" type="slidenum">
              <a:rPr lang="en-US" smtClean="0"/>
              <a:t>‹#›</a:t>
            </a:fld>
            <a:endParaRPr lang="en-US"/>
          </a:p>
        </p:txBody>
      </p:sp>
    </p:spTree>
    <p:extLst>
      <p:ext uri="{BB962C8B-B14F-4D97-AF65-F5344CB8AC3E}">
        <p14:creationId xmlns:p14="http://schemas.microsoft.com/office/powerpoint/2010/main" val="345962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AD5F95-FB79-B298-7692-5EC20253B0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A6E98CE-F51F-C1DF-527D-D2821BD6EE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503124-854E-44F0-1B8E-6C54CA0CCE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49C193-667E-4C49-850A-0E6E1A1AB1E0}" type="datetimeFigureOut">
              <a:rPr lang="en-US" smtClean="0"/>
              <a:t>2/7/2025</a:t>
            </a:fld>
            <a:endParaRPr lang="en-US"/>
          </a:p>
        </p:txBody>
      </p:sp>
      <p:sp>
        <p:nvSpPr>
          <p:cNvPr id="5" name="Footer Placeholder 4">
            <a:extLst>
              <a:ext uri="{FF2B5EF4-FFF2-40B4-BE49-F238E27FC236}">
                <a16:creationId xmlns:a16="http://schemas.microsoft.com/office/drawing/2014/main" id="{4451DEA8-0CDC-16C2-B21B-610696FEA3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C82232F-38CD-E60C-B91B-6C990CDB0A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B95404-C5B4-479F-80C6-73276DD368D9}" type="slidenum">
              <a:rPr lang="en-US" smtClean="0"/>
              <a:t>‹#›</a:t>
            </a:fld>
            <a:endParaRPr lang="en-US"/>
          </a:p>
        </p:txBody>
      </p:sp>
    </p:spTree>
    <p:extLst>
      <p:ext uri="{BB962C8B-B14F-4D97-AF65-F5344CB8AC3E}">
        <p14:creationId xmlns:p14="http://schemas.microsoft.com/office/powerpoint/2010/main" val="1377053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geeksforgeeks.org/xml-basics/" TargetMode="External"/><Relationship Id="rId2" Type="http://schemas.openxmlformats.org/officeDocument/2006/relationships/hyperlink" Target="https://www.geeksforgeeks.org/sql-date-function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36E1F-9A68-E62C-FF61-42B838D063B5}"/>
              </a:ext>
            </a:extLst>
          </p:cNvPr>
          <p:cNvSpPr>
            <a:spLocks noGrp="1"/>
          </p:cNvSpPr>
          <p:nvPr>
            <p:ph type="ctrTitle"/>
          </p:nvPr>
        </p:nvSpPr>
        <p:spPr/>
        <p:txBody>
          <a:bodyPr/>
          <a:lstStyle/>
          <a:p>
            <a:r>
              <a:rPr lang="en-US" dirty="0"/>
              <a:t>SQL</a:t>
            </a:r>
          </a:p>
        </p:txBody>
      </p:sp>
      <p:sp>
        <p:nvSpPr>
          <p:cNvPr id="3" name="Subtitle 2">
            <a:extLst>
              <a:ext uri="{FF2B5EF4-FFF2-40B4-BE49-F238E27FC236}">
                <a16:creationId xmlns:a16="http://schemas.microsoft.com/office/drawing/2014/main" id="{CFB5B13F-6B1D-04E7-7511-995C15F192D7}"/>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668716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FA572-6C7A-4E3C-0137-A1E9120075D2}"/>
              </a:ext>
            </a:extLst>
          </p:cNvPr>
          <p:cNvSpPr>
            <a:spLocks noGrp="1"/>
          </p:cNvSpPr>
          <p:nvPr>
            <p:ph type="title"/>
          </p:nvPr>
        </p:nvSpPr>
        <p:spPr/>
        <p:txBody>
          <a:bodyPr/>
          <a:lstStyle/>
          <a:p>
            <a:r>
              <a:rPr lang="en-US" b="1" i="0" dirty="0">
                <a:solidFill>
                  <a:srgbClr val="273239"/>
                </a:solidFill>
                <a:effectLst/>
                <a:latin typeface="Times New Roman" panose="02020603050405020304" pitchFamily="18" charset="0"/>
                <a:cs typeface="Times New Roman" panose="02020603050405020304" pitchFamily="18" charset="0"/>
              </a:rPr>
              <a:t>Unicode Character String Datatype</a:t>
            </a:r>
            <a:br>
              <a:rPr lang="en-US" b="1" i="0" dirty="0">
                <a:solidFill>
                  <a:srgbClr val="273239"/>
                </a:solidFill>
                <a:effectLst/>
                <a:latin typeface="Nunito" pitchFamily="2" charset="0"/>
              </a:rPr>
            </a:br>
            <a:endParaRPr lang="en-US" dirty="0"/>
          </a:p>
        </p:txBody>
      </p:sp>
      <p:graphicFrame>
        <p:nvGraphicFramePr>
          <p:cNvPr id="4" name="Content Placeholder 3">
            <a:extLst>
              <a:ext uri="{FF2B5EF4-FFF2-40B4-BE49-F238E27FC236}">
                <a16:creationId xmlns:a16="http://schemas.microsoft.com/office/drawing/2014/main" id="{AE24DF04-14A8-5AE8-164E-5E24008E9945}"/>
              </a:ext>
            </a:extLst>
          </p:cNvPr>
          <p:cNvGraphicFramePr>
            <a:graphicFrameLocks noGrp="1"/>
          </p:cNvGraphicFramePr>
          <p:nvPr>
            <p:ph idx="1"/>
            <p:extLst>
              <p:ext uri="{D42A27DB-BD31-4B8C-83A1-F6EECF244321}">
                <p14:modId xmlns:p14="http://schemas.microsoft.com/office/powerpoint/2010/main" val="4115572688"/>
              </p:ext>
            </p:extLst>
          </p:nvPr>
        </p:nvGraphicFramePr>
        <p:xfrm>
          <a:off x="838200" y="1621314"/>
          <a:ext cx="10515600" cy="3647440"/>
        </p:xfrm>
        <a:graphic>
          <a:graphicData uri="http://schemas.openxmlformats.org/drawingml/2006/table">
            <a:tbl>
              <a:tblPr/>
              <a:tblGrid>
                <a:gridCol w="1945640">
                  <a:extLst>
                    <a:ext uri="{9D8B030D-6E8A-4147-A177-3AD203B41FA5}">
                      <a16:colId xmlns:a16="http://schemas.microsoft.com/office/drawing/2014/main" val="382947620"/>
                    </a:ext>
                  </a:extLst>
                </a:gridCol>
                <a:gridCol w="8569960">
                  <a:extLst>
                    <a:ext uri="{9D8B030D-6E8A-4147-A177-3AD203B41FA5}">
                      <a16:colId xmlns:a16="http://schemas.microsoft.com/office/drawing/2014/main" val="228525872"/>
                    </a:ext>
                  </a:extLst>
                </a:gridCol>
              </a:tblGrid>
              <a:tr h="0">
                <a:tc>
                  <a:txBody>
                    <a:bodyPr/>
                    <a:lstStyle/>
                    <a:p>
                      <a:pPr algn="l" rtl="0" fontAlgn="base"/>
                      <a:r>
                        <a:rPr lang="en-US" sz="2800" b="1">
                          <a:effectLst/>
                        </a:rPr>
                        <a:t>Data Type</a:t>
                      </a:r>
                    </a:p>
                  </a:txBody>
                  <a:tcPr marL="38100" marR="381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rtl="0" fontAlgn="base"/>
                      <a:r>
                        <a:rPr lang="en-US" sz="2800" b="1">
                          <a:effectLst/>
                        </a:rPr>
                        <a:t>Description</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436534003"/>
                  </a:ext>
                </a:extLst>
              </a:tr>
              <a:tr h="0">
                <a:tc>
                  <a:txBody>
                    <a:bodyPr/>
                    <a:lstStyle/>
                    <a:p>
                      <a:pPr algn="just" rtl="0" fontAlgn="base"/>
                      <a:r>
                        <a:rPr lang="en-US" sz="2800" b="1">
                          <a:effectLst/>
                        </a:rPr>
                        <a:t>nchar</a:t>
                      </a:r>
                      <a:endParaRPr lang="en-US" sz="2800" b="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rtl="0" fontAlgn="base"/>
                      <a:r>
                        <a:rPr lang="en-US" sz="2800" b="0">
                          <a:effectLst/>
                        </a:rPr>
                        <a:t>The maximum length of 4000 characters(Fixed-Length Unicode Characters)</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900591597"/>
                  </a:ext>
                </a:extLst>
              </a:tr>
              <a:tr h="0">
                <a:tc>
                  <a:txBody>
                    <a:bodyPr/>
                    <a:lstStyle/>
                    <a:p>
                      <a:pPr algn="just" rtl="0" fontAlgn="base"/>
                      <a:r>
                        <a:rPr lang="en-US" sz="2800" b="1">
                          <a:effectLst/>
                        </a:rPr>
                        <a:t>Nvarchar</a:t>
                      </a:r>
                      <a:endParaRPr lang="en-US" sz="2800" b="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rtl="0" fontAlgn="base"/>
                      <a:r>
                        <a:rPr lang="en-US" sz="2800" b="0">
                          <a:effectLst/>
                        </a:rPr>
                        <a:t>The maximum length of 4000 characters.(Variable-Length Unicode Characters)</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652397158"/>
                  </a:ext>
                </a:extLst>
              </a:tr>
              <a:tr h="0">
                <a:tc>
                  <a:txBody>
                    <a:bodyPr/>
                    <a:lstStyle/>
                    <a:p>
                      <a:pPr algn="just" rtl="0" fontAlgn="base"/>
                      <a:r>
                        <a:rPr lang="en-US" sz="2800" b="1">
                          <a:effectLst/>
                        </a:rPr>
                        <a:t>nvarchar(max)</a:t>
                      </a:r>
                      <a:endParaRPr lang="en-US" sz="2800" b="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rtl="0" fontAlgn="base"/>
                      <a:r>
                        <a:rPr lang="en-US" sz="2800" b="0" dirty="0">
                          <a:effectLst/>
                        </a:rPr>
                        <a:t>The maximum length of 231 characters(SQL Server 2005 only).(Variable Length Unicode data)</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717867102"/>
                  </a:ext>
                </a:extLst>
              </a:tr>
            </a:tbl>
          </a:graphicData>
        </a:graphic>
      </p:graphicFrame>
    </p:spTree>
    <p:extLst>
      <p:ext uri="{BB962C8B-B14F-4D97-AF65-F5344CB8AC3E}">
        <p14:creationId xmlns:p14="http://schemas.microsoft.com/office/powerpoint/2010/main" val="1596185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F27FD-7186-53DB-5E4B-0D562942998B}"/>
              </a:ext>
            </a:extLst>
          </p:cNvPr>
          <p:cNvSpPr>
            <a:spLocks noGrp="1"/>
          </p:cNvSpPr>
          <p:nvPr>
            <p:ph type="title"/>
          </p:nvPr>
        </p:nvSpPr>
        <p:spPr/>
        <p:txBody>
          <a:bodyPr/>
          <a:lstStyle/>
          <a:p>
            <a:r>
              <a:rPr lang="en-US" sz="4000" b="1" i="0" dirty="0">
                <a:solidFill>
                  <a:srgbClr val="273239"/>
                </a:solidFill>
                <a:effectLst/>
                <a:latin typeface="Times New Roman" panose="02020603050405020304" pitchFamily="18" charset="0"/>
                <a:cs typeface="Times New Roman" panose="02020603050405020304" pitchFamily="18" charset="0"/>
              </a:rPr>
              <a:t>Server String Data Type in SQL</a:t>
            </a:r>
            <a:br>
              <a:rPr lang="en-US" b="1" i="0" dirty="0">
                <a:solidFill>
                  <a:srgbClr val="273239"/>
                </a:solidFill>
                <a:effectLst/>
                <a:latin typeface="Nunito" pitchFamily="2" charset="0"/>
              </a:rPr>
            </a:br>
            <a:endParaRPr lang="en-US" dirty="0"/>
          </a:p>
        </p:txBody>
      </p:sp>
      <p:graphicFrame>
        <p:nvGraphicFramePr>
          <p:cNvPr id="4" name="Content Placeholder 3">
            <a:extLst>
              <a:ext uri="{FF2B5EF4-FFF2-40B4-BE49-F238E27FC236}">
                <a16:creationId xmlns:a16="http://schemas.microsoft.com/office/drawing/2014/main" id="{4CC19472-B7E8-9B1C-C248-D4C0BF08DA79}"/>
              </a:ext>
            </a:extLst>
          </p:cNvPr>
          <p:cNvGraphicFramePr>
            <a:graphicFrameLocks noGrp="1"/>
          </p:cNvGraphicFramePr>
          <p:nvPr>
            <p:ph idx="1"/>
            <p:extLst>
              <p:ext uri="{D42A27DB-BD31-4B8C-83A1-F6EECF244321}">
                <p14:modId xmlns:p14="http://schemas.microsoft.com/office/powerpoint/2010/main" val="820192363"/>
              </p:ext>
            </p:extLst>
          </p:nvPr>
        </p:nvGraphicFramePr>
        <p:xfrm>
          <a:off x="733425" y="1522889"/>
          <a:ext cx="10515600" cy="4678680"/>
        </p:xfrm>
        <a:graphic>
          <a:graphicData uri="http://schemas.openxmlformats.org/drawingml/2006/table">
            <a:tbl>
              <a:tblPr/>
              <a:tblGrid>
                <a:gridCol w="2219325">
                  <a:extLst>
                    <a:ext uri="{9D8B030D-6E8A-4147-A177-3AD203B41FA5}">
                      <a16:colId xmlns:a16="http://schemas.microsoft.com/office/drawing/2014/main" val="2025489708"/>
                    </a:ext>
                  </a:extLst>
                </a:gridCol>
                <a:gridCol w="8296275">
                  <a:extLst>
                    <a:ext uri="{9D8B030D-6E8A-4147-A177-3AD203B41FA5}">
                      <a16:colId xmlns:a16="http://schemas.microsoft.com/office/drawing/2014/main" val="4224319062"/>
                    </a:ext>
                  </a:extLst>
                </a:gridCol>
              </a:tblGrid>
              <a:tr h="0">
                <a:tc>
                  <a:txBody>
                    <a:bodyPr/>
                    <a:lstStyle/>
                    <a:p>
                      <a:pPr algn="l" rtl="0" fontAlgn="base"/>
                      <a:r>
                        <a:rPr lang="en-US" sz="2800" b="1">
                          <a:effectLst/>
                        </a:rPr>
                        <a:t>Datatypes</a:t>
                      </a:r>
                    </a:p>
                  </a:txBody>
                  <a:tcPr marL="38100" marR="381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rtl="0" fontAlgn="base"/>
                      <a:r>
                        <a:rPr lang="en-US" sz="2800" b="1">
                          <a:effectLst/>
                        </a:rPr>
                        <a:t>Description</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607757584"/>
                  </a:ext>
                </a:extLst>
              </a:tr>
              <a:tr h="0">
                <a:tc>
                  <a:txBody>
                    <a:bodyPr/>
                    <a:lstStyle/>
                    <a:p>
                      <a:pPr algn="l" rtl="0" fontAlgn="base"/>
                      <a:r>
                        <a:rPr lang="en-US" sz="2800" b="1">
                          <a:effectLst/>
                        </a:rPr>
                        <a:t>Binary</a:t>
                      </a:r>
                      <a:endParaRPr lang="en-US" sz="2800" b="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rtl="0" fontAlgn="base"/>
                      <a:r>
                        <a:rPr lang="en-US" sz="2800" b="0">
                          <a:effectLst/>
                        </a:rPr>
                        <a:t>The maximum length of 8000 bytes(Fixed-Length binary data)</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727331004"/>
                  </a:ext>
                </a:extLst>
              </a:tr>
              <a:tr h="0">
                <a:tc>
                  <a:txBody>
                    <a:bodyPr/>
                    <a:lstStyle/>
                    <a:p>
                      <a:pPr algn="l" rtl="0" fontAlgn="base"/>
                      <a:r>
                        <a:rPr lang="en-US" sz="2800" b="1">
                          <a:effectLst/>
                        </a:rPr>
                        <a:t>varbinary</a:t>
                      </a:r>
                      <a:endParaRPr lang="en-US" sz="2800" b="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rtl="0" fontAlgn="base"/>
                      <a:r>
                        <a:rPr lang="en-US" sz="2800" b="0">
                          <a:effectLst/>
                        </a:rPr>
                        <a:t>The maximum length of 8000 bytes(Variable Length binary data)</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416479487"/>
                  </a:ext>
                </a:extLst>
              </a:tr>
              <a:tr h="0">
                <a:tc>
                  <a:txBody>
                    <a:bodyPr/>
                    <a:lstStyle/>
                    <a:p>
                      <a:pPr algn="l" rtl="0" fontAlgn="base"/>
                      <a:r>
                        <a:rPr lang="en-US" sz="2800" b="1">
                          <a:effectLst/>
                        </a:rPr>
                        <a:t>varbinary(max)</a:t>
                      </a:r>
                      <a:endParaRPr lang="en-US" sz="2800" b="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rtl="0" fontAlgn="base"/>
                      <a:r>
                        <a:rPr lang="en-US" sz="2800" b="0">
                          <a:effectLst/>
                        </a:rPr>
                        <a:t>The maximum length of 231 bytes(SQL Server 2005 only).(Variable Length binary data)</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9550549"/>
                  </a:ext>
                </a:extLst>
              </a:tr>
              <a:tr h="0">
                <a:tc>
                  <a:txBody>
                    <a:bodyPr/>
                    <a:lstStyle/>
                    <a:p>
                      <a:pPr algn="l" rtl="0" fontAlgn="base"/>
                      <a:r>
                        <a:rPr lang="en-US" sz="2800" b="1">
                          <a:effectLst/>
                        </a:rPr>
                        <a:t>text</a:t>
                      </a:r>
                      <a:endParaRPr lang="en-US" sz="2800" b="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rtl="0" fontAlgn="base"/>
                      <a:r>
                        <a:rPr lang="en-US" sz="2800" b="0" dirty="0">
                          <a:effectLst/>
                        </a:rPr>
                        <a:t>Maximum Length of 2,147,483,647 bytes(Variable Length binary data)</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815592438"/>
                  </a:ext>
                </a:extLst>
              </a:tr>
            </a:tbl>
          </a:graphicData>
        </a:graphic>
      </p:graphicFrame>
    </p:spTree>
    <p:extLst>
      <p:ext uri="{BB962C8B-B14F-4D97-AF65-F5344CB8AC3E}">
        <p14:creationId xmlns:p14="http://schemas.microsoft.com/office/powerpoint/2010/main" val="3121179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17A78-7E0E-5538-0388-3D28EC854D29}"/>
              </a:ext>
            </a:extLst>
          </p:cNvPr>
          <p:cNvSpPr>
            <a:spLocks noGrp="1"/>
          </p:cNvSpPr>
          <p:nvPr>
            <p:ph type="title"/>
          </p:nvPr>
        </p:nvSpPr>
        <p:spPr/>
        <p:txBody>
          <a:bodyPr>
            <a:normAutofit/>
          </a:bodyPr>
          <a:lstStyle/>
          <a:p>
            <a:r>
              <a:rPr lang="en-US" b="1" i="0" dirty="0">
                <a:solidFill>
                  <a:srgbClr val="273239"/>
                </a:solidFill>
                <a:effectLst/>
                <a:latin typeface="Times New Roman" panose="02020603050405020304" pitchFamily="18" charset="0"/>
                <a:cs typeface="Times New Roman" panose="02020603050405020304" pitchFamily="18" charset="0"/>
              </a:rPr>
              <a:t>Server Date and Time Data Type in SQL</a:t>
            </a:r>
            <a:br>
              <a:rPr lang="en-US" b="1" i="0" dirty="0">
                <a:solidFill>
                  <a:srgbClr val="273239"/>
                </a:solidFill>
                <a:effectLst/>
                <a:latin typeface="Nunito" pitchFamily="2" charset="0"/>
              </a:rPr>
            </a:br>
            <a:endParaRPr lang="en-US" dirty="0"/>
          </a:p>
        </p:txBody>
      </p:sp>
      <p:graphicFrame>
        <p:nvGraphicFramePr>
          <p:cNvPr id="4" name="Content Placeholder 3">
            <a:extLst>
              <a:ext uri="{FF2B5EF4-FFF2-40B4-BE49-F238E27FC236}">
                <a16:creationId xmlns:a16="http://schemas.microsoft.com/office/drawing/2014/main" id="{6E45A256-8357-F047-AFA4-9F6DA0F55BAF}"/>
              </a:ext>
            </a:extLst>
          </p:cNvPr>
          <p:cNvGraphicFramePr>
            <a:graphicFrameLocks noGrp="1"/>
          </p:cNvGraphicFramePr>
          <p:nvPr>
            <p:ph idx="1"/>
            <p:extLst>
              <p:ext uri="{D42A27DB-BD31-4B8C-83A1-F6EECF244321}">
                <p14:modId xmlns:p14="http://schemas.microsoft.com/office/powerpoint/2010/main" val="900405067"/>
              </p:ext>
            </p:extLst>
          </p:nvPr>
        </p:nvGraphicFramePr>
        <p:xfrm>
          <a:off x="923925" y="1690688"/>
          <a:ext cx="10515600" cy="2794000"/>
        </p:xfrm>
        <a:graphic>
          <a:graphicData uri="http://schemas.openxmlformats.org/drawingml/2006/table">
            <a:tbl>
              <a:tblPr/>
              <a:tblGrid>
                <a:gridCol w="1864360">
                  <a:extLst>
                    <a:ext uri="{9D8B030D-6E8A-4147-A177-3AD203B41FA5}">
                      <a16:colId xmlns:a16="http://schemas.microsoft.com/office/drawing/2014/main" val="2517825127"/>
                    </a:ext>
                  </a:extLst>
                </a:gridCol>
                <a:gridCol w="8651240">
                  <a:extLst>
                    <a:ext uri="{9D8B030D-6E8A-4147-A177-3AD203B41FA5}">
                      <a16:colId xmlns:a16="http://schemas.microsoft.com/office/drawing/2014/main" val="898912206"/>
                    </a:ext>
                  </a:extLst>
                </a:gridCol>
              </a:tblGrid>
              <a:tr h="0">
                <a:tc>
                  <a:txBody>
                    <a:bodyPr/>
                    <a:lstStyle/>
                    <a:p>
                      <a:pPr algn="l" fontAlgn="base"/>
                      <a:r>
                        <a:rPr lang="en-US" sz="2800" b="1">
                          <a:effectLst/>
                        </a:rPr>
                        <a:t>Data Type</a:t>
                      </a:r>
                    </a:p>
                  </a:txBody>
                  <a:tcPr marL="38100" marR="381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base"/>
                      <a:r>
                        <a:rPr lang="en-US" sz="2800" b="1">
                          <a:effectLst/>
                        </a:rPr>
                        <a:t>Description</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169708735"/>
                  </a:ext>
                </a:extLst>
              </a:tr>
              <a:tr h="0">
                <a:tc>
                  <a:txBody>
                    <a:bodyPr/>
                    <a:lstStyle/>
                    <a:p>
                      <a:pPr algn="just" rtl="0" fontAlgn="base"/>
                      <a:r>
                        <a:rPr lang="en-US" sz="2800" b="1">
                          <a:effectLst/>
                        </a:rPr>
                        <a:t>DATE</a:t>
                      </a:r>
                      <a:endParaRPr lang="en-US" sz="2800" b="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rtl="0" fontAlgn="base"/>
                      <a:r>
                        <a:rPr lang="en-US" sz="2800" b="0">
                          <a:effectLst/>
                        </a:rPr>
                        <a:t>A data type is used to store the data of date in a record </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963399031"/>
                  </a:ext>
                </a:extLst>
              </a:tr>
              <a:tr h="0">
                <a:tc>
                  <a:txBody>
                    <a:bodyPr/>
                    <a:lstStyle/>
                    <a:p>
                      <a:pPr algn="just" rtl="0" fontAlgn="base"/>
                      <a:r>
                        <a:rPr lang="en-US" sz="2800" b="1">
                          <a:effectLst/>
                        </a:rPr>
                        <a:t>TIME</a:t>
                      </a:r>
                      <a:endParaRPr lang="en-US" sz="2800" b="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rtl="0" fontAlgn="base"/>
                      <a:r>
                        <a:rPr lang="en-US" sz="2800" b="0">
                          <a:effectLst/>
                        </a:rPr>
                        <a:t>A data type is used to store the data of time in a record</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217633520"/>
                  </a:ext>
                </a:extLst>
              </a:tr>
              <a:tr h="0">
                <a:tc>
                  <a:txBody>
                    <a:bodyPr/>
                    <a:lstStyle/>
                    <a:p>
                      <a:pPr algn="just" rtl="0" fontAlgn="base"/>
                      <a:r>
                        <a:rPr lang="en-US" sz="2800" b="1">
                          <a:effectLst/>
                        </a:rPr>
                        <a:t>DATETIME</a:t>
                      </a:r>
                      <a:endParaRPr lang="en-US" sz="2800" b="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rtl="0" fontAlgn="base"/>
                      <a:r>
                        <a:rPr lang="en-US" sz="2800" b="0" dirty="0">
                          <a:effectLst/>
                        </a:rPr>
                        <a:t>A data type is used to store both the </a:t>
                      </a:r>
                      <a:r>
                        <a:rPr lang="en-US" sz="2800" b="0" dirty="0" err="1">
                          <a:effectLst/>
                        </a:rPr>
                        <a:t>data,date</a:t>
                      </a:r>
                      <a:r>
                        <a:rPr lang="en-US" sz="2800" b="0" dirty="0">
                          <a:effectLst/>
                        </a:rPr>
                        <a:t>, and time in the record.</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79487869"/>
                  </a:ext>
                </a:extLst>
              </a:tr>
            </a:tbl>
          </a:graphicData>
        </a:graphic>
      </p:graphicFrame>
    </p:spTree>
    <p:extLst>
      <p:ext uri="{BB962C8B-B14F-4D97-AF65-F5344CB8AC3E}">
        <p14:creationId xmlns:p14="http://schemas.microsoft.com/office/powerpoint/2010/main" val="4140355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2F081-EF0F-6493-9E31-86D3E7AF94BD}"/>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F886DEDF-C773-9E29-1B3D-ED719ECEF88E}"/>
              </a:ext>
            </a:extLst>
          </p:cNvPr>
          <p:cNvGraphicFramePr>
            <a:graphicFrameLocks noGrp="1"/>
          </p:cNvGraphicFramePr>
          <p:nvPr>
            <p:ph idx="1"/>
            <p:extLst>
              <p:ext uri="{D42A27DB-BD31-4B8C-83A1-F6EECF244321}">
                <p14:modId xmlns:p14="http://schemas.microsoft.com/office/powerpoint/2010/main" val="3450652512"/>
              </p:ext>
            </p:extLst>
          </p:nvPr>
        </p:nvGraphicFramePr>
        <p:xfrm>
          <a:off x="114300" y="22224"/>
          <a:ext cx="12077700" cy="6835778"/>
        </p:xfrm>
        <a:graphic>
          <a:graphicData uri="http://schemas.openxmlformats.org/drawingml/2006/table">
            <a:tbl>
              <a:tblPr/>
              <a:tblGrid>
                <a:gridCol w="2655563">
                  <a:extLst>
                    <a:ext uri="{9D8B030D-6E8A-4147-A177-3AD203B41FA5}">
                      <a16:colId xmlns:a16="http://schemas.microsoft.com/office/drawing/2014/main" val="2895604230"/>
                    </a:ext>
                  </a:extLst>
                </a:gridCol>
                <a:gridCol w="9422137">
                  <a:extLst>
                    <a:ext uri="{9D8B030D-6E8A-4147-A177-3AD203B41FA5}">
                      <a16:colId xmlns:a16="http://schemas.microsoft.com/office/drawing/2014/main" val="846358216"/>
                    </a:ext>
                  </a:extLst>
                </a:gridCol>
              </a:tblGrid>
              <a:tr h="463151">
                <a:tc>
                  <a:txBody>
                    <a:bodyPr/>
                    <a:lstStyle/>
                    <a:p>
                      <a:pPr algn="l" rtl="0" fontAlgn="base"/>
                      <a:r>
                        <a:rPr lang="en-US" sz="2000" b="1">
                          <a:effectLst/>
                        </a:rPr>
                        <a:t>Datatype</a:t>
                      </a:r>
                    </a:p>
                  </a:txBody>
                  <a:tcPr marL="33233" marR="33233" marT="55389" marB="55389"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rtl="0" fontAlgn="base"/>
                      <a:r>
                        <a:rPr lang="en-US" sz="2000" b="1">
                          <a:effectLst/>
                        </a:rPr>
                        <a:t>Properties</a:t>
                      </a:r>
                    </a:p>
                  </a:txBody>
                  <a:tcPr marL="55389" marR="55389" marT="55389" marB="55389"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858422615"/>
                  </a:ext>
                </a:extLst>
              </a:tr>
              <a:tr h="852225">
                <a:tc>
                  <a:txBody>
                    <a:bodyPr/>
                    <a:lstStyle/>
                    <a:p>
                      <a:pPr algn="l" rtl="0" fontAlgn="base"/>
                      <a:r>
                        <a:rPr lang="en-US" sz="2000" b="1">
                          <a:effectLst/>
                        </a:rPr>
                        <a:t>Numeric data types</a:t>
                      </a:r>
                      <a:endParaRPr lang="en-US" sz="2000" b="0">
                        <a:effectLst/>
                      </a:endParaRPr>
                    </a:p>
                  </a:txBody>
                  <a:tcPr marL="55389" marR="55389" marT="77544" marB="77544"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rtl="0" fontAlgn="base"/>
                      <a:r>
                        <a:rPr lang="en-US" sz="2000" b="0">
                          <a:effectLst/>
                        </a:rPr>
                        <a:t>These are used to store numeric values. Examples include INT, BIGINT, DECIMAL, and FLOAT.</a:t>
                      </a:r>
                    </a:p>
                  </a:txBody>
                  <a:tcPr marL="55389" marR="55389" marT="77544" marB="77544"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84846763"/>
                  </a:ext>
                </a:extLst>
              </a:tr>
              <a:tr h="543218">
                <a:tc>
                  <a:txBody>
                    <a:bodyPr/>
                    <a:lstStyle/>
                    <a:p>
                      <a:pPr algn="l" rtl="0" fontAlgn="base"/>
                      <a:r>
                        <a:rPr lang="en-US" sz="2000" b="1">
                          <a:effectLst/>
                        </a:rPr>
                        <a:t>Character data types</a:t>
                      </a:r>
                      <a:endParaRPr lang="en-US" sz="2000" b="0">
                        <a:effectLst/>
                      </a:endParaRPr>
                    </a:p>
                  </a:txBody>
                  <a:tcPr marL="55389" marR="55389" marT="77544" marB="77544"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rtl="0" fontAlgn="base"/>
                      <a:r>
                        <a:rPr lang="en-US" sz="2000" b="0">
                          <a:effectLst/>
                        </a:rPr>
                        <a:t>These are used to store character strings. Examples include CHAR, VARCHAR, and TEXT.</a:t>
                      </a:r>
                    </a:p>
                  </a:txBody>
                  <a:tcPr marL="55389" marR="55389" marT="77544" marB="77544"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072514108"/>
                  </a:ext>
                </a:extLst>
              </a:tr>
              <a:tr h="852225">
                <a:tc>
                  <a:txBody>
                    <a:bodyPr/>
                    <a:lstStyle/>
                    <a:p>
                      <a:pPr algn="l" rtl="0" fontAlgn="base"/>
                      <a:r>
                        <a:rPr lang="en-US" sz="2000" b="1">
                          <a:effectLst/>
                        </a:rPr>
                        <a:t>Date and time data types</a:t>
                      </a:r>
                      <a:endParaRPr lang="en-US" sz="2000" b="0">
                        <a:effectLst/>
                      </a:endParaRPr>
                    </a:p>
                  </a:txBody>
                  <a:tcPr marL="55389" marR="55389" marT="77544" marB="77544"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rtl="0" fontAlgn="base"/>
                      <a:r>
                        <a:rPr lang="en-US" sz="2000" b="0">
                          <a:effectLst/>
                        </a:rPr>
                        <a:t>These are used to store date and time values. Examples include </a:t>
                      </a:r>
                      <a:r>
                        <a:rPr lang="en-US" sz="2000" b="0" u="sng">
                          <a:effectLst/>
                          <a:hlinkClick r:id="rId2"/>
                        </a:rPr>
                        <a:t>DATE</a:t>
                      </a:r>
                      <a:r>
                        <a:rPr lang="en-US" sz="2000" b="0">
                          <a:effectLst/>
                        </a:rPr>
                        <a:t>, TIME, and TIMESTAMP</a:t>
                      </a:r>
                    </a:p>
                  </a:txBody>
                  <a:tcPr marL="55389" marR="55389" marT="77544" marB="77544"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45459040"/>
                  </a:ext>
                </a:extLst>
              </a:tr>
              <a:tr h="852225">
                <a:tc>
                  <a:txBody>
                    <a:bodyPr/>
                    <a:lstStyle/>
                    <a:p>
                      <a:pPr algn="l" rtl="0" fontAlgn="base"/>
                      <a:r>
                        <a:rPr lang="en-US" sz="2000" b="1">
                          <a:effectLst/>
                        </a:rPr>
                        <a:t>Binary data types</a:t>
                      </a:r>
                      <a:endParaRPr lang="en-US" sz="2000" b="0">
                        <a:effectLst/>
                      </a:endParaRPr>
                    </a:p>
                  </a:txBody>
                  <a:tcPr marL="55389" marR="55389" marT="77544" marB="77544"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rtl="0" fontAlgn="base"/>
                      <a:r>
                        <a:rPr lang="en-US" sz="2000" b="0">
                          <a:effectLst/>
                        </a:rPr>
                        <a:t>These are used to store binary data, such as images or audio files. Examples include BLOB and BYTEA.</a:t>
                      </a:r>
                    </a:p>
                  </a:txBody>
                  <a:tcPr marL="55389" marR="55389" marT="77544" marB="77544"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751796230"/>
                  </a:ext>
                </a:extLst>
              </a:tr>
              <a:tr h="543218">
                <a:tc>
                  <a:txBody>
                    <a:bodyPr/>
                    <a:lstStyle/>
                    <a:p>
                      <a:pPr algn="l" rtl="0" fontAlgn="base"/>
                      <a:r>
                        <a:rPr lang="en-US" sz="2000" b="1">
                          <a:effectLst/>
                        </a:rPr>
                        <a:t>Boolean data type</a:t>
                      </a:r>
                      <a:endParaRPr lang="en-US" sz="2000" b="0">
                        <a:effectLst/>
                      </a:endParaRPr>
                    </a:p>
                  </a:txBody>
                  <a:tcPr marL="55389" marR="55389" marT="77544" marB="77544"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rtl="0" fontAlgn="base"/>
                      <a:r>
                        <a:rPr lang="en-US" sz="2000" b="0">
                          <a:effectLst/>
                        </a:rPr>
                        <a:t>This data type is used to store logical values. The only possible values are TRUE and FALSE.</a:t>
                      </a:r>
                    </a:p>
                  </a:txBody>
                  <a:tcPr marL="55389" marR="55389" marT="77544" marB="77544"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294016081"/>
                  </a:ext>
                </a:extLst>
              </a:tr>
              <a:tr h="852225">
                <a:tc>
                  <a:txBody>
                    <a:bodyPr/>
                    <a:lstStyle/>
                    <a:p>
                      <a:pPr algn="l" rtl="0" fontAlgn="base"/>
                      <a:r>
                        <a:rPr lang="en-US" sz="2000" b="1">
                          <a:effectLst/>
                        </a:rPr>
                        <a:t>Interval data types</a:t>
                      </a:r>
                      <a:endParaRPr lang="en-US" sz="2000" b="0">
                        <a:effectLst/>
                      </a:endParaRPr>
                    </a:p>
                  </a:txBody>
                  <a:tcPr marL="55389" marR="55389" marT="77544" marB="77544"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rtl="0" fontAlgn="base"/>
                      <a:r>
                        <a:rPr lang="en-US" sz="2000" b="0">
                          <a:effectLst/>
                        </a:rPr>
                        <a:t>These are used to store intervals of time. Examples include INTERVAL YEAR, INTERVAL MONTH, and INTERVAL DAY.</a:t>
                      </a:r>
                    </a:p>
                  </a:txBody>
                  <a:tcPr marL="55389" marR="55389" marT="77544" marB="77544"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650322873"/>
                  </a:ext>
                </a:extLst>
              </a:tr>
              <a:tr h="512533">
                <a:tc>
                  <a:txBody>
                    <a:bodyPr/>
                    <a:lstStyle/>
                    <a:p>
                      <a:pPr algn="l" rtl="0" fontAlgn="base"/>
                      <a:r>
                        <a:rPr lang="en-US" sz="2000" b="1">
                          <a:effectLst/>
                        </a:rPr>
                        <a:t>Array data types</a:t>
                      </a:r>
                      <a:endParaRPr lang="en-US" sz="2000" b="0">
                        <a:effectLst/>
                      </a:endParaRPr>
                    </a:p>
                  </a:txBody>
                  <a:tcPr marL="55389" marR="55389" marT="77544" marB="77544"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rtl="0" fontAlgn="base"/>
                      <a:r>
                        <a:rPr lang="en-US" sz="2000" b="0">
                          <a:effectLst/>
                        </a:rPr>
                        <a:t>These are used to store arrays of values. Examples include ARRAY and JSON.</a:t>
                      </a:r>
                    </a:p>
                  </a:txBody>
                  <a:tcPr marL="55389" marR="55389" marT="77544" marB="77544"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52943044"/>
                  </a:ext>
                </a:extLst>
              </a:tr>
              <a:tr h="512533">
                <a:tc>
                  <a:txBody>
                    <a:bodyPr/>
                    <a:lstStyle/>
                    <a:p>
                      <a:pPr algn="l" rtl="0" fontAlgn="base"/>
                      <a:r>
                        <a:rPr lang="en-US" sz="2000" b="1">
                          <a:effectLst/>
                        </a:rPr>
                        <a:t>XML data type</a:t>
                      </a:r>
                      <a:endParaRPr lang="en-US" sz="2000" b="0">
                        <a:effectLst/>
                      </a:endParaRPr>
                    </a:p>
                  </a:txBody>
                  <a:tcPr marL="55389" marR="55389" marT="77544" marB="77544"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rtl="0" fontAlgn="base"/>
                      <a:r>
                        <a:rPr lang="en-US" sz="2000" b="0" dirty="0">
                          <a:effectLst/>
                        </a:rPr>
                        <a:t>This data type is used to store </a:t>
                      </a:r>
                      <a:r>
                        <a:rPr lang="en-US" sz="2000" b="0" u="sng" dirty="0">
                          <a:effectLst/>
                          <a:hlinkClick r:id="rId3"/>
                        </a:rPr>
                        <a:t>XML data</a:t>
                      </a:r>
                      <a:r>
                        <a:rPr lang="en-US" sz="2000" b="0" dirty="0">
                          <a:effectLst/>
                        </a:rPr>
                        <a:t>.</a:t>
                      </a:r>
                    </a:p>
                  </a:txBody>
                  <a:tcPr marL="55389" marR="55389" marT="77544" marB="77544"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477115017"/>
                  </a:ext>
                </a:extLst>
              </a:tr>
              <a:tr h="852225">
                <a:tc>
                  <a:txBody>
                    <a:bodyPr/>
                    <a:lstStyle/>
                    <a:p>
                      <a:pPr algn="l" rtl="0" fontAlgn="base"/>
                      <a:r>
                        <a:rPr lang="en-US" sz="2000" b="1">
                          <a:effectLst/>
                        </a:rPr>
                        <a:t>Spatial data types</a:t>
                      </a:r>
                      <a:endParaRPr lang="en-US" sz="2000" b="0">
                        <a:effectLst/>
                      </a:endParaRPr>
                    </a:p>
                  </a:txBody>
                  <a:tcPr marL="55389" marR="55389" marT="77544" marB="77544"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rtl="0" fontAlgn="base"/>
                      <a:r>
                        <a:rPr lang="en-US" sz="2000" b="0" dirty="0">
                          <a:effectLst/>
                        </a:rPr>
                        <a:t>These are used to store geometric or geographic data. Examples include POINT, LINE, and POLYGON.</a:t>
                      </a:r>
                    </a:p>
                  </a:txBody>
                  <a:tcPr marL="55389" marR="55389" marT="77544" marB="77544"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4235927240"/>
                  </a:ext>
                </a:extLst>
              </a:tr>
            </a:tbl>
          </a:graphicData>
        </a:graphic>
      </p:graphicFrame>
    </p:spTree>
    <p:extLst>
      <p:ext uri="{BB962C8B-B14F-4D97-AF65-F5344CB8AC3E}">
        <p14:creationId xmlns:p14="http://schemas.microsoft.com/office/powerpoint/2010/main" val="1099970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28231-8652-98A3-9881-80DDECF700F4}"/>
              </a:ext>
            </a:extLst>
          </p:cNvPr>
          <p:cNvSpPr>
            <a:spLocks noGrp="1"/>
          </p:cNvSpPr>
          <p:nvPr>
            <p:ph type="title"/>
          </p:nvPr>
        </p:nvSpPr>
        <p:spPr/>
        <p:txBody>
          <a:bodyPr/>
          <a:lstStyle/>
          <a:p>
            <a:r>
              <a:rPr lang="en-US" b="1" i="0" dirty="0">
                <a:solidFill>
                  <a:srgbClr val="273239"/>
                </a:solidFill>
                <a:effectLst/>
                <a:latin typeface="Nunito" pitchFamily="2" charset="0"/>
              </a:rPr>
              <a:t>What are SQL commands?</a:t>
            </a:r>
            <a:br>
              <a:rPr lang="en-US" b="1" i="0" dirty="0">
                <a:solidFill>
                  <a:srgbClr val="273239"/>
                </a:solidFill>
                <a:effectLst/>
                <a:latin typeface="Nunito" pitchFamily="2" charset="0"/>
              </a:rPr>
            </a:br>
            <a:endParaRPr lang="en-US" dirty="0"/>
          </a:p>
        </p:txBody>
      </p:sp>
      <p:sp>
        <p:nvSpPr>
          <p:cNvPr id="3" name="Content Placeholder 2">
            <a:extLst>
              <a:ext uri="{FF2B5EF4-FFF2-40B4-BE49-F238E27FC236}">
                <a16:creationId xmlns:a16="http://schemas.microsoft.com/office/drawing/2014/main" id="{65E27DCB-60A8-D9A6-1CB6-5C34FF8B703F}"/>
              </a:ext>
            </a:extLst>
          </p:cNvPr>
          <p:cNvSpPr>
            <a:spLocks noGrp="1"/>
          </p:cNvSpPr>
          <p:nvPr>
            <p:ph idx="1"/>
          </p:nvPr>
        </p:nvSpPr>
        <p:spPr/>
        <p:txBody>
          <a:bodyPr/>
          <a:lstStyle/>
          <a:p>
            <a:r>
              <a:rPr lang="en-US" b="0" i="0" dirty="0">
                <a:solidFill>
                  <a:srgbClr val="273239"/>
                </a:solidFill>
                <a:effectLst/>
                <a:latin typeface="Times New Roman" panose="02020603050405020304" pitchFamily="18" charset="0"/>
                <a:cs typeface="Times New Roman" panose="02020603050405020304" pitchFamily="18" charset="0"/>
              </a:rPr>
              <a:t>Developers use structured query language (SQL) commands, which are specific keywords or SQL statements, to work with data stored in relational databases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3878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50189-E091-0000-8871-3926D7BE92C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1EB4D80-C323-D196-EC72-EF14BBD053DF}"/>
              </a:ext>
            </a:extLst>
          </p:cNvPr>
          <p:cNvSpPr>
            <a:spLocks noGrp="1"/>
          </p:cNvSpPr>
          <p:nvPr>
            <p:ph idx="1"/>
          </p:nvPr>
        </p:nvSpPr>
        <p:spPr/>
        <p:txBody>
          <a:bodyPr/>
          <a:lstStyle/>
          <a:p>
            <a:endParaRPr lang="en-US"/>
          </a:p>
        </p:txBody>
      </p:sp>
      <p:pic>
        <p:nvPicPr>
          <p:cNvPr id="4" name="Picture 2">
            <a:extLst>
              <a:ext uri="{FF2B5EF4-FFF2-40B4-BE49-F238E27FC236}">
                <a16:creationId xmlns:a16="http://schemas.microsoft.com/office/drawing/2014/main" id="{D64DC3D6-F1AF-9591-915F-6E65C73DE1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65125"/>
            <a:ext cx="10515600" cy="612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7836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37E07-3D4A-02A6-C6BF-289693990B3C}"/>
              </a:ext>
            </a:extLst>
          </p:cNvPr>
          <p:cNvSpPr>
            <a:spLocks noGrp="1"/>
          </p:cNvSpPr>
          <p:nvPr>
            <p:ph type="title"/>
          </p:nvPr>
        </p:nvSpPr>
        <p:spPr>
          <a:xfrm>
            <a:off x="838200" y="365125"/>
            <a:ext cx="10515600" cy="739775"/>
          </a:xfrm>
        </p:spPr>
        <p:txBody>
          <a:bodyPr>
            <a:normAutofit/>
          </a:bodyPr>
          <a:lstStyle/>
          <a:p>
            <a:r>
              <a:rPr lang="en-US" sz="4000" b="1" i="0" dirty="0">
                <a:effectLst/>
                <a:latin typeface="Times New Roman" panose="02020603050405020304" pitchFamily="18" charset="0"/>
                <a:cs typeface="Times New Roman" panose="02020603050405020304" pitchFamily="18" charset="0"/>
              </a:rPr>
              <a:t>Data </a:t>
            </a:r>
            <a:r>
              <a:rPr lang="en-US" sz="4000" b="1" i="0" dirty="0" err="1">
                <a:effectLst/>
                <a:latin typeface="Times New Roman" panose="02020603050405020304" pitchFamily="18" charset="0"/>
                <a:cs typeface="Times New Roman" panose="02020603050405020304" pitchFamily="18" charset="0"/>
              </a:rPr>
              <a:t>Defination</a:t>
            </a:r>
            <a:r>
              <a:rPr lang="en-US" sz="4000" b="1" i="0" dirty="0">
                <a:effectLst/>
                <a:latin typeface="Times New Roman" panose="02020603050405020304" pitchFamily="18" charset="0"/>
                <a:cs typeface="Times New Roman" panose="02020603050405020304" pitchFamily="18" charset="0"/>
              </a:rPr>
              <a:t> Language (DDL) </a:t>
            </a:r>
            <a:endParaRPr lang="en-US" sz="4000" b="1" dirty="0"/>
          </a:p>
        </p:txBody>
      </p:sp>
      <p:sp>
        <p:nvSpPr>
          <p:cNvPr id="3" name="Content Placeholder 2">
            <a:extLst>
              <a:ext uri="{FF2B5EF4-FFF2-40B4-BE49-F238E27FC236}">
                <a16:creationId xmlns:a16="http://schemas.microsoft.com/office/drawing/2014/main" id="{9D5A69DD-0E0F-CFF1-F9B4-4A98024C47A9}"/>
              </a:ext>
            </a:extLst>
          </p:cNvPr>
          <p:cNvSpPr>
            <a:spLocks noGrp="1"/>
          </p:cNvSpPr>
          <p:nvPr>
            <p:ph idx="1"/>
          </p:nvPr>
        </p:nvSpPr>
        <p:spPr>
          <a:xfrm>
            <a:off x="838200" y="1257300"/>
            <a:ext cx="10515600" cy="5600699"/>
          </a:xfrm>
        </p:spPr>
        <p:txBody>
          <a:bodyPr>
            <a:normAutofit/>
          </a:bodyPr>
          <a:lstStyle/>
          <a:p>
            <a:pPr marL="0" indent="0">
              <a:buNone/>
            </a:pPr>
            <a:r>
              <a:rPr lang="en-US" b="0" i="0" dirty="0">
                <a:solidFill>
                  <a:srgbClr val="444444"/>
                </a:solidFill>
                <a:effectLst/>
                <a:latin typeface="Times New Roman" panose="02020603050405020304" pitchFamily="18" charset="0"/>
                <a:cs typeface="Times New Roman" panose="02020603050405020304" pitchFamily="18" charset="0"/>
              </a:rPr>
              <a:t>DDL, which stands for Data Definition Language, is a subset of SQL (Structured Query Language) commands used to define and modify the database structure. These commands are used to create, alter, and delete database objects like tables, indexes, and schemas.</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0602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C2631-77D6-F5BD-6462-66A070A2510D}"/>
              </a:ext>
            </a:extLst>
          </p:cNvPr>
          <p:cNvSpPr>
            <a:spLocks noGrp="1"/>
          </p:cNvSpPr>
          <p:nvPr>
            <p:ph type="title"/>
          </p:nvPr>
        </p:nvSpPr>
        <p:spPr/>
        <p:txBody>
          <a:bodyPr/>
          <a:lstStyle/>
          <a:p>
            <a:r>
              <a:rPr lang="en-US" dirty="0"/>
              <a:t>Cont..</a:t>
            </a:r>
          </a:p>
        </p:txBody>
      </p:sp>
      <p:sp>
        <p:nvSpPr>
          <p:cNvPr id="4" name="Rectangle 1">
            <a:extLst>
              <a:ext uri="{FF2B5EF4-FFF2-40B4-BE49-F238E27FC236}">
                <a16:creationId xmlns:a16="http://schemas.microsoft.com/office/drawing/2014/main" id="{8B17BFDA-8F5C-3021-C333-9958FFD04DAB}"/>
              </a:ext>
            </a:extLst>
          </p:cNvPr>
          <p:cNvSpPr>
            <a:spLocks noGrp="1" noChangeArrowheads="1"/>
          </p:cNvSpPr>
          <p:nvPr>
            <p:ph idx="1"/>
          </p:nvPr>
        </p:nvSpPr>
        <p:spPr bwMode="auto">
          <a:xfrm>
            <a:off x="0" y="184666"/>
            <a:ext cx="12192000" cy="757130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3805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24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CREATE</a:t>
            </a:r>
            <a:r>
              <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This command is used to create a new database object. For example, creating a new table, a view, or a database.</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Syntax for creating a table: </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CREATE TABLE </a:t>
            </a:r>
            <a:r>
              <a:rPr kumimoji="0" lang="en-US" altLang="en-US" b="0" i="0" u="none" strike="noStrike" cap="none" normalizeH="0" baseline="0" dirty="0" err="1">
                <a:ln>
                  <a:noFill/>
                </a:ln>
                <a:solidFill>
                  <a:srgbClr val="444444"/>
                </a:solidFill>
                <a:effectLst/>
                <a:latin typeface="Times New Roman" panose="02020603050405020304" pitchFamily="18" charset="0"/>
                <a:cs typeface="Times New Roman" panose="02020603050405020304" pitchFamily="18" charset="0"/>
              </a:rPr>
              <a:t>table_name</a:t>
            </a: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(column1 datatype, column2 datatype, ...);</a:t>
            </a:r>
          </a:p>
          <a:p>
            <a:pPr marL="457200" marR="0" lvl="1"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altLang="en-US" sz="24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ALTER</a:t>
            </a:r>
            <a:r>
              <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This command is used to modify an existing database object, such as adding, deleting, or modifying columns in an existing table.</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Syntax for adding a column in a table:</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ALTER TABLE </a:t>
            </a:r>
            <a:r>
              <a:rPr kumimoji="0" lang="en-US" altLang="en-US" b="0" i="0" u="none" strike="noStrike" cap="none" normalizeH="0" baseline="0" dirty="0" err="1">
                <a:ln>
                  <a:noFill/>
                </a:ln>
                <a:solidFill>
                  <a:srgbClr val="444444"/>
                </a:solidFill>
                <a:effectLst/>
                <a:latin typeface="Times New Roman" panose="02020603050405020304" pitchFamily="18" charset="0"/>
                <a:cs typeface="Times New Roman" panose="02020603050405020304" pitchFamily="18" charset="0"/>
              </a:rPr>
              <a:t>table_name</a:t>
            </a: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ADD </a:t>
            </a:r>
            <a:r>
              <a:rPr kumimoji="0" lang="en-US" altLang="en-US" b="0" i="0" u="none" strike="noStrike" cap="none" normalizeH="0" baseline="0" dirty="0" err="1">
                <a:ln>
                  <a:noFill/>
                </a:ln>
                <a:solidFill>
                  <a:srgbClr val="444444"/>
                </a:solidFill>
                <a:effectLst/>
                <a:latin typeface="Times New Roman" panose="02020603050405020304" pitchFamily="18" charset="0"/>
                <a:cs typeface="Times New Roman" panose="02020603050405020304" pitchFamily="18" charset="0"/>
              </a:rPr>
              <a:t>column_name</a:t>
            </a: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datatype;</a:t>
            </a:r>
          </a:p>
          <a:p>
            <a:pPr marL="457200" marR="0" lvl="1" indent="0" algn="l" defTabSz="914400" rtl="0" eaLnBrk="0" fontAlgn="base" latinLnBrk="0" hangingPunct="0">
              <a:lnSpc>
                <a:spcPct val="100000"/>
              </a:lnSpc>
              <a:spcBef>
                <a:spcPct val="0"/>
              </a:spcBef>
              <a:spcAft>
                <a:spcPct val="0"/>
              </a:spcAft>
              <a:buClrTx/>
              <a:buSzTx/>
              <a:buFontTx/>
              <a:buChar char="•"/>
              <a:tabLst/>
            </a:pPr>
            <a:endPar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Syntax for modifying a column in a table: ALTER TABLE </a:t>
            </a:r>
            <a:r>
              <a:rPr kumimoji="0" lang="en-US" altLang="en-US" b="0" i="0" u="none" strike="noStrike" cap="none" normalizeH="0" baseline="0" dirty="0" err="1">
                <a:ln>
                  <a:noFill/>
                </a:ln>
                <a:solidFill>
                  <a:srgbClr val="444444"/>
                </a:solidFill>
                <a:effectLst/>
                <a:latin typeface="Times New Roman" panose="02020603050405020304" pitchFamily="18" charset="0"/>
                <a:cs typeface="Times New Roman" panose="02020603050405020304" pitchFamily="18" charset="0"/>
              </a:rPr>
              <a:t>table_name</a:t>
            </a: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MODIFY COLUMN </a:t>
            </a:r>
            <a:r>
              <a:rPr kumimoji="0" lang="en-US" altLang="en-US" b="0" i="0" u="none" strike="noStrike" cap="none" normalizeH="0" baseline="0" dirty="0" err="1">
                <a:ln>
                  <a:noFill/>
                </a:ln>
                <a:solidFill>
                  <a:srgbClr val="444444"/>
                </a:solidFill>
                <a:effectLst/>
                <a:latin typeface="Times New Roman" panose="02020603050405020304" pitchFamily="18" charset="0"/>
                <a:cs typeface="Times New Roman" panose="02020603050405020304" pitchFamily="18" charset="0"/>
              </a:rPr>
              <a:t>column_name</a:t>
            </a: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datatype;</a:t>
            </a:r>
          </a:p>
          <a:p>
            <a:pPr marL="457200" marR="0" lvl="1" indent="0" algn="l" defTabSz="914400" rtl="0" eaLnBrk="0" fontAlgn="base" latinLnBrk="0" hangingPunct="0">
              <a:lnSpc>
                <a:spcPct val="100000"/>
              </a:lnSpc>
              <a:spcBef>
                <a:spcPct val="0"/>
              </a:spcBef>
              <a:spcAft>
                <a:spcPct val="0"/>
              </a:spcAft>
              <a:buClrTx/>
              <a:buSzTx/>
              <a:buFontTx/>
              <a:buChar char="•"/>
              <a:tabLst/>
            </a:pPr>
            <a:endPar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en-US" altLang="en-US" sz="24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DROP</a:t>
            </a:r>
            <a:r>
              <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This command is used to delete an existing database object like a table, a view, or other objects.</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Syntax for dropping a table: </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DROP TABLE </a:t>
            </a:r>
            <a:r>
              <a:rPr kumimoji="0" lang="en-US" altLang="en-US" b="0" i="0" u="none" strike="noStrike" cap="none" normalizeH="0" baseline="0" dirty="0" err="1">
                <a:ln>
                  <a:noFill/>
                </a:ln>
                <a:solidFill>
                  <a:srgbClr val="444444"/>
                </a:solidFill>
                <a:effectLst/>
                <a:latin typeface="Times New Roman" panose="02020603050405020304" pitchFamily="18" charset="0"/>
                <a:cs typeface="Times New Roman" panose="02020603050405020304" pitchFamily="18" charset="0"/>
              </a:rPr>
              <a:t>table_name</a:t>
            </a: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88596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AA3D8F33-7DBC-50E2-3B30-A80706B1FFF4}"/>
              </a:ext>
            </a:extLst>
          </p:cNvPr>
          <p:cNvSpPr>
            <a:spLocks noGrp="1" noChangeArrowheads="1"/>
          </p:cNvSpPr>
          <p:nvPr>
            <p:ph idx="1"/>
          </p:nvPr>
        </p:nvSpPr>
        <p:spPr bwMode="auto">
          <a:xfrm>
            <a:off x="-10789" y="936010"/>
            <a:ext cx="11987441" cy="498598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3805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400" b="1" i="0" u="none" strike="noStrike" cap="none" normalizeH="0" baseline="0" dirty="0">
                <a:ln>
                  <a:noFill/>
                </a:ln>
                <a:solidFill>
                  <a:srgbClr val="444444"/>
                </a:solidFill>
                <a:effectLst/>
                <a:latin typeface="Poppins" panose="00000500000000000000" pitchFamily="2" charset="0"/>
              </a:rPr>
              <a:t>4</a:t>
            </a:r>
            <a:r>
              <a:rPr kumimoji="0" lang="en-US" altLang="en-US" sz="1100" b="1" i="0" u="none" strike="noStrike" cap="none" normalizeH="0" baseline="0" dirty="0">
                <a:ln>
                  <a:noFill/>
                </a:ln>
                <a:solidFill>
                  <a:srgbClr val="444444"/>
                </a:solidFill>
                <a:effectLst/>
                <a:latin typeface="Poppins" panose="00000500000000000000" pitchFamily="2" charset="0"/>
              </a:rPr>
              <a:t>. </a:t>
            </a:r>
            <a:r>
              <a:rPr kumimoji="0" lang="en-US" altLang="en-US" sz="2400" b="1" i="0" u="none" strike="noStrike" cap="none" normalizeH="0" baseline="0" dirty="0">
                <a:ln>
                  <a:noFill/>
                </a:ln>
                <a:solidFill>
                  <a:srgbClr val="444444"/>
                </a:solidFill>
                <a:effectLst/>
                <a:latin typeface="Poppins" panose="00000500000000000000" pitchFamily="2" charset="0"/>
              </a:rPr>
              <a:t>RUNCATE</a:t>
            </a:r>
            <a:r>
              <a:rPr kumimoji="0" lang="en-US" altLang="en-US" sz="2400" b="0" i="0" u="none" strike="noStrike" cap="none" normalizeH="0" baseline="0" dirty="0">
                <a:ln>
                  <a:noFill/>
                </a:ln>
                <a:solidFill>
                  <a:srgbClr val="444444"/>
                </a:solidFill>
                <a:effectLst/>
                <a:latin typeface="Poppins" panose="00000500000000000000" pitchFamily="2" charset="0"/>
              </a:rPr>
              <a:t>: This command is used to delete all data from a table, but the structure of the table remains. It’s a fast way to clear large data from a table.</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400" b="0" i="0" u="none" strike="noStrike" cap="none" normalizeH="0" baseline="0" dirty="0">
              <a:ln>
                <a:noFill/>
              </a:ln>
              <a:solidFill>
                <a:srgbClr val="444444"/>
              </a:solidFill>
              <a:effectLst/>
              <a:latin typeface="Poppins" panose="00000500000000000000" pitchFamily="2"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Poppins" panose="00000500000000000000" pitchFamily="2" charset="0"/>
              </a:rPr>
              <a:t>Syntax: </a:t>
            </a:r>
            <a:r>
              <a:rPr kumimoji="0" lang="en-US" altLang="en-US" b="0" i="0" u="none" strike="noStrike" cap="none" normalizeH="0" baseline="0" dirty="0">
                <a:ln>
                  <a:noFill/>
                </a:ln>
                <a:solidFill>
                  <a:srgbClr val="444444"/>
                </a:solidFill>
                <a:effectLst/>
                <a:latin typeface="Monaco"/>
              </a:rPr>
              <a:t>TRUNCATE TABLE </a:t>
            </a:r>
            <a:r>
              <a:rPr kumimoji="0" lang="en-US" altLang="en-US" b="0" i="0" u="none" strike="noStrike" cap="none" normalizeH="0" baseline="0" dirty="0" err="1">
                <a:ln>
                  <a:noFill/>
                </a:ln>
                <a:solidFill>
                  <a:srgbClr val="444444"/>
                </a:solidFill>
                <a:effectLst/>
                <a:latin typeface="Monaco"/>
              </a:rPr>
              <a:t>table_name</a:t>
            </a:r>
            <a:r>
              <a:rPr kumimoji="0" lang="en-US" altLang="en-US" b="0" i="0" u="none" strike="noStrike" cap="none" normalizeH="0" baseline="0" dirty="0">
                <a:ln>
                  <a:noFill/>
                </a:ln>
                <a:solidFill>
                  <a:srgbClr val="444444"/>
                </a:solidFill>
                <a:effectLst/>
                <a:latin typeface="Monaco"/>
              </a:rPr>
              <a:t>;</a:t>
            </a:r>
          </a:p>
          <a:p>
            <a:pPr marL="457200" marR="0" lvl="1" indent="0" algn="l" defTabSz="914400" rtl="0" eaLnBrk="0" fontAlgn="base" latinLnBrk="0" hangingPunct="0">
              <a:lnSpc>
                <a:spcPct val="100000"/>
              </a:lnSpc>
              <a:spcBef>
                <a:spcPct val="0"/>
              </a:spcBef>
              <a:spcAft>
                <a:spcPct val="0"/>
              </a:spcAft>
              <a:buClrTx/>
              <a:buSzTx/>
              <a:buFontTx/>
              <a:buChar char="•"/>
              <a:tabLst/>
            </a:pPr>
            <a:endParaRPr kumimoji="0" lang="en-US" altLang="en-US" b="0" i="0" u="none" strike="noStrike" cap="none" normalizeH="0" baseline="0" dirty="0">
              <a:ln>
                <a:noFill/>
              </a:ln>
              <a:solidFill>
                <a:srgbClr val="444444"/>
              </a:solidFill>
              <a:effectLst/>
              <a:latin typeface="Poppins" panose="00000500000000000000" pitchFamily="2"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400" b="1" i="0" u="none" strike="noStrike" cap="none" normalizeH="0" baseline="0" dirty="0">
                <a:ln>
                  <a:noFill/>
                </a:ln>
                <a:solidFill>
                  <a:srgbClr val="444444"/>
                </a:solidFill>
                <a:effectLst/>
                <a:latin typeface="Poppins" panose="00000500000000000000" pitchFamily="2" charset="0"/>
              </a:rPr>
              <a:t>5. COMMENT</a:t>
            </a:r>
            <a:r>
              <a:rPr kumimoji="0" lang="en-US" altLang="en-US" sz="2400" b="0" i="0" u="none" strike="noStrike" cap="none" normalizeH="0" baseline="0" dirty="0">
                <a:ln>
                  <a:noFill/>
                </a:ln>
                <a:solidFill>
                  <a:srgbClr val="444444"/>
                </a:solidFill>
                <a:effectLst/>
                <a:latin typeface="Poppins" panose="00000500000000000000" pitchFamily="2" charset="0"/>
              </a:rPr>
              <a:t>: Used to add comments to the data dictionary.</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400" b="0" i="0" u="none" strike="noStrike" cap="none" normalizeH="0" baseline="0" dirty="0">
              <a:ln>
                <a:noFill/>
              </a:ln>
              <a:solidFill>
                <a:srgbClr val="444444"/>
              </a:solidFill>
              <a:effectLst/>
              <a:latin typeface="Poppins" panose="00000500000000000000" pitchFamily="2"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Poppins" panose="00000500000000000000" pitchFamily="2" charset="0"/>
              </a:rPr>
              <a:t>Syntax: </a:t>
            </a:r>
            <a:r>
              <a:rPr kumimoji="0" lang="en-US" altLang="en-US" b="0" i="0" u="none" strike="noStrike" cap="none" normalizeH="0" baseline="0" dirty="0">
                <a:ln>
                  <a:noFill/>
                </a:ln>
                <a:solidFill>
                  <a:srgbClr val="444444"/>
                </a:solidFill>
                <a:effectLst/>
                <a:latin typeface="Monaco"/>
              </a:rPr>
              <a:t>COMMENT ON TABLE </a:t>
            </a:r>
            <a:r>
              <a:rPr kumimoji="0" lang="en-US" altLang="en-US" b="0" i="0" u="none" strike="noStrike" cap="none" normalizeH="0" baseline="0" dirty="0" err="1">
                <a:ln>
                  <a:noFill/>
                </a:ln>
                <a:solidFill>
                  <a:srgbClr val="444444"/>
                </a:solidFill>
                <a:effectLst/>
                <a:latin typeface="Monaco"/>
              </a:rPr>
              <a:t>table_name</a:t>
            </a:r>
            <a:r>
              <a:rPr kumimoji="0" lang="en-US" altLang="en-US" b="0" i="0" u="none" strike="noStrike" cap="none" normalizeH="0" baseline="0" dirty="0">
                <a:ln>
                  <a:noFill/>
                </a:ln>
                <a:solidFill>
                  <a:srgbClr val="444444"/>
                </a:solidFill>
                <a:effectLst/>
                <a:latin typeface="Monaco"/>
              </a:rPr>
              <a:t> IS 'This is a comment.’; --</a:t>
            </a:r>
          </a:p>
          <a:p>
            <a:pPr marL="457200" marR="0" lvl="1" indent="0" algn="l" defTabSz="914400" rtl="0" eaLnBrk="0" fontAlgn="base" latinLnBrk="0" hangingPunct="0">
              <a:lnSpc>
                <a:spcPct val="100000"/>
              </a:lnSpc>
              <a:spcBef>
                <a:spcPct val="0"/>
              </a:spcBef>
              <a:spcAft>
                <a:spcPct val="0"/>
              </a:spcAft>
              <a:buClrTx/>
              <a:buSzTx/>
              <a:buFontTx/>
              <a:buChar char="•"/>
              <a:tabLst/>
            </a:pPr>
            <a:endParaRPr kumimoji="0" lang="en-US" altLang="en-US" b="0" i="0" u="none" strike="noStrike" cap="none" normalizeH="0" baseline="0" dirty="0">
              <a:ln>
                <a:noFill/>
              </a:ln>
              <a:solidFill>
                <a:srgbClr val="444444"/>
              </a:solidFill>
              <a:effectLst/>
              <a:latin typeface="Poppins" panose="00000500000000000000" pitchFamily="2"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400" b="1" i="0" u="none" strike="noStrike" cap="none" normalizeH="0" baseline="0" dirty="0">
                <a:ln>
                  <a:noFill/>
                </a:ln>
                <a:solidFill>
                  <a:srgbClr val="444444"/>
                </a:solidFill>
                <a:effectLst/>
                <a:latin typeface="Poppins" panose="00000500000000000000" pitchFamily="2" charset="0"/>
              </a:rPr>
              <a:t>6. RENAME</a:t>
            </a:r>
            <a:r>
              <a:rPr kumimoji="0" lang="en-US" altLang="en-US" sz="2400" b="0" i="0" u="none" strike="noStrike" cap="none" normalizeH="0" baseline="0" dirty="0">
                <a:ln>
                  <a:noFill/>
                </a:ln>
                <a:solidFill>
                  <a:srgbClr val="444444"/>
                </a:solidFill>
                <a:effectLst/>
                <a:latin typeface="Poppins" panose="00000500000000000000" pitchFamily="2" charset="0"/>
              </a:rPr>
              <a:t>: Used to rename an existing database object.</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400" b="0" i="0" u="none" strike="noStrike" cap="none" normalizeH="0" baseline="0" dirty="0">
              <a:ln>
                <a:noFill/>
              </a:ln>
              <a:solidFill>
                <a:srgbClr val="444444"/>
              </a:solidFill>
              <a:effectLst/>
              <a:latin typeface="Poppins" panose="00000500000000000000" pitchFamily="2"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Poppins" panose="00000500000000000000" pitchFamily="2" charset="0"/>
              </a:rPr>
              <a:t>Syntax: </a:t>
            </a:r>
            <a:r>
              <a:rPr kumimoji="0" lang="en-US" altLang="en-US" b="0" i="0" u="none" strike="noStrike" cap="none" normalizeH="0" baseline="0" dirty="0">
                <a:ln>
                  <a:noFill/>
                </a:ln>
                <a:solidFill>
                  <a:srgbClr val="444444"/>
                </a:solidFill>
                <a:effectLst/>
                <a:latin typeface="Monaco"/>
              </a:rPr>
              <a:t>RENAME TABLE </a:t>
            </a:r>
            <a:r>
              <a:rPr kumimoji="0" lang="en-US" altLang="en-US" b="0" i="0" u="none" strike="noStrike" cap="none" normalizeH="0" baseline="0" dirty="0" err="1">
                <a:ln>
                  <a:noFill/>
                </a:ln>
                <a:solidFill>
                  <a:srgbClr val="444444"/>
                </a:solidFill>
                <a:effectLst/>
                <a:latin typeface="Monaco"/>
              </a:rPr>
              <a:t>old_table_name</a:t>
            </a:r>
            <a:r>
              <a:rPr kumimoji="0" lang="en-US" altLang="en-US" b="0" i="0" u="none" strike="noStrike" cap="none" normalizeH="0" baseline="0" dirty="0">
                <a:ln>
                  <a:noFill/>
                </a:ln>
                <a:solidFill>
                  <a:srgbClr val="444444"/>
                </a:solidFill>
                <a:effectLst/>
                <a:latin typeface="Monaco"/>
              </a:rPr>
              <a:t> TO </a:t>
            </a:r>
            <a:r>
              <a:rPr kumimoji="0" lang="en-US" altLang="en-US" b="0" i="0" u="none" strike="noStrike" cap="none" normalizeH="0" baseline="0" dirty="0" err="1">
                <a:ln>
                  <a:noFill/>
                </a:ln>
                <a:solidFill>
                  <a:srgbClr val="444444"/>
                </a:solidFill>
                <a:effectLst/>
                <a:latin typeface="Monaco"/>
              </a:rPr>
              <a:t>new_table_name</a:t>
            </a:r>
            <a:r>
              <a:rPr kumimoji="0" lang="en-US" altLang="en-US" b="0" i="0" u="none" strike="noStrike" cap="none" normalizeH="0" baseline="0" dirty="0">
                <a:ln>
                  <a:noFill/>
                </a:ln>
                <a:solidFill>
                  <a:srgbClr val="444444"/>
                </a:solidFill>
                <a:effectLst/>
                <a:latin typeface="Monaco"/>
              </a:rPr>
              <a:t>;</a:t>
            </a:r>
            <a:endParaRPr kumimoji="0" lang="en-US" altLang="en-US" b="0" i="0" u="none" strike="noStrike" cap="none" normalizeH="0" baseline="0" dirty="0">
              <a:ln>
                <a:noFill/>
              </a:ln>
              <a:solidFill>
                <a:srgbClr val="444444"/>
              </a:solidFill>
              <a:effectLst/>
              <a:latin typeface="Poppins" panose="00000500000000000000"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D1BF9A8A-00AD-A8D9-BD0C-1AC1D1F2AADC}"/>
              </a:ext>
            </a:extLst>
          </p:cNvPr>
          <p:cNvSpPr txBox="1"/>
          <p:nvPr/>
        </p:nvSpPr>
        <p:spPr>
          <a:xfrm>
            <a:off x="168966" y="6087574"/>
            <a:ext cx="11807686" cy="461665"/>
          </a:xfrm>
          <a:prstGeom prst="rect">
            <a:avLst/>
          </a:prstGeom>
          <a:noFill/>
        </p:spPr>
        <p:txBody>
          <a:bodyPr wrap="square">
            <a:spAutoFit/>
          </a:bodyPr>
          <a:lstStyle/>
          <a:p>
            <a:r>
              <a:rPr lang="en-US" sz="2400" b="1" i="0" dirty="0">
                <a:solidFill>
                  <a:srgbClr val="444444"/>
                </a:solidFill>
                <a:effectLst/>
                <a:latin typeface="Times New Roman" panose="02020603050405020304" pitchFamily="18" charset="0"/>
                <a:cs typeface="Times New Roman" panose="02020603050405020304" pitchFamily="18" charset="0"/>
              </a:rPr>
              <a:t>DDL commands play a crucial role in defining the database schema.</a:t>
            </a: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07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4E91F-3E60-C5C9-DF35-8044B1C481DE}"/>
              </a:ext>
            </a:extLst>
          </p:cNvPr>
          <p:cNvSpPr>
            <a:spLocks noGrp="1"/>
          </p:cNvSpPr>
          <p:nvPr>
            <p:ph type="title"/>
          </p:nvPr>
        </p:nvSpPr>
        <p:spPr/>
        <p:txBody>
          <a:bodyPr>
            <a:normAutofit/>
          </a:bodyPr>
          <a:lstStyle/>
          <a:p>
            <a:pPr algn="l" fontAlgn="base"/>
            <a:r>
              <a:rPr lang="en-US" sz="4000" b="1" i="0" dirty="0">
                <a:effectLst/>
                <a:latin typeface="Times New Roman" panose="02020603050405020304" pitchFamily="18" charset="0"/>
                <a:cs typeface="Times New Roman" panose="02020603050405020304" pitchFamily="18" charset="0"/>
              </a:rPr>
              <a:t>Data Manipulation Language (DML) </a:t>
            </a:r>
          </a:p>
        </p:txBody>
      </p:sp>
      <p:sp>
        <p:nvSpPr>
          <p:cNvPr id="3" name="Content Placeholder 2">
            <a:extLst>
              <a:ext uri="{FF2B5EF4-FFF2-40B4-BE49-F238E27FC236}">
                <a16:creationId xmlns:a16="http://schemas.microsoft.com/office/drawing/2014/main" id="{AEE71B1F-2D9E-A94D-36D8-6F5DE07BFA67}"/>
              </a:ext>
            </a:extLst>
          </p:cNvPr>
          <p:cNvSpPr>
            <a:spLocks noGrp="1"/>
          </p:cNvSpPr>
          <p:nvPr>
            <p:ph idx="1"/>
          </p:nvPr>
        </p:nvSpPr>
        <p:spPr>
          <a:xfrm>
            <a:off x="838200" y="1543050"/>
            <a:ext cx="10515600" cy="5314950"/>
          </a:xfrm>
        </p:spPr>
        <p:txBody>
          <a:bodyPr>
            <a:normAutofit/>
          </a:bodyPr>
          <a:lstStyle/>
          <a:p>
            <a:pPr rtl="0" fontAlgn="base"/>
            <a:r>
              <a:rPr lang="en-US" b="0" i="0" dirty="0">
                <a:solidFill>
                  <a:srgbClr val="444444"/>
                </a:solidFill>
                <a:effectLst/>
                <a:latin typeface="Times New Roman" panose="02020603050405020304" pitchFamily="18" charset="0"/>
                <a:cs typeface="Times New Roman" panose="02020603050405020304" pitchFamily="18" charset="0"/>
              </a:rPr>
              <a:t>Data Manipulation Language (DML) is a subset of SQL commands used for adding (inserting), deleting, and modifying (updating) data in a database. DML commands are crucial for managing the data within the tables of a database.</a:t>
            </a:r>
            <a:endParaRPr lang="en-US" b="1" dirty="0">
              <a:solidFill>
                <a:srgbClr val="273239"/>
              </a:solidFill>
              <a:latin typeface="Times New Roman" panose="02020603050405020304" pitchFamily="18" charset="0"/>
              <a:cs typeface="Times New Roman" panose="02020603050405020304" pitchFamily="18" charset="0"/>
            </a:endParaRPr>
          </a:p>
          <a:p>
            <a:pPr rtl="0" fontAlgn="base"/>
            <a:endParaRPr lang="en-US" b="1" dirty="0">
              <a:solidFill>
                <a:srgbClr val="273239"/>
              </a:solidFill>
              <a:latin typeface="Nunito" pitchFamily="2" charset="0"/>
            </a:endParaRPr>
          </a:p>
          <a:p>
            <a:pPr rtl="0" fontAlgn="base"/>
            <a:r>
              <a:rPr lang="en-US" b="1" dirty="0">
                <a:solidFill>
                  <a:srgbClr val="273239"/>
                </a:solidFill>
                <a:latin typeface="Nunito" pitchFamily="2" charset="0"/>
              </a:rPr>
              <a:t>5. MERGE</a:t>
            </a:r>
          </a:p>
          <a:p>
            <a:pPr algn="just" rtl="0" fontAlgn="base"/>
            <a:r>
              <a:rPr lang="en-US" b="0" i="0" dirty="0">
                <a:solidFill>
                  <a:srgbClr val="252525"/>
                </a:solidFill>
                <a:effectLst/>
                <a:latin typeface="Times New Roman" panose="02020603050405020304" pitchFamily="18" charset="0"/>
                <a:cs typeface="Times New Roman" panose="02020603050405020304" pitchFamily="18" charset="0"/>
              </a:rPr>
              <a:t>The </a:t>
            </a:r>
            <a:r>
              <a:rPr lang="en-US" i="0" dirty="0">
                <a:solidFill>
                  <a:srgbClr val="252525"/>
                </a:solidFill>
                <a:effectLst/>
                <a:latin typeface="Times New Roman" panose="02020603050405020304" pitchFamily="18" charset="0"/>
                <a:cs typeface="Times New Roman" panose="02020603050405020304" pitchFamily="18" charset="0"/>
              </a:rPr>
              <a:t>MERGE</a:t>
            </a:r>
            <a:r>
              <a:rPr lang="en-US" b="0" i="0" dirty="0">
                <a:solidFill>
                  <a:srgbClr val="252525"/>
                </a:solidFill>
                <a:effectLst/>
                <a:latin typeface="Times New Roman" panose="02020603050405020304" pitchFamily="18" charset="0"/>
                <a:cs typeface="Times New Roman" panose="02020603050405020304" pitchFamily="18" charset="0"/>
              </a:rPr>
              <a:t> statement in SQL is a very popular clause that can handle inserts, updates, and deletes all in a single transaction without having to write separate logic for each of these. You can specify conditions on which you expect the MERGE statement to insert, update, or delete, etc.</a:t>
            </a:r>
            <a:endParaRPr lang="en-US" dirty="0">
              <a:solidFill>
                <a:srgbClr val="273239"/>
              </a:solidFill>
              <a:latin typeface="Times New Roman" panose="02020603050405020304" pitchFamily="18" charset="0"/>
              <a:cs typeface="Times New Roman" panose="02020603050405020304" pitchFamily="18" charset="0"/>
            </a:endParaRPr>
          </a:p>
          <a:p>
            <a:pPr rtl="0" fontAlgn="base"/>
            <a:endParaRPr lang="en-US" dirty="0">
              <a:solidFill>
                <a:srgbClr val="273239"/>
              </a:solidFill>
              <a:latin typeface="Times New Roman" panose="02020603050405020304" pitchFamily="18" charset="0"/>
              <a:cs typeface="Times New Roman" panose="02020603050405020304" pitchFamily="18" charset="0"/>
            </a:endParaRPr>
          </a:p>
          <a:p>
            <a:pPr rtl="0" fontAlgn="base"/>
            <a:endParaRPr lang="en-US" dirty="0">
              <a:solidFill>
                <a:srgbClr val="273239"/>
              </a:solidFill>
              <a:latin typeface="Times New Roman" panose="02020603050405020304" pitchFamily="18" charset="0"/>
              <a:cs typeface="Times New Roman" panose="02020603050405020304" pitchFamily="18" charset="0"/>
            </a:endParaRPr>
          </a:p>
          <a:p>
            <a:pPr rtl="0" fontAlgn="base"/>
            <a:endParaRPr lang="en-US" i="0" dirty="0">
              <a:solidFill>
                <a:srgbClr val="273239"/>
              </a:solidFill>
              <a:effectLst/>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16865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1230D-5DD2-3B07-C26F-F6955F04F1A4}"/>
              </a:ext>
            </a:extLst>
          </p:cNvPr>
          <p:cNvSpPr>
            <a:spLocks noGrp="1"/>
          </p:cNvSpPr>
          <p:nvPr>
            <p:ph type="title"/>
          </p:nvPr>
        </p:nvSpPr>
        <p:spPr/>
        <p:txBody>
          <a:bodyPr/>
          <a:lstStyle/>
          <a:p>
            <a:r>
              <a:rPr lang="en-US" dirty="0"/>
              <a:t>What is SQL</a:t>
            </a:r>
          </a:p>
        </p:txBody>
      </p:sp>
      <p:sp>
        <p:nvSpPr>
          <p:cNvPr id="3" name="Content Placeholder 2">
            <a:extLst>
              <a:ext uri="{FF2B5EF4-FFF2-40B4-BE49-F238E27FC236}">
                <a16:creationId xmlns:a16="http://schemas.microsoft.com/office/drawing/2014/main" id="{3632BE85-B545-3F1E-1F99-E1BEDBF2E9CB}"/>
              </a:ext>
            </a:extLst>
          </p:cNvPr>
          <p:cNvSpPr>
            <a:spLocks noGrp="1"/>
          </p:cNvSpPr>
          <p:nvPr>
            <p:ph idx="1"/>
          </p:nvPr>
        </p:nvSpPr>
        <p:spPr/>
        <p:txBody>
          <a:bodyPr/>
          <a:lstStyle/>
          <a:p>
            <a:pPr algn="just"/>
            <a:r>
              <a:rPr lang="en-US" b="1" i="0" dirty="0">
                <a:solidFill>
                  <a:srgbClr val="273239"/>
                </a:solidFill>
                <a:effectLst/>
                <a:latin typeface="Times New Roman" panose="02020603050405020304" pitchFamily="18" charset="0"/>
                <a:cs typeface="Times New Roman" panose="02020603050405020304" pitchFamily="18" charset="0"/>
              </a:rPr>
              <a:t>SQL stands for Structured Query Language </a:t>
            </a:r>
            <a:r>
              <a:rPr lang="en-US" b="0" i="0" dirty="0">
                <a:solidFill>
                  <a:srgbClr val="273239"/>
                </a:solidFill>
                <a:effectLst/>
                <a:latin typeface="Times New Roman" panose="02020603050405020304" pitchFamily="18" charset="0"/>
                <a:cs typeface="Times New Roman" panose="02020603050405020304" pitchFamily="18" charset="0"/>
              </a:rPr>
              <a:t>and</a:t>
            </a:r>
            <a:r>
              <a:rPr lang="en-US" b="1" i="0" dirty="0">
                <a:solidFill>
                  <a:srgbClr val="273239"/>
                </a:solidFill>
                <a:effectLst/>
                <a:latin typeface="Times New Roman" panose="02020603050405020304" pitchFamily="18" charset="0"/>
                <a:cs typeface="Times New Roman" panose="02020603050405020304" pitchFamily="18" charset="0"/>
              </a:rPr>
              <a:t> </a:t>
            </a:r>
            <a:r>
              <a:rPr lang="en-US" b="0" i="0" dirty="0">
                <a:solidFill>
                  <a:srgbClr val="273239"/>
                </a:solidFill>
                <a:effectLst/>
                <a:latin typeface="Times New Roman" panose="02020603050405020304" pitchFamily="18" charset="0"/>
                <a:cs typeface="Times New Roman" panose="02020603050405020304" pitchFamily="18" charset="0"/>
              </a:rPr>
              <a:t>is a computer language that we use to interact with a relational database. SQL is a tool for </a:t>
            </a:r>
            <a:r>
              <a:rPr lang="en-US" b="0" i="1" dirty="0">
                <a:solidFill>
                  <a:srgbClr val="273239"/>
                </a:solidFill>
                <a:effectLst/>
                <a:latin typeface="Times New Roman" panose="02020603050405020304" pitchFamily="18" charset="0"/>
                <a:cs typeface="Times New Roman" panose="02020603050405020304" pitchFamily="18" charset="0"/>
              </a:rPr>
              <a:t>organizing</a:t>
            </a:r>
            <a:r>
              <a:rPr lang="en-US" b="0" i="0" dirty="0">
                <a:solidFill>
                  <a:srgbClr val="273239"/>
                </a:solidFill>
                <a:effectLst/>
                <a:latin typeface="Times New Roman" panose="02020603050405020304" pitchFamily="18" charset="0"/>
                <a:cs typeface="Times New Roman" panose="02020603050405020304" pitchFamily="18" charset="0"/>
              </a:rPr>
              <a:t>, </a:t>
            </a:r>
            <a:r>
              <a:rPr lang="en-US" b="0" i="1" dirty="0">
                <a:solidFill>
                  <a:srgbClr val="273239"/>
                </a:solidFill>
                <a:effectLst/>
                <a:latin typeface="Times New Roman" panose="02020603050405020304" pitchFamily="18" charset="0"/>
                <a:cs typeface="Times New Roman" panose="02020603050405020304" pitchFamily="18" charset="0"/>
              </a:rPr>
              <a:t>managing</a:t>
            </a:r>
            <a:r>
              <a:rPr lang="en-US" b="0" i="0" dirty="0">
                <a:solidFill>
                  <a:srgbClr val="273239"/>
                </a:solidFill>
                <a:effectLst/>
                <a:latin typeface="Times New Roman" panose="02020603050405020304" pitchFamily="18" charset="0"/>
                <a:cs typeface="Times New Roman" panose="02020603050405020304" pitchFamily="18" charset="0"/>
              </a:rPr>
              <a:t>, and </a:t>
            </a:r>
            <a:r>
              <a:rPr lang="en-US" b="0" i="1" dirty="0">
                <a:solidFill>
                  <a:srgbClr val="273239"/>
                </a:solidFill>
                <a:effectLst/>
                <a:latin typeface="Times New Roman" panose="02020603050405020304" pitchFamily="18" charset="0"/>
                <a:cs typeface="Times New Roman" panose="02020603050405020304" pitchFamily="18" charset="0"/>
              </a:rPr>
              <a:t>retrieving</a:t>
            </a:r>
            <a:r>
              <a:rPr lang="en-US" b="0" i="0" dirty="0">
                <a:solidFill>
                  <a:srgbClr val="273239"/>
                </a:solidFill>
                <a:effectLst/>
                <a:latin typeface="Times New Roman" panose="02020603050405020304" pitchFamily="18" charset="0"/>
                <a:cs typeface="Times New Roman" panose="02020603050405020304" pitchFamily="18" charset="0"/>
              </a:rPr>
              <a:t> archived data from a computer database. The original name was given by IBM as Structured English Query Language, abbreviated by the acronym SEQUEL. When data needs to be retrieved from a database, SQL is used to make the request. The </a:t>
            </a:r>
            <a:r>
              <a:rPr lang="en-US" b="0" i="0" dirty="0">
                <a:effectLst/>
                <a:latin typeface="Times New Roman" panose="02020603050405020304" pitchFamily="18" charset="0"/>
                <a:cs typeface="Times New Roman" panose="02020603050405020304" pitchFamily="18" charset="0"/>
              </a:rPr>
              <a:t>DBMS </a:t>
            </a:r>
            <a:r>
              <a:rPr lang="en-US" b="0" i="0" dirty="0">
                <a:solidFill>
                  <a:srgbClr val="273239"/>
                </a:solidFill>
                <a:effectLst/>
                <a:latin typeface="Times New Roman" panose="02020603050405020304" pitchFamily="18" charset="0"/>
                <a:cs typeface="Times New Roman" panose="02020603050405020304" pitchFamily="18" charset="0"/>
              </a:rPr>
              <a:t>processes the SQL query retrieves the requested data and returns it to us. Rather, SQL statements describe how a collection of data should be organized or what data should be extracted or added to the database.</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902335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F47DC-6758-7B9D-B06A-C7ADFE88414C}"/>
              </a:ext>
            </a:extLst>
          </p:cNvPr>
          <p:cNvSpPr>
            <a:spLocks noGrp="1"/>
          </p:cNvSpPr>
          <p:nvPr>
            <p:ph type="title"/>
          </p:nvPr>
        </p:nvSpPr>
        <p:spPr/>
        <p:txBody>
          <a:bodyPr/>
          <a:lstStyle/>
          <a:p>
            <a:endParaRPr lang="en-US"/>
          </a:p>
        </p:txBody>
      </p:sp>
      <p:sp>
        <p:nvSpPr>
          <p:cNvPr id="4" name="Rectangle 1">
            <a:extLst>
              <a:ext uri="{FF2B5EF4-FFF2-40B4-BE49-F238E27FC236}">
                <a16:creationId xmlns:a16="http://schemas.microsoft.com/office/drawing/2014/main" id="{7B69E9B9-E0B9-2114-4401-5A728F2C66B5}"/>
              </a:ext>
            </a:extLst>
          </p:cNvPr>
          <p:cNvSpPr>
            <a:spLocks noGrp="1" noChangeArrowheads="1"/>
          </p:cNvSpPr>
          <p:nvPr>
            <p:ph idx="1"/>
          </p:nvPr>
        </p:nvSpPr>
        <p:spPr bwMode="auto">
          <a:xfrm>
            <a:off x="19273" y="180459"/>
            <a:ext cx="12172727" cy="60939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3805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24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INSERT</a:t>
            </a:r>
            <a:r>
              <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This command is used to add new rows (records) to a table.</a:t>
            </a: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Syntax:</a:t>
            </a:r>
          </a:p>
          <a:p>
            <a:pPr marL="457200" marR="0" lvl="1"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INSERT INTO </a:t>
            </a:r>
            <a:r>
              <a:rPr kumimoji="0" lang="en-US" altLang="en-US" b="0" i="0" u="none" strike="noStrike" cap="none" normalizeH="0" baseline="0" dirty="0" err="1">
                <a:ln>
                  <a:noFill/>
                </a:ln>
                <a:solidFill>
                  <a:srgbClr val="444444"/>
                </a:solidFill>
                <a:effectLst/>
                <a:latin typeface="Times New Roman" panose="02020603050405020304" pitchFamily="18" charset="0"/>
                <a:cs typeface="Times New Roman" panose="02020603050405020304" pitchFamily="18" charset="0"/>
              </a:rPr>
              <a:t>table_name</a:t>
            </a: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(column1, column2, column3, ...) </a:t>
            </a:r>
          </a:p>
          <a:p>
            <a:pPr marL="457200" marR="0" lvl="1" indent="0" algn="l" defTabSz="914400" rtl="0" eaLnBrk="0" fontAlgn="base" latinLnBrk="0" hangingPunct="0">
              <a:lnSpc>
                <a:spcPct val="100000"/>
              </a:lnSpc>
              <a:spcBef>
                <a:spcPct val="0"/>
              </a:spcBef>
              <a:spcAft>
                <a:spcPct val="0"/>
              </a:spcAft>
              <a:buClrTx/>
              <a:buSzTx/>
              <a:buNone/>
              <a:tabLst/>
            </a:pPr>
            <a:r>
              <a:rPr lang="en-US" altLang="en-US" dirty="0">
                <a:solidFill>
                  <a:srgbClr val="444444"/>
                </a:solidFill>
                <a:latin typeface="Times New Roman" panose="02020603050405020304" pitchFamily="18" charset="0"/>
                <a:cs typeface="Times New Roman" panose="02020603050405020304" pitchFamily="18" charset="0"/>
              </a:rPr>
              <a:t>    </a:t>
            </a: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VALUES (value1, value2, value3, ...);</a:t>
            </a:r>
          </a:p>
          <a:p>
            <a:pPr marL="457200" marR="0" lvl="1"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altLang="en-US" sz="24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UPDATE</a:t>
            </a:r>
            <a:r>
              <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This command is used to modify the existing records in a table.</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endPar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Syntax: </a:t>
            </a:r>
          </a:p>
          <a:p>
            <a:pPr marL="457200" marR="0" lvl="1" indent="0" algn="l" defTabSz="914400" rtl="0" eaLnBrk="0" fontAlgn="base" latinLnBrk="0" hangingPunct="0">
              <a:lnSpc>
                <a:spcPct val="100000"/>
              </a:lnSpc>
              <a:spcBef>
                <a:spcPct val="0"/>
              </a:spcBef>
              <a:spcAft>
                <a:spcPct val="0"/>
              </a:spcAft>
              <a:buClrTx/>
              <a:buSzTx/>
              <a:buFontTx/>
              <a:buChar char="•"/>
              <a:tabLst/>
            </a:pPr>
            <a:endParaRPr lang="en-US" altLang="en-US" dirty="0">
              <a:solidFill>
                <a:srgbClr val="444444"/>
              </a:solidFill>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UPDATE </a:t>
            </a:r>
            <a:r>
              <a:rPr kumimoji="0" lang="en-US" altLang="en-US" b="0" i="0" u="none" strike="noStrike" cap="none" normalizeH="0" baseline="0" dirty="0" err="1">
                <a:ln>
                  <a:noFill/>
                </a:ln>
                <a:solidFill>
                  <a:srgbClr val="444444"/>
                </a:solidFill>
                <a:effectLst/>
                <a:latin typeface="Times New Roman" panose="02020603050405020304" pitchFamily="18" charset="0"/>
                <a:cs typeface="Times New Roman" panose="02020603050405020304" pitchFamily="18" charset="0"/>
              </a:rPr>
              <a:t>table_name</a:t>
            </a: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SET column1 = value1, column2 = value2, ... WHERE condition;</a:t>
            </a:r>
          </a:p>
          <a:p>
            <a:pPr marL="457200" marR="0" lvl="1" indent="0" algn="l" defTabSz="914400" rtl="0" eaLnBrk="0" fontAlgn="base" latinLnBrk="0" hangingPunct="0">
              <a:lnSpc>
                <a:spcPct val="100000"/>
              </a:lnSpc>
              <a:spcBef>
                <a:spcPct val="0"/>
              </a:spcBef>
              <a:spcAft>
                <a:spcPct val="0"/>
              </a:spcAft>
              <a:buClrTx/>
              <a:buSzTx/>
              <a:buFontTx/>
              <a:buChar char="•"/>
              <a:tabLst/>
            </a:pPr>
            <a:endPar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The WHERE clause specifies which records should be updated. Without it, all records in the table will be updated.</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065926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2932C-2B65-F901-E3C6-CF1DD9CC9DF4}"/>
              </a:ext>
            </a:extLst>
          </p:cNvPr>
          <p:cNvSpPr>
            <a:spLocks noGrp="1"/>
          </p:cNvSpPr>
          <p:nvPr>
            <p:ph type="title"/>
          </p:nvPr>
        </p:nvSpPr>
        <p:spPr/>
        <p:txBody>
          <a:bodyPr/>
          <a:lstStyle/>
          <a:p>
            <a:endParaRPr lang="en-US"/>
          </a:p>
        </p:txBody>
      </p:sp>
      <p:sp>
        <p:nvSpPr>
          <p:cNvPr id="4" name="Rectangle 1">
            <a:extLst>
              <a:ext uri="{FF2B5EF4-FFF2-40B4-BE49-F238E27FC236}">
                <a16:creationId xmlns:a16="http://schemas.microsoft.com/office/drawing/2014/main" id="{450F812B-BABE-BDDA-1BEC-9F8B450C0B36}"/>
              </a:ext>
            </a:extLst>
          </p:cNvPr>
          <p:cNvSpPr>
            <a:spLocks noGrp="1" noChangeArrowheads="1"/>
          </p:cNvSpPr>
          <p:nvPr>
            <p:ph idx="1"/>
          </p:nvPr>
        </p:nvSpPr>
        <p:spPr bwMode="auto">
          <a:xfrm>
            <a:off x="0" y="365125"/>
            <a:ext cx="12182368" cy="58169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3805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4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3. DELETE</a:t>
            </a:r>
            <a:r>
              <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This command is used to remove one or more rows from a table.</a:t>
            </a:r>
          </a:p>
          <a:p>
            <a:pPr marL="0" marR="0" lvl="0" indent="0" algn="l" defTabSz="914400" rtl="0" eaLnBrk="0" fontAlgn="base" latinLnBrk="0" hangingPunct="0">
              <a:lnSpc>
                <a:spcPct val="100000"/>
              </a:lnSpc>
              <a:spcBef>
                <a:spcPct val="0"/>
              </a:spcBef>
              <a:spcAft>
                <a:spcPct val="0"/>
              </a:spcAft>
              <a:buClrTx/>
              <a:buSzTx/>
              <a:buFontTx/>
              <a:buAutoNum type="arabicPeriod"/>
              <a:tabLst/>
            </a:pPr>
            <a:endPar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Syntax: DELETE FROM </a:t>
            </a:r>
            <a:r>
              <a:rPr kumimoji="0" lang="en-US" altLang="en-US" b="0" i="0" u="none" strike="noStrike" cap="none" normalizeH="0" baseline="0" dirty="0" err="1">
                <a:ln>
                  <a:noFill/>
                </a:ln>
                <a:solidFill>
                  <a:srgbClr val="444444"/>
                </a:solidFill>
                <a:effectLst/>
                <a:latin typeface="Times New Roman" panose="02020603050405020304" pitchFamily="18" charset="0"/>
                <a:cs typeface="Times New Roman" panose="02020603050405020304" pitchFamily="18" charset="0"/>
              </a:rPr>
              <a:t>table_name</a:t>
            </a: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WHERE condition;</a:t>
            </a:r>
          </a:p>
          <a:p>
            <a:pPr marL="457200" marR="0" lvl="1" indent="0" algn="l" defTabSz="914400" rtl="0" eaLnBrk="0" fontAlgn="base" latinLnBrk="0" hangingPunct="0">
              <a:lnSpc>
                <a:spcPct val="100000"/>
              </a:lnSpc>
              <a:spcBef>
                <a:spcPct val="0"/>
              </a:spcBef>
              <a:spcAft>
                <a:spcPct val="0"/>
              </a:spcAft>
              <a:buClrTx/>
              <a:buSzTx/>
              <a:buFontTx/>
              <a:buChar char="•"/>
              <a:tabLst/>
            </a:pPr>
            <a:endPar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Like with UPDATE, the WHERE clause specifies which rows should be deleted. Omitting the WHERE clause will result in all rows being deleted.</a:t>
            </a:r>
          </a:p>
          <a:p>
            <a:pPr marL="457200" marR="0" lvl="1" indent="0" algn="l" defTabSz="914400" rtl="0" eaLnBrk="0" fontAlgn="base" latinLnBrk="0" hangingPunct="0">
              <a:lnSpc>
                <a:spcPct val="100000"/>
              </a:lnSpc>
              <a:spcBef>
                <a:spcPct val="0"/>
              </a:spcBef>
              <a:spcAft>
                <a:spcPct val="0"/>
              </a:spcAft>
              <a:buClrTx/>
              <a:buSzTx/>
              <a:buFontTx/>
              <a:buChar char="•"/>
              <a:tabLst/>
            </a:pPr>
            <a:endPar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4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4. SELECT</a:t>
            </a:r>
            <a:r>
              <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Although often categorized separately, the SELECT command is sometimes considered part of DML as it is used to retrieve data from the database.</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endPar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Syntax: SELECT column1, column2, ... FROM </a:t>
            </a:r>
            <a:r>
              <a:rPr kumimoji="0" lang="en-US" altLang="en-US" b="0" i="0" u="none" strike="noStrike" cap="none" normalizeH="0" baseline="0" dirty="0" err="1">
                <a:ln>
                  <a:noFill/>
                </a:ln>
                <a:solidFill>
                  <a:srgbClr val="444444"/>
                </a:solidFill>
                <a:effectLst/>
                <a:latin typeface="Times New Roman" panose="02020603050405020304" pitchFamily="18" charset="0"/>
                <a:cs typeface="Times New Roman" panose="02020603050405020304" pitchFamily="18" charset="0"/>
              </a:rPr>
              <a:t>table_name</a:t>
            </a: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WHERE condition;</a:t>
            </a:r>
          </a:p>
          <a:p>
            <a:pPr marL="457200" marR="0" lvl="1"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The SELECT statement is used to query and extract data from a table, which can then be used for various purposes.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327498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132F2-F2C0-6045-0E9B-E2C83F49C798}"/>
              </a:ext>
            </a:extLst>
          </p:cNvPr>
          <p:cNvSpPr>
            <a:spLocks noGrp="1"/>
          </p:cNvSpPr>
          <p:nvPr>
            <p:ph type="title"/>
          </p:nvPr>
        </p:nvSpPr>
        <p:spPr/>
        <p:txBody>
          <a:bodyPr>
            <a:normAutofit/>
          </a:bodyPr>
          <a:lstStyle/>
          <a:p>
            <a:pPr algn="l" fontAlgn="base"/>
            <a:r>
              <a:rPr lang="en-US" sz="4000" b="1" i="0" dirty="0">
                <a:effectLst/>
                <a:latin typeface="Times New Roman" panose="02020603050405020304" pitchFamily="18" charset="0"/>
                <a:cs typeface="Times New Roman" panose="02020603050405020304" pitchFamily="18" charset="0"/>
              </a:rPr>
              <a:t>Data Control Language (DCL)</a:t>
            </a:r>
          </a:p>
        </p:txBody>
      </p:sp>
      <p:sp>
        <p:nvSpPr>
          <p:cNvPr id="3" name="Content Placeholder 2">
            <a:extLst>
              <a:ext uri="{FF2B5EF4-FFF2-40B4-BE49-F238E27FC236}">
                <a16:creationId xmlns:a16="http://schemas.microsoft.com/office/drawing/2014/main" id="{A1CD0C2B-5143-9F0C-0E1F-170E5D6FEBCB}"/>
              </a:ext>
            </a:extLst>
          </p:cNvPr>
          <p:cNvSpPr>
            <a:spLocks noGrp="1"/>
          </p:cNvSpPr>
          <p:nvPr>
            <p:ph idx="1"/>
          </p:nvPr>
        </p:nvSpPr>
        <p:spPr/>
        <p:txBody>
          <a:bodyPr/>
          <a:lstStyle/>
          <a:p>
            <a:r>
              <a:rPr lang="en-US" b="1" dirty="0"/>
              <a:t>GRANT and REVOKE</a:t>
            </a:r>
          </a:p>
          <a:p>
            <a:pPr algn="just"/>
            <a:r>
              <a:rPr lang="en-US" b="0" i="0" dirty="0">
                <a:solidFill>
                  <a:srgbClr val="202124"/>
                </a:solidFill>
                <a:effectLst/>
                <a:latin typeface="Times New Roman" panose="02020603050405020304" pitchFamily="18" charset="0"/>
                <a:cs typeface="Times New Roman" panose="02020603050405020304" pitchFamily="18" charset="0"/>
              </a:rPr>
              <a:t>GRANT &amp; REVOKE are the popular members of the SQL family. These are the types of DCL commands that are used to assign permission to the users to perform a different task. </a:t>
            </a:r>
            <a:r>
              <a:rPr lang="en-US" b="0" i="0" dirty="0">
                <a:solidFill>
                  <a:srgbClr val="040C28"/>
                </a:solidFill>
                <a:effectLst/>
                <a:latin typeface="Times New Roman" panose="02020603050405020304" pitchFamily="18" charset="0"/>
                <a:cs typeface="Times New Roman" panose="02020603050405020304" pitchFamily="18" charset="0"/>
              </a:rPr>
              <a:t>The GRANT command is used for permitting the users whereas the REVOKE command is used for removing the authorization.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50444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6DC2766B-D211-C2B9-AE1C-ED7405D147D7}"/>
              </a:ext>
            </a:extLst>
          </p:cNvPr>
          <p:cNvSpPr>
            <a:spLocks noGrp="1" noChangeArrowheads="1"/>
          </p:cNvSpPr>
          <p:nvPr>
            <p:ph idx="1"/>
          </p:nvPr>
        </p:nvSpPr>
        <p:spPr bwMode="auto">
          <a:xfrm>
            <a:off x="0" y="397401"/>
            <a:ext cx="12095922" cy="606319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3805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24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GRANT</a:t>
            </a:r>
            <a:r>
              <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This command is used to give users access privileges to the database. These privileges can include the ability to select, insert, update, delete, and so on, over database objects like tables and views.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Syntax: GRANT </a:t>
            </a:r>
            <a:r>
              <a:rPr kumimoji="0" lang="en-US" altLang="en-US" b="0" i="0" u="none" strike="noStrike" cap="none" normalizeH="0" baseline="0" dirty="0" err="1">
                <a:ln>
                  <a:noFill/>
                </a:ln>
                <a:solidFill>
                  <a:srgbClr val="444444"/>
                </a:solidFill>
                <a:effectLst/>
                <a:latin typeface="Times New Roman" panose="02020603050405020304" pitchFamily="18" charset="0"/>
                <a:cs typeface="Times New Roman" panose="02020603050405020304" pitchFamily="18" charset="0"/>
              </a:rPr>
              <a:t>privilege_name</a:t>
            </a: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ON </a:t>
            </a:r>
            <a:r>
              <a:rPr kumimoji="0" lang="en-US" altLang="en-US" b="0" i="0" u="none" strike="noStrike" cap="none" normalizeH="0" baseline="0" dirty="0" err="1">
                <a:ln>
                  <a:noFill/>
                </a:ln>
                <a:solidFill>
                  <a:srgbClr val="444444"/>
                </a:solidFill>
                <a:effectLst/>
                <a:latin typeface="Times New Roman" panose="02020603050405020304" pitchFamily="18" charset="0"/>
                <a:cs typeface="Times New Roman" panose="02020603050405020304" pitchFamily="18" charset="0"/>
              </a:rPr>
              <a:t>object_name</a:t>
            </a: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TO </a:t>
            </a:r>
            <a:r>
              <a:rPr kumimoji="0" lang="en-US" altLang="en-US" b="0" i="0" u="none" strike="noStrike" cap="none" normalizeH="0" baseline="0" dirty="0" err="1">
                <a:ln>
                  <a:noFill/>
                </a:ln>
                <a:solidFill>
                  <a:srgbClr val="444444"/>
                </a:solidFill>
                <a:effectLst/>
                <a:latin typeface="Times New Roman" panose="02020603050405020304" pitchFamily="18" charset="0"/>
                <a:cs typeface="Times New Roman" panose="02020603050405020304" pitchFamily="18" charset="0"/>
              </a:rPr>
              <a:t>user_name</a:t>
            </a: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a:t>
            </a:r>
          </a:p>
          <a:p>
            <a:pPr marL="457200" marR="0" lvl="1"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For example, GRANT SELECT ON employees TO user123; gives user123 the permission to read data from the employees table.</a:t>
            </a:r>
          </a:p>
          <a:p>
            <a:pPr marL="457200" marR="0" lvl="1"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altLang="en-US" sz="24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REVOKE</a:t>
            </a:r>
            <a:r>
              <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This command is used to remove previously granted access privileges from a user.</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Syntax: REVOKE </a:t>
            </a:r>
            <a:r>
              <a:rPr kumimoji="0" lang="en-US" altLang="en-US" b="0" i="0" u="none" strike="noStrike" cap="none" normalizeH="0" baseline="0" dirty="0" err="1">
                <a:ln>
                  <a:noFill/>
                </a:ln>
                <a:solidFill>
                  <a:srgbClr val="444444"/>
                </a:solidFill>
                <a:effectLst/>
                <a:latin typeface="Times New Roman" panose="02020603050405020304" pitchFamily="18" charset="0"/>
                <a:cs typeface="Times New Roman" panose="02020603050405020304" pitchFamily="18" charset="0"/>
              </a:rPr>
              <a:t>privilege_name</a:t>
            </a: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ON </a:t>
            </a:r>
            <a:r>
              <a:rPr kumimoji="0" lang="en-US" altLang="en-US" b="0" i="0" u="none" strike="noStrike" cap="none" normalizeH="0" baseline="0" dirty="0" err="1">
                <a:ln>
                  <a:noFill/>
                </a:ln>
                <a:solidFill>
                  <a:srgbClr val="444444"/>
                </a:solidFill>
                <a:effectLst/>
                <a:latin typeface="Times New Roman" panose="02020603050405020304" pitchFamily="18" charset="0"/>
                <a:cs typeface="Times New Roman" panose="02020603050405020304" pitchFamily="18" charset="0"/>
              </a:rPr>
              <a:t>object_name</a:t>
            </a: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FROM </a:t>
            </a:r>
            <a:r>
              <a:rPr kumimoji="0" lang="en-US" altLang="en-US" b="0" i="0" u="none" strike="noStrike" cap="none" normalizeH="0" baseline="0" dirty="0" err="1">
                <a:ln>
                  <a:noFill/>
                </a:ln>
                <a:solidFill>
                  <a:srgbClr val="444444"/>
                </a:solidFill>
                <a:effectLst/>
                <a:latin typeface="Times New Roman" panose="02020603050405020304" pitchFamily="18" charset="0"/>
                <a:cs typeface="Times New Roman" panose="02020603050405020304" pitchFamily="18" charset="0"/>
              </a:rPr>
              <a:t>user_name</a:t>
            </a: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a:t>
            </a:r>
          </a:p>
          <a:p>
            <a:pPr marL="457200" marR="0" lvl="1"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For example, REVOKE SELECT ON employees FROM user123; would remove user123‘s permission to read data from the employees table.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254264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2BECE-2738-9668-B517-4D876CC1A8E6}"/>
              </a:ext>
            </a:extLst>
          </p:cNvPr>
          <p:cNvSpPr>
            <a:spLocks noGrp="1"/>
          </p:cNvSpPr>
          <p:nvPr>
            <p:ph type="title"/>
          </p:nvPr>
        </p:nvSpPr>
        <p:spPr/>
        <p:txBody>
          <a:bodyPr>
            <a:normAutofit/>
          </a:bodyPr>
          <a:lstStyle/>
          <a:p>
            <a:r>
              <a:rPr lang="en-US" b="1" i="0" dirty="0">
                <a:effectLst/>
                <a:latin typeface="Times New Roman" panose="02020603050405020304" pitchFamily="18" charset="0"/>
                <a:cs typeface="Times New Roman" panose="02020603050405020304" pitchFamily="18" charset="0"/>
              </a:rPr>
              <a:t>Transaction Control Language (TCL)</a:t>
            </a:r>
            <a:br>
              <a:rPr lang="en-US" b="1" i="0" dirty="0">
                <a:effectLst/>
                <a:latin typeface="Poppins" panose="00000500000000000000" pitchFamily="2" charset="0"/>
              </a:rPr>
            </a:br>
            <a:endParaRPr lang="en-US" dirty="0"/>
          </a:p>
        </p:txBody>
      </p:sp>
      <p:sp>
        <p:nvSpPr>
          <p:cNvPr id="3" name="Content Placeholder 2">
            <a:extLst>
              <a:ext uri="{FF2B5EF4-FFF2-40B4-BE49-F238E27FC236}">
                <a16:creationId xmlns:a16="http://schemas.microsoft.com/office/drawing/2014/main" id="{57C45914-10F1-B8CE-120E-B303271CB39F}"/>
              </a:ext>
            </a:extLst>
          </p:cNvPr>
          <p:cNvSpPr>
            <a:spLocks noGrp="1"/>
          </p:cNvSpPr>
          <p:nvPr>
            <p:ph idx="1"/>
          </p:nvPr>
        </p:nvSpPr>
        <p:spPr>
          <a:xfrm>
            <a:off x="838200" y="1580322"/>
            <a:ext cx="10515600" cy="5277678"/>
          </a:xfrm>
        </p:spPr>
        <p:txBody>
          <a:bodyPr/>
          <a:lstStyle/>
          <a:p>
            <a:r>
              <a:rPr lang="en-US" b="0" i="0" dirty="0">
                <a:solidFill>
                  <a:srgbClr val="444444"/>
                </a:solidFill>
                <a:effectLst/>
                <a:latin typeface="Times New Roman" panose="02020603050405020304" pitchFamily="18" charset="0"/>
                <a:cs typeface="Times New Roman" panose="02020603050405020304" pitchFamily="18" charset="0"/>
              </a:rPr>
              <a:t>Transaction Control Language (TCL) is a subset of SQL commands used to manage transactions in a database. Transactions are important for maintaining the integrity and consistency of data. They allow multiple database operations to be executed as a single unit of work, which either entirely succeeds or fails.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75854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4809D038-EE78-0635-D71E-B4B32D6DE18A}"/>
              </a:ext>
            </a:extLst>
          </p:cNvPr>
          <p:cNvSpPr>
            <a:spLocks noGrp="1" noChangeArrowheads="1"/>
          </p:cNvSpPr>
          <p:nvPr>
            <p:ph idx="1"/>
          </p:nvPr>
        </p:nvSpPr>
        <p:spPr bwMode="auto">
          <a:xfrm>
            <a:off x="0" y="91582"/>
            <a:ext cx="12125325" cy="692497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3805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en-US" altLang="en-US" sz="24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BEGIN TRANSACTION</a:t>
            </a:r>
            <a:r>
              <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(or sometimes just </a:t>
            </a:r>
            <a:r>
              <a:rPr kumimoji="0" lang="en-US" altLang="en-US" sz="24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BEGIN</a:t>
            </a:r>
            <a:r>
              <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This command is used to start a new transaction. It marks the point at which the data referenced in a transaction is logically and physically consistent.</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Syntax: BEGIN TRANSACTION;</a:t>
            </a:r>
          </a:p>
          <a:p>
            <a:pPr marL="457200" marR="0" lvl="1"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Note: In many SQL databases, a transaction starts implicitly with any SQL statement that accesses or modifies data, so explicit use of BEGIN TRANSACTION is not always necessary.</a:t>
            </a:r>
          </a:p>
          <a:p>
            <a:pPr marL="457200" marR="0" lvl="1" indent="0" algn="l" defTabSz="914400" rtl="0" eaLnBrk="0" fontAlgn="base" latinLnBrk="0" hangingPunct="0">
              <a:lnSpc>
                <a:spcPct val="100000"/>
              </a:lnSpc>
              <a:spcBef>
                <a:spcPct val="0"/>
              </a:spcBef>
              <a:spcAft>
                <a:spcPct val="0"/>
              </a:spcAft>
              <a:buClrTx/>
              <a:buSzTx/>
              <a:buFontTx/>
              <a:buChar char="•"/>
              <a:tabLst/>
            </a:pPr>
            <a:endPar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en-US" altLang="en-US" sz="24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COMMIT</a:t>
            </a:r>
            <a:r>
              <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This command is used to permanently save all changes made in the current transaction.</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endPar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Syntax: COMMIT;</a:t>
            </a:r>
          </a:p>
          <a:p>
            <a:pPr marL="457200" marR="0" lvl="1" indent="0" algn="l" defTabSz="914400" rtl="0" eaLnBrk="0" fontAlgn="base" latinLnBrk="0" hangingPunct="0">
              <a:lnSpc>
                <a:spcPct val="100000"/>
              </a:lnSpc>
              <a:spcBef>
                <a:spcPct val="0"/>
              </a:spcBef>
              <a:spcAft>
                <a:spcPct val="0"/>
              </a:spcAft>
              <a:buClrTx/>
              <a:buSzTx/>
              <a:buNone/>
              <a:tabLst/>
            </a:pPr>
            <a:endPar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When you issue a COMMIT command, the database system will ensure that all changes made during the current transaction are saved to the database.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293745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A814CC8A-E243-089F-6673-40D48472E813}"/>
              </a:ext>
            </a:extLst>
          </p:cNvPr>
          <p:cNvSpPr>
            <a:spLocks noGrp="1" noChangeArrowheads="1"/>
          </p:cNvSpPr>
          <p:nvPr>
            <p:ph idx="1"/>
          </p:nvPr>
        </p:nvSpPr>
        <p:spPr bwMode="auto">
          <a:xfrm>
            <a:off x="0" y="435614"/>
            <a:ext cx="12115800" cy="58169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3805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4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3. ROLLBACK</a:t>
            </a:r>
            <a:r>
              <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This command is used to undo changes that have been made in the current transaction.</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Syntax: ROLLBACK;</a:t>
            </a:r>
          </a:p>
          <a:p>
            <a:pPr marL="457200" marR="0" lvl="1" indent="0" algn="l" defTabSz="914400" rtl="0" eaLnBrk="0" fontAlgn="base" latinLnBrk="0" hangingPunct="0">
              <a:lnSpc>
                <a:spcPct val="100000"/>
              </a:lnSpc>
              <a:spcBef>
                <a:spcPct val="0"/>
              </a:spcBef>
              <a:spcAft>
                <a:spcPct val="0"/>
              </a:spcAft>
              <a:buClrTx/>
              <a:buSzTx/>
              <a:buFontTx/>
              <a:buChar char="•"/>
              <a:tabLst/>
            </a:pPr>
            <a:endPar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If you issue a ROLLBACK command, all changes made in the current transaction are discarded, and the state of the data reverts to what it was at the beginning of the transaction.</a:t>
            </a:r>
          </a:p>
          <a:p>
            <a:pPr marL="457200" marR="0" lvl="1" indent="0" algn="l" defTabSz="914400" rtl="0" eaLnBrk="0" fontAlgn="base" latinLnBrk="0" hangingPunct="0">
              <a:lnSpc>
                <a:spcPct val="100000"/>
              </a:lnSpc>
              <a:spcBef>
                <a:spcPct val="0"/>
              </a:spcBef>
              <a:spcAft>
                <a:spcPct val="0"/>
              </a:spcAft>
              <a:buClrTx/>
              <a:buSzTx/>
              <a:buFontTx/>
              <a:buChar char="•"/>
              <a:tabLst/>
            </a:pPr>
            <a:endPar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2400" b="1"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4. SAVEPOINT</a:t>
            </a:r>
            <a:r>
              <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This command creates points within a transaction to which you can later roll back. It allows for partial rollbacks and more complex transaction control.</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Syntax: SAVEPOINT </a:t>
            </a:r>
            <a:r>
              <a:rPr kumimoji="0" lang="en-US" altLang="en-US" b="0" i="0" u="none" strike="noStrike" cap="none" normalizeH="0" baseline="0" dirty="0" err="1">
                <a:ln>
                  <a:noFill/>
                </a:ln>
                <a:solidFill>
                  <a:srgbClr val="444444"/>
                </a:solidFill>
                <a:effectLst/>
                <a:latin typeface="Times New Roman" panose="02020603050405020304" pitchFamily="18" charset="0"/>
                <a:cs typeface="Times New Roman" panose="02020603050405020304" pitchFamily="18" charset="0"/>
              </a:rPr>
              <a:t>savepoint_name</a:t>
            </a: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a:t>
            </a:r>
          </a:p>
          <a:p>
            <a:pPr marL="457200" marR="0" lvl="1" indent="0" algn="l" defTabSz="914400" rtl="0" eaLnBrk="0" fontAlgn="base" latinLnBrk="0" hangingPunct="0">
              <a:lnSpc>
                <a:spcPct val="100000"/>
              </a:lnSpc>
              <a:spcBef>
                <a:spcPct val="0"/>
              </a:spcBef>
              <a:spcAft>
                <a:spcPct val="0"/>
              </a:spcAft>
              <a:buClrTx/>
              <a:buSzTx/>
              <a:buFontTx/>
              <a:buChar char="•"/>
              <a:tabLst/>
            </a:pPr>
            <a:endPar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You can roll back to a </a:t>
            </a:r>
            <a:r>
              <a:rPr kumimoji="0" lang="en-US" altLang="en-US" b="0" i="0" u="none" strike="noStrike" cap="none" normalizeH="0" baseline="0" dirty="0" err="1">
                <a:ln>
                  <a:noFill/>
                </a:ln>
                <a:solidFill>
                  <a:srgbClr val="444444"/>
                </a:solidFill>
                <a:effectLst/>
                <a:latin typeface="Times New Roman" panose="02020603050405020304" pitchFamily="18" charset="0"/>
                <a:cs typeface="Times New Roman" panose="02020603050405020304" pitchFamily="18" charset="0"/>
              </a:rPr>
              <a:t>savepoint</a:t>
            </a: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 using ROLLBACK TO </a:t>
            </a:r>
            <a:r>
              <a:rPr kumimoji="0" lang="en-US" altLang="en-US" b="0" i="0" u="none" strike="noStrike" cap="none" normalizeH="0" baseline="0" dirty="0" err="1">
                <a:ln>
                  <a:noFill/>
                </a:ln>
                <a:solidFill>
                  <a:srgbClr val="444444"/>
                </a:solidFill>
                <a:effectLst/>
                <a:latin typeface="Times New Roman" panose="02020603050405020304" pitchFamily="18" charset="0"/>
                <a:cs typeface="Times New Roman" panose="02020603050405020304" pitchFamily="18" charset="0"/>
              </a:rPr>
              <a:t>savepoint_name</a:t>
            </a:r>
            <a:r>
              <a:rPr kumimoji="0" lang="en-US" altLang="en-US"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1323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78FD9-CEA8-7928-CECA-6B02587FD13F}"/>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D5D2140F-5BE0-5370-4AA0-C31EE49CD3E9}"/>
              </a:ext>
            </a:extLst>
          </p:cNvPr>
          <p:cNvSpPr>
            <a:spLocks noGrp="1"/>
          </p:cNvSpPr>
          <p:nvPr>
            <p:ph idx="1"/>
          </p:nvPr>
        </p:nvSpPr>
        <p:spPr/>
        <p:txBody>
          <a:bodyPr>
            <a:normAutofit fontScale="85000" lnSpcReduction="20000"/>
          </a:bodyPr>
          <a:lstStyle/>
          <a:p>
            <a:r>
              <a:rPr lang="en-US" dirty="0"/>
              <a:t>-- Start transaction</a:t>
            </a:r>
          </a:p>
          <a:p>
            <a:r>
              <a:rPr lang="en-US" dirty="0"/>
              <a:t>START TRANSACTION;</a:t>
            </a:r>
          </a:p>
          <a:p>
            <a:endParaRPr lang="en-US" dirty="0"/>
          </a:p>
          <a:p>
            <a:r>
              <a:rPr lang="en-US" dirty="0"/>
              <a:t>-- Insert a new record</a:t>
            </a:r>
          </a:p>
          <a:p>
            <a:r>
              <a:rPr lang="en-US" dirty="0"/>
              <a:t>INSERT INTO Employees (ID, Name, Salary) VALUES (101, 'John Doe', 50000);</a:t>
            </a:r>
          </a:p>
          <a:p>
            <a:endParaRPr lang="en-US" dirty="0"/>
          </a:p>
          <a:p>
            <a:r>
              <a:rPr lang="en-US" dirty="0"/>
              <a:t>-- Update salary of an employee</a:t>
            </a:r>
          </a:p>
          <a:p>
            <a:r>
              <a:rPr lang="en-US" dirty="0"/>
              <a:t>UPDATE Employees SET Salary = 55000 WHERE ID = 101;</a:t>
            </a:r>
          </a:p>
          <a:p>
            <a:endParaRPr lang="en-US" dirty="0"/>
          </a:p>
          <a:p>
            <a:r>
              <a:rPr lang="en-US" dirty="0"/>
              <a:t>-- Commit transaction (permanently save changes)</a:t>
            </a:r>
          </a:p>
          <a:p>
            <a:r>
              <a:rPr lang="en-US" dirty="0"/>
              <a:t>COMMIT;</a:t>
            </a:r>
          </a:p>
          <a:p>
            <a:endParaRPr lang="en-US" dirty="0"/>
          </a:p>
        </p:txBody>
      </p:sp>
    </p:spTree>
    <p:extLst>
      <p:ext uri="{BB962C8B-B14F-4D97-AF65-F5344CB8AC3E}">
        <p14:creationId xmlns:p14="http://schemas.microsoft.com/office/powerpoint/2010/main" val="34313783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BF581-3EF3-1A15-0FDD-90A35AF90EBB}"/>
              </a:ext>
            </a:extLst>
          </p:cNvPr>
          <p:cNvSpPr>
            <a:spLocks noGrp="1"/>
          </p:cNvSpPr>
          <p:nvPr>
            <p:ph type="title"/>
          </p:nvPr>
        </p:nvSpPr>
        <p:spPr/>
        <p:txBody>
          <a:bodyPr/>
          <a:lstStyle/>
          <a:p>
            <a:r>
              <a:rPr lang="en-US" dirty="0"/>
              <a:t>Rollback</a:t>
            </a:r>
          </a:p>
        </p:txBody>
      </p:sp>
      <p:sp>
        <p:nvSpPr>
          <p:cNvPr id="3" name="Content Placeholder 2">
            <a:extLst>
              <a:ext uri="{FF2B5EF4-FFF2-40B4-BE49-F238E27FC236}">
                <a16:creationId xmlns:a16="http://schemas.microsoft.com/office/drawing/2014/main" id="{53E96738-A610-201C-9904-2E6596D70CCE}"/>
              </a:ext>
            </a:extLst>
          </p:cNvPr>
          <p:cNvSpPr>
            <a:spLocks noGrp="1"/>
          </p:cNvSpPr>
          <p:nvPr>
            <p:ph idx="1"/>
          </p:nvPr>
        </p:nvSpPr>
        <p:spPr/>
        <p:txBody>
          <a:bodyPr>
            <a:normAutofit lnSpcReduction="10000"/>
          </a:bodyPr>
          <a:lstStyle/>
          <a:p>
            <a:r>
              <a:rPr lang="en-US" dirty="0"/>
              <a:t>-- Start transaction</a:t>
            </a:r>
          </a:p>
          <a:p>
            <a:r>
              <a:rPr lang="en-US" dirty="0"/>
              <a:t>START TRANSACTION;</a:t>
            </a:r>
          </a:p>
          <a:p>
            <a:endParaRPr lang="en-US" dirty="0"/>
          </a:p>
          <a:p>
            <a:r>
              <a:rPr lang="en-US" dirty="0"/>
              <a:t>-- Insert a new record</a:t>
            </a:r>
          </a:p>
          <a:p>
            <a:r>
              <a:rPr lang="en-US" dirty="0"/>
              <a:t>INSERT INTO Employees (ID, Name, Salary) VALUES (102, 'Alice Smith', 60000);</a:t>
            </a:r>
          </a:p>
          <a:p>
            <a:endParaRPr lang="en-US" dirty="0"/>
          </a:p>
          <a:p>
            <a:r>
              <a:rPr lang="en-US" dirty="0"/>
              <a:t>-- Oops! Something went wrong, rollback changes</a:t>
            </a:r>
          </a:p>
          <a:p>
            <a:r>
              <a:rPr lang="en-US" dirty="0"/>
              <a:t>ROLLBACK;</a:t>
            </a:r>
          </a:p>
          <a:p>
            <a:endParaRPr lang="en-US" dirty="0"/>
          </a:p>
        </p:txBody>
      </p:sp>
    </p:spTree>
    <p:extLst>
      <p:ext uri="{BB962C8B-B14F-4D97-AF65-F5344CB8AC3E}">
        <p14:creationId xmlns:p14="http://schemas.microsoft.com/office/powerpoint/2010/main" val="37927397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F4EC67-D3FE-39B7-3E5E-52E243CCD0A7}"/>
              </a:ext>
            </a:extLst>
          </p:cNvPr>
          <p:cNvSpPr>
            <a:spLocks noGrp="1"/>
          </p:cNvSpPr>
          <p:nvPr>
            <p:ph type="title"/>
          </p:nvPr>
        </p:nvSpPr>
        <p:spPr>
          <a:xfrm>
            <a:off x="838200" y="365125"/>
            <a:ext cx="10515600" cy="598971"/>
          </a:xfrm>
        </p:spPr>
        <p:txBody>
          <a:bodyPr>
            <a:normAutofit fontScale="90000"/>
          </a:bodyPr>
          <a:lstStyle/>
          <a:p>
            <a:r>
              <a:rPr lang="en-US" dirty="0" err="1"/>
              <a:t>Savepoint</a:t>
            </a:r>
            <a:endParaRPr lang="en-US" dirty="0"/>
          </a:p>
        </p:txBody>
      </p:sp>
      <p:sp>
        <p:nvSpPr>
          <p:cNvPr id="3" name="Content Placeholder 2">
            <a:extLst>
              <a:ext uri="{FF2B5EF4-FFF2-40B4-BE49-F238E27FC236}">
                <a16:creationId xmlns:a16="http://schemas.microsoft.com/office/drawing/2014/main" id="{9A6D5F97-8AA9-E27E-182B-83D84DB7E568}"/>
              </a:ext>
            </a:extLst>
          </p:cNvPr>
          <p:cNvSpPr>
            <a:spLocks noGrp="1"/>
          </p:cNvSpPr>
          <p:nvPr>
            <p:ph idx="1"/>
          </p:nvPr>
        </p:nvSpPr>
        <p:spPr>
          <a:xfrm>
            <a:off x="838200" y="964096"/>
            <a:ext cx="10515600" cy="5893903"/>
          </a:xfrm>
        </p:spPr>
        <p:txBody>
          <a:bodyPr>
            <a:normAutofit fontScale="70000" lnSpcReduction="20000"/>
          </a:bodyPr>
          <a:lstStyle/>
          <a:p>
            <a:pPr marL="0" indent="0">
              <a:buNone/>
            </a:pPr>
            <a:endParaRPr lang="en-US" dirty="0"/>
          </a:p>
          <a:p>
            <a:r>
              <a:rPr lang="en-US" dirty="0"/>
              <a:t>START TRANSACTION;</a:t>
            </a:r>
          </a:p>
          <a:p>
            <a:endParaRPr lang="en-US" dirty="0"/>
          </a:p>
          <a:p>
            <a:r>
              <a:rPr lang="en-US" dirty="0"/>
              <a:t>-- Insert first record</a:t>
            </a:r>
          </a:p>
          <a:p>
            <a:r>
              <a:rPr lang="en-US" dirty="0"/>
              <a:t>INSERT INTO Employees (ID, Name, Salary) VALUES (103, 'Michael Brown', 70000);</a:t>
            </a:r>
          </a:p>
          <a:p>
            <a:endParaRPr lang="en-US" dirty="0"/>
          </a:p>
          <a:p>
            <a:r>
              <a:rPr lang="en-US" dirty="0"/>
              <a:t>-- Create a </a:t>
            </a:r>
            <a:r>
              <a:rPr lang="en-US" dirty="0" err="1"/>
              <a:t>savepoint</a:t>
            </a:r>
            <a:endParaRPr lang="en-US" dirty="0"/>
          </a:p>
          <a:p>
            <a:r>
              <a:rPr lang="en-US" dirty="0"/>
              <a:t>SAVEPOINT SavePoint1;</a:t>
            </a:r>
          </a:p>
          <a:p>
            <a:endParaRPr lang="en-US" dirty="0"/>
          </a:p>
          <a:p>
            <a:r>
              <a:rPr lang="en-US" dirty="0"/>
              <a:t>-- Insert second record</a:t>
            </a:r>
          </a:p>
          <a:p>
            <a:r>
              <a:rPr lang="en-US" dirty="0"/>
              <a:t>INSERT INTO Employees (ID, Name, Salary) VALUES (104, 'Emily White', 80000);</a:t>
            </a:r>
          </a:p>
          <a:p>
            <a:endParaRPr lang="en-US" dirty="0"/>
          </a:p>
          <a:p>
            <a:r>
              <a:rPr lang="en-US" dirty="0"/>
              <a:t>-- Rollback to the </a:t>
            </a:r>
            <a:r>
              <a:rPr lang="en-US" dirty="0" err="1"/>
              <a:t>savepoint</a:t>
            </a:r>
            <a:r>
              <a:rPr lang="en-US" dirty="0"/>
              <a:t> (removes only the last insert)</a:t>
            </a:r>
          </a:p>
          <a:p>
            <a:r>
              <a:rPr lang="en-US" dirty="0"/>
              <a:t>ROLLBACK TO SavePoint1;</a:t>
            </a:r>
          </a:p>
          <a:p>
            <a:endParaRPr lang="en-US" dirty="0"/>
          </a:p>
          <a:p>
            <a:r>
              <a:rPr lang="en-US" dirty="0"/>
              <a:t>-- Commit the remaining transaction</a:t>
            </a:r>
          </a:p>
          <a:p>
            <a:r>
              <a:rPr lang="en-US" dirty="0"/>
              <a:t>COMMIT;</a:t>
            </a:r>
          </a:p>
          <a:p>
            <a:endParaRPr lang="en-US" dirty="0"/>
          </a:p>
        </p:txBody>
      </p:sp>
    </p:spTree>
    <p:extLst>
      <p:ext uri="{BB962C8B-B14F-4D97-AF65-F5344CB8AC3E}">
        <p14:creationId xmlns:p14="http://schemas.microsoft.com/office/powerpoint/2010/main" val="434859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67E1C-3735-1284-7461-4F6BEC915C28}"/>
              </a:ext>
            </a:extLst>
          </p:cNvPr>
          <p:cNvSpPr>
            <a:spLocks noGrp="1"/>
          </p:cNvSpPr>
          <p:nvPr>
            <p:ph type="title"/>
          </p:nvPr>
        </p:nvSpPr>
        <p:spPr/>
        <p:txBody>
          <a:bodyPr/>
          <a:lstStyle/>
          <a:p>
            <a:r>
              <a:rPr lang="en-US" b="1" i="0" dirty="0">
                <a:solidFill>
                  <a:srgbClr val="273239"/>
                </a:solidFill>
                <a:effectLst/>
                <a:latin typeface="Nunito" pitchFamily="2" charset="0"/>
              </a:rPr>
              <a:t>What are the characteristics of SQL?</a:t>
            </a:r>
            <a:br>
              <a:rPr lang="en-US" b="1" i="0" dirty="0">
                <a:solidFill>
                  <a:srgbClr val="273239"/>
                </a:solidFill>
                <a:effectLst/>
                <a:latin typeface="Nunito" pitchFamily="2" charset="0"/>
              </a:rPr>
            </a:br>
            <a:endParaRPr lang="en-US" dirty="0"/>
          </a:p>
        </p:txBody>
      </p:sp>
      <p:sp>
        <p:nvSpPr>
          <p:cNvPr id="3" name="Content Placeholder 2">
            <a:extLst>
              <a:ext uri="{FF2B5EF4-FFF2-40B4-BE49-F238E27FC236}">
                <a16:creationId xmlns:a16="http://schemas.microsoft.com/office/drawing/2014/main" id="{315707C0-50A0-A253-996C-1831CA6A386A}"/>
              </a:ext>
            </a:extLst>
          </p:cNvPr>
          <p:cNvSpPr>
            <a:spLocks noGrp="1"/>
          </p:cNvSpPr>
          <p:nvPr>
            <p:ph idx="1"/>
          </p:nvPr>
        </p:nvSpPr>
        <p:spPr>
          <a:xfrm>
            <a:off x="838200" y="1562100"/>
            <a:ext cx="10515600" cy="5295899"/>
          </a:xfrm>
        </p:spPr>
        <p:txBody>
          <a:bodyPr>
            <a:normAutofit/>
          </a:bodyPr>
          <a:lstStyle/>
          <a:p>
            <a:pPr algn="l" fontAlgn="base">
              <a:buFont typeface="Arial" panose="020B0604020202020204" pitchFamily="34" charset="0"/>
              <a:buChar char="•"/>
            </a:pPr>
            <a:r>
              <a:rPr lang="en-US" b="0" i="0" dirty="0">
                <a:solidFill>
                  <a:srgbClr val="273239"/>
                </a:solidFill>
                <a:effectLst/>
                <a:latin typeface="Times New Roman" panose="02020603050405020304" pitchFamily="18" charset="0"/>
                <a:cs typeface="Times New Roman" panose="02020603050405020304" pitchFamily="18" charset="0"/>
              </a:rPr>
              <a:t>SQL may be utilized by quite a number of users, which include people with very little programming experience.</a:t>
            </a:r>
          </a:p>
          <a:p>
            <a:pPr algn="l" fontAlgn="base">
              <a:buFont typeface="Arial" panose="020B0604020202020204" pitchFamily="34" charset="0"/>
              <a:buChar char="•"/>
            </a:pPr>
            <a:r>
              <a:rPr lang="en-US" b="0" i="0" dirty="0">
                <a:solidFill>
                  <a:srgbClr val="273239"/>
                </a:solidFill>
                <a:effectLst/>
                <a:latin typeface="Times New Roman" panose="02020603050405020304" pitchFamily="18" charset="0"/>
                <a:cs typeface="Times New Roman" panose="02020603050405020304" pitchFamily="18" charset="0"/>
              </a:rPr>
              <a:t>SQL is a non-procedural language. </a:t>
            </a:r>
          </a:p>
          <a:p>
            <a:pPr algn="l" fontAlgn="base">
              <a:buFont typeface="Arial" panose="020B0604020202020204" pitchFamily="34" charset="0"/>
              <a:buChar char="•"/>
            </a:pPr>
            <a:r>
              <a:rPr lang="en-US" b="0" i="0" dirty="0">
                <a:solidFill>
                  <a:srgbClr val="273239"/>
                </a:solidFill>
                <a:effectLst/>
                <a:latin typeface="Times New Roman" panose="02020603050405020304" pitchFamily="18" charset="0"/>
                <a:cs typeface="Times New Roman" panose="02020603050405020304" pitchFamily="18" charset="0"/>
              </a:rPr>
              <a:t>We can without difficulty create and replace databases in SQL. It isn’t a time-consuming process. </a:t>
            </a:r>
          </a:p>
          <a:p>
            <a:pPr algn="l" fontAlgn="base">
              <a:buFont typeface="Arial" panose="020B0604020202020204" pitchFamily="34" charset="0"/>
              <a:buChar char="•"/>
            </a:pPr>
            <a:r>
              <a:rPr lang="en-US" b="0" i="0" dirty="0">
                <a:solidFill>
                  <a:srgbClr val="273239"/>
                </a:solidFill>
                <a:effectLst/>
                <a:latin typeface="Times New Roman" panose="02020603050405020304" pitchFamily="18" charset="0"/>
                <a:cs typeface="Times New Roman" panose="02020603050405020304" pitchFamily="18" charset="0"/>
              </a:rPr>
              <a:t>SQL is primarily based totally on ANSI standards. </a:t>
            </a:r>
          </a:p>
          <a:p>
            <a:pPr algn="l" fontAlgn="base">
              <a:buFont typeface="Arial" panose="020B0604020202020204" pitchFamily="34" charset="0"/>
              <a:buChar char="•"/>
            </a:pPr>
            <a:r>
              <a:rPr lang="en-US" b="0" i="0" dirty="0">
                <a:solidFill>
                  <a:srgbClr val="273239"/>
                </a:solidFill>
                <a:effectLst/>
                <a:latin typeface="Times New Roman" panose="02020603050405020304" pitchFamily="18" charset="0"/>
                <a:cs typeface="Times New Roman" panose="02020603050405020304" pitchFamily="18" charset="0"/>
              </a:rPr>
              <a:t>SQL is entered into the SQL buffer on one or more lines. </a:t>
            </a:r>
          </a:p>
          <a:p>
            <a:pPr algn="l" fontAlgn="base">
              <a:buFont typeface="Arial" panose="020B0604020202020204" pitchFamily="34" charset="0"/>
              <a:buChar char="•"/>
            </a:pPr>
            <a:r>
              <a:rPr lang="en-US" b="0" i="0" dirty="0">
                <a:solidFill>
                  <a:srgbClr val="273239"/>
                </a:solidFill>
                <a:effectLst/>
                <a:latin typeface="Times New Roman" panose="02020603050405020304" pitchFamily="18" charset="0"/>
                <a:cs typeface="Times New Roman" panose="02020603050405020304" pitchFamily="18" charset="0"/>
              </a:rPr>
              <a:t>SQL makes use of a termination individual to execute instructions immediately. It makes use of features to carry out a few formatting.</a:t>
            </a:r>
          </a:p>
          <a:p>
            <a:pPr algn="l" fontAlgn="base">
              <a:buFont typeface="Arial" panose="020B0604020202020204" pitchFamily="34" charset="0"/>
              <a:buChar char="•"/>
            </a:pPr>
            <a:r>
              <a:rPr lang="en-US" b="0" i="0" dirty="0">
                <a:solidFill>
                  <a:srgbClr val="273239"/>
                </a:solidFill>
                <a:effectLst/>
                <a:latin typeface="Times New Roman" panose="02020603050405020304" pitchFamily="18" charset="0"/>
                <a:cs typeface="Times New Roman" panose="02020603050405020304" pitchFamily="18" charset="0"/>
              </a:rPr>
              <a:t>It uses functions to perform some formatting. </a:t>
            </a:r>
          </a:p>
          <a:p>
            <a:endParaRPr lang="en-US" dirty="0"/>
          </a:p>
        </p:txBody>
      </p:sp>
    </p:spTree>
    <p:extLst>
      <p:ext uri="{BB962C8B-B14F-4D97-AF65-F5344CB8AC3E}">
        <p14:creationId xmlns:p14="http://schemas.microsoft.com/office/powerpoint/2010/main" val="38719764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C517E-C348-C16A-834B-22936140BFF7}"/>
              </a:ext>
            </a:extLst>
          </p:cNvPr>
          <p:cNvSpPr>
            <a:spLocks noGrp="1"/>
          </p:cNvSpPr>
          <p:nvPr>
            <p:ph type="title"/>
          </p:nvPr>
        </p:nvSpPr>
        <p:spPr/>
        <p:txBody>
          <a:bodyPr>
            <a:normAutofit fontScale="90000"/>
          </a:bodyPr>
          <a:lstStyle/>
          <a:p>
            <a:r>
              <a:rPr lang="en-US" b="1" i="0" dirty="0">
                <a:effectLst/>
                <a:latin typeface="Times New Roman" panose="02020603050405020304" pitchFamily="18" charset="0"/>
                <a:cs typeface="Times New Roman" panose="02020603050405020304" pitchFamily="18" charset="0"/>
              </a:rPr>
              <a:t>Data Query Language (DQL) Commands in SQL</a:t>
            </a:r>
            <a:br>
              <a:rPr lang="en-US" b="1" i="0" dirty="0">
                <a:effectLst/>
                <a:latin typeface="Poppins" panose="00000500000000000000" pitchFamily="2" charset="0"/>
              </a:rPr>
            </a:br>
            <a:endParaRPr lang="en-US" dirty="0"/>
          </a:p>
        </p:txBody>
      </p:sp>
      <p:sp>
        <p:nvSpPr>
          <p:cNvPr id="4" name="Rectangle 1">
            <a:extLst>
              <a:ext uri="{FF2B5EF4-FFF2-40B4-BE49-F238E27FC236}">
                <a16:creationId xmlns:a16="http://schemas.microsoft.com/office/drawing/2014/main" id="{31DA33E2-3700-9A58-9483-2A47B9104CEF}"/>
              </a:ext>
            </a:extLst>
          </p:cNvPr>
          <p:cNvSpPr>
            <a:spLocks noGrp="1" noChangeArrowheads="1"/>
          </p:cNvSpPr>
          <p:nvPr>
            <p:ph idx="1"/>
          </p:nvPr>
        </p:nvSpPr>
        <p:spPr bwMode="auto">
          <a:xfrm>
            <a:off x="838200" y="1536800"/>
            <a:ext cx="10772775" cy="19389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444444"/>
                </a:solidFill>
                <a:effectLst/>
                <a:latin typeface="Times New Roman" panose="02020603050405020304" pitchFamily="18" charset="0"/>
                <a:cs typeface="Times New Roman" panose="02020603050405020304" pitchFamily="18" charset="0"/>
              </a:rPr>
              <a:t>Data Query Language (DQL) is a subset of SQL commands used primarily to query and retrieve data from existing database tables. In SQL, DQL is mostly centered around the SELECT statement, which is used to fetch data according to specified criteria. Here’s an overview of the SELECT statement and its common clauses</a:t>
            </a:r>
            <a:r>
              <a:rPr lang="en-US" altLang="en-US" sz="2400" dirty="0">
                <a:latin typeface="Times New Roman" panose="02020603050405020304" pitchFamily="18" charset="0"/>
                <a:cs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0A2DC0B1-FDA9-98D8-EC52-49AED3DE9A64}"/>
              </a:ext>
            </a:extLst>
          </p:cNvPr>
          <p:cNvSpPr txBox="1"/>
          <p:nvPr/>
        </p:nvSpPr>
        <p:spPr>
          <a:xfrm>
            <a:off x="838201" y="3493305"/>
            <a:ext cx="10772774" cy="2308324"/>
          </a:xfrm>
          <a:prstGeom prst="rect">
            <a:avLst/>
          </a:prstGeom>
          <a:noFill/>
        </p:spPr>
        <p:txBody>
          <a:bodyPr wrap="square">
            <a:spAutoFit/>
          </a:bodyPr>
          <a:lstStyle/>
          <a:p>
            <a:pPr marL="457200" indent="-457200">
              <a:buAutoNum type="arabicPeriod"/>
            </a:pPr>
            <a:r>
              <a:rPr lang="en-US" sz="2400" b="1" dirty="0"/>
              <a:t>SELECT:</a:t>
            </a:r>
            <a:r>
              <a:rPr lang="en-US" sz="2400" dirty="0"/>
              <a:t> The main command used in DQL, SELECT retrieves data from one or more tables.</a:t>
            </a:r>
          </a:p>
          <a:p>
            <a:endParaRPr lang="en-US" sz="2400" dirty="0"/>
          </a:p>
          <a:p>
            <a:r>
              <a:rPr lang="en-US" sz="2400" dirty="0"/>
              <a:t>Basic Syntax: SELECT column1, column2, ... FROM </a:t>
            </a:r>
            <a:r>
              <a:rPr lang="en-US" sz="2400" dirty="0" err="1"/>
              <a:t>table_name</a:t>
            </a:r>
            <a:r>
              <a:rPr lang="en-US" sz="2400" dirty="0"/>
              <a:t>;</a:t>
            </a:r>
          </a:p>
          <a:p>
            <a:endParaRPr lang="en-US" sz="2400" dirty="0"/>
          </a:p>
          <a:p>
            <a:r>
              <a:rPr lang="en-US" sz="2400" dirty="0"/>
              <a:t>To select all columns from a table, you use SELECT * FROM </a:t>
            </a:r>
            <a:r>
              <a:rPr lang="en-US" sz="2400" dirty="0" err="1"/>
              <a:t>table_name</a:t>
            </a:r>
            <a:r>
              <a:rPr lang="en-US" sz="2400" dirty="0"/>
              <a:t>;</a:t>
            </a:r>
          </a:p>
        </p:txBody>
      </p:sp>
    </p:spTree>
    <p:extLst>
      <p:ext uri="{BB962C8B-B14F-4D97-AF65-F5344CB8AC3E}">
        <p14:creationId xmlns:p14="http://schemas.microsoft.com/office/powerpoint/2010/main" val="15535680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EDF8B8-0848-7AC3-1222-B2B0C01B9C1A}"/>
              </a:ext>
            </a:extLst>
          </p:cNvPr>
          <p:cNvSpPr>
            <a:spLocks noGrp="1"/>
          </p:cNvSpPr>
          <p:nvPr>
            <p:ph idx="1"/>
          </p:nvPr>
        </p:nvSpPr>
        <p:spPr>
          <a:xfrm>
            <a:off x="200025" y="152400"/>
            <a:ext cx="11725275" cy="6705599"/>
          </a:xfrm>
        </p:spPr>
        <p:txBody>
          <a:bodyPr>
            <a:normAutofit lnSpcReduction="10000"/>
          </a:bodyPr>
          <a:lstStyle/>
          <a:p>
            <a:endParaRPr lang="en-US" b="1" dirty="0"/>
          </a:p>
          <a:p>
            <a:r>
              <a:rPr lang="en-US" b="1" dirty="0">
                <a:latin typeface="Times New Roman" panose="02020603050405020304" pitchFamily="18" charset="0"/>
                <a:cs typeface="Times New Roman" panose="02020603050405020304" pitchFamily="18" charset="0"/>
              </a:rPr>
              <a:t>WHERE Clause: </a:t>
            </a:r>
            <a:r>
              <a:rPr lang="en-US" dirty="0">
                <a:latin typeface="Times New Roman" panose="02020603050405020304" pitchFamily="18" charset="0"/>
                <a:cs typeface="Times New Roman" panose="02020603050405020304" pitchFamily="18" charset="0"/>
              </a:rPr>
              <a:t>Used with SELECT to filter records based on specific conditions.</a:t>
            </a:r>
          </a:p>
          <a:p>
            <a:pPr marL="0" indent="0">
              <a:buNone/>
            </a:pPr>
            <a:r>
              <a:rPr lang="en-US" dirty="0">
                <a:latin typeface="Times New Roman" panose="02020603050405020304" pitchFamily="18" charset="0"/>
                <a:cs typeface="Times New Roman" panose="02020603050405020304" pitchFamily="18" charset="0"/>
              </a:rPr>
              <a:t>   Syntax: SELECT column1, column2, ... FROM </a:t>
            </a:r>
            <a:r>
              <a:rPr lang="en-US" dirty="0" err="1">
                <a:latin typeface="Times New Roman" panose="02020603050405020304" pitchFamily="18" charset="0"/>
                <a:cs typeface="Times New Roman" panose="02020603050405020304" pitchFamily="18" charset="0"/>
              </a:rPr>
              <a:t>table_name</a:t>
            </a:r>
            <a:r>
              <a:rPr lang="en-US" dirty="0">
                <a:latin typeface="Times New Roman" panose="02020603050405020304" pitchFamily="18" charset="0"/>
                <a:cs typeface="Times New Roman" panose="02020603050405020304" pitchFamily="18" charset="0"/>
              </a:rPr>
              <a:t> WHERE condition;</a:t>
            </a:r>
          </a:p>
          <a:p>
            <a:pPr marL="0" indent="0">
              <a:buNone/>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Example: SELECT * FROM employees WHERE department = 'Sales’;</a:t>
            </a:r>
          </a:p>
          <a:p>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JOIN Clauses: </a:t>
            </a:r>
            <a:r>
              <a:rPr lang="en-US" dirty="0">
                <a:latin typeface="Times New Roman" panose="02020603050405020304" pitchFamily="18" charset="0"/>
                <a:cs typeface="Times New Roman" panose="02020603050405020304" pitchFamily="18" charset="0"/>
              </a:rPr>
              <a:t>Used to combine rows from two or more tables based on a related column between them.</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Types include INNER JOIN, LEFT JOIN, RIGHT JOIN, FULL JOIN.</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Syntax: SELECT columns FROM table1 [JOIN TYPE] JOIN table2 ON    </a:t>
            </a:r>
          </a:p>
          <a:p>
            <a:pPr marL="0" indent="0">
              <a:buNone/>
            </a:pPr>
            <a:r>
              <a:rPr lang="en-US" dirty="0">
                <a:latin typeface="Times New Roman" panose="02020603050405020304" pitchFamily="18" charset="0"/>
                <a:cs typeface="Times New Roman" panose="02020603050405020304" pitchFamily="18" charset="0"/>
              </a:rPr>
              <a:t>    table1.column_name = table2.column_name;</a:t>
            </a:r>
          </a:p>
        </p:txBody>
      </p:sp>
    </p:spTree>
    <p:extLst>
      <p:ext uri="{BB962C8B-B14F-4D97-AF65-F5344CB8AC3E}">
        <p14:creationId xmlns:p14="http://schemas.microsoft.com/office/powerpoint/2010/main" val="23000495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EDF8B8-0848-7AC3-1222-B2B0C01B9C1A}"/>
              </a:ext>
            </a:extLst>
          </p:cNvPr>
          <p:cNvSpPr>
            <a:spLocks noGrp="1"/>
          </p:cNvSpPr>
          <p:nvPr>
            <p:ph idx="1"/>
          </p:nvPr>
        </p:nvSpPr>
        <p:spPr>
          <a:xfrm>
            <a:off x="200025" y="152400"/>
            <a:ext cx="11725275" cy="6705599"/>
          </a:xfrm>
        </p:spPr>
        <p:txBody>
          <a:bodyPr>
            <a:normAutofit/>
          </a:bodyPr>
          <a:lstStyle/>
          <a:p>
            <a:endParaRPr lang="en-US" b="1" dirty="0"/>
          </a:p>
          <a:p>
            <a:r>
              <a:rPr lang="en-US" b="1" dirty="0">
                <a:latin typeface="Times New Roman" panose="02020603050405020304" pitchFamily="18" charset="0"/>
                <a:cs typeface="Times New Roman" panose="02020603050405020304" pitchFamily="18" charset="0"/>
              </a:rPr>
              <a:t>GROUP BY Clause</a:t>
            </a:r>
            <a:r>
              <a:rPr lang="en-US" dirty="0">
                <a:latin typeface="Times New Roman" panose="02020603050405020304" pitchFamily="18" charset="0"/>
                <a:cs typeface="Times New Roman" panose="02020603050405020304" pitchFamily="18" charset="0"/>
              </a:rPr>
              <a:t>: Used with aggregate functions (like COUNT, MAX, MIN, SUM, AVG) to group the result set by one or more columns.</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Syntax: SELECT column1, </a:t>
            </a:r>
            <a:r>
              <a:rPr lang="en-US" dirty="0" err="1">
                <a:latin typeface="Times New Roman" panose="02020603050405020304" pitchFamily="18" charset="0"/>
                <a:cs typeface="Times New Roman" panose="02020603050405020304" pitchFamily="18" charset="0"/>
              </a:rPr>
              <a:t>aggregate_function</a:t>
            </a:r>
            <a:r>
              <a:rPr lang="en-US" dirty="0">
                <a:latin typeface="Times New Roman" panose="02020603050405020304" pitchFamily="18" charset="0"/>
                <a:cs typeface="Times New Roman" panose="02020603050405020304" pitchFamily="18" charset="0"/>
              </a:rPr>
              <a:t>(column2) FROM </a:t>
            </a:r>
            <a:r>
              <a:rPr lang="en-US" dirty="0" err="1">
                <a:latin typeface="Times New Roman" panose="02020603050405020304" pitchFamily="18" charset="0"/>
                <a:cs typeface="Times New Roman" panose="02020603050405020304" pitchFamily="18" charset="0"/>
              </a:rPr>
              <a:t>table_name</a:t>
            </a:r>
            <a:r>
              <a:rPr lang="en-US" dirty="0">
                <a:latin typeface="Times New Roman" panose="02020603050405020304" pitchFamily="18" charset="0"/>
                <a:cs typeface="Times New Roman" panose="02020603050405020304" pitchFamily="18" charset="0"/>
              </a:rPr>
              <a:t> GROUP BY column1;</a:t>
            </a:r>
          </a:p>
          <a:p>
            <a:endParaRPr lang="en-US"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ORDER BY Clause</a:t>
            </a:r>
            <a:r>
              <a:rPr lang="en-US" dirty="0">
                <a:latin typeface="Times New Roman" panose="02020603050405020304" pitchFamily="18" charset="0"/>
                <a:cs typeface="Times New Roman" panose="02020603050405020304" pitchFamily="18" charset="0"/>
              </a:rPr>
              <a:t>: Used to sort the result set in ascending or descending order.</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Syntax: SELECT column1, column2 FROM </a:t>
            </a:r>
            <a:r>
              <a:rPr lang="en-US" dirty="0" err="1">
                <a:latin typeface="Times New Roman" panose="02020603050405020304" pitchFamily="18" charset="0"/>
                <a:cs typeface="Times New Roman" panose="02020603050405020304" pitchFamily="18" charset="0"/>
              </a:rPr>
              <a:t>table_name</a:t>
            </a:r>
            <a:r>
              <a:rPr lang="en-US" dirty="0">
                <a:latin typeface="Times New Roman" panose="02020603050405020304" pitchFamily="18" charset="0"/>
                <a:cs typeface="Times New Roman" panose="02020603050405020304" pitchFamily="18" charset="0"/>
              </a:rPr>
              <a:t> ORDER BY column1 [ASC|DESC], column2 [ASC|DESC];</a:t>
            </a:r>
          </a:p>
        </p:txBody>
      </p:sp>
    </p:spTree>
    <p:extLst>
      <p:ext uri="{BB962C8B-B14F-4D97-AF65-F5344CB8AC3E}">
        <p14:creationId xmlns:p14="http://schemas.microsoft.com/office/powerpoint/2010/main" val="28381602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F1A8F-6DB0-3BBE-BCE6-4DDE16D375D9}"/>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1D055767-E665-D46C-5CC5-E7E89D668D91}"/>
              </a:ext>
            </a:extLst>
          </p:cNvPr>
          <p:cNvGraphicFramePr>
            <a:graphicFrameLocks noGrp="1"/>
          </p:cNvGraphicFramePr>
          <p:nvPr>
            <p:ph idx="1"/>
            <p:extLst>
              <p:ext uri="{D42A27DB-BD31-4B8C-83A1-F6EECF244321}">
                <p14:modId xmlns:p14="http://schemas.microsoft.com/office/powerpoint/2010/main" val="2628947889"/>
              </p:ext>
            </p:extLst>
          </p:nvPr>
        </p:nvGraphicFramePr>
        <p:xfrm>
          <a:off x="0" y="365125"/>
          <a:ext cx="12077700" cy="6426201"/>
        </p:xfrm>
        <a:graphic>
          <a:graphicData uri="http://schemas.openxmlformats.org/drawingml/2006/table">
            <a:tbl>
              <a:tblPr/>
              <a:tblGrid>
                <a:gridCol w="1676400">
                  <a:extLst>
                    <a:ext uri="{9D8B030D-6E8A-4147-A177-3AD203B41FA5}">
                      <a16:colId xmlns:a16="http://schemas.microsoft.com/office/drawing/2014/main" val="1750227983"/>
                    </a:ext>
                  </a:extLst>
                </a:gridCol>
                <a:gridCol w="2495550">
                  <a:extLst>
                    <a:ext uri="{9D8B030D-6E8A-4147-A177-3AD203B41FA5}">
                      <a16:colId xmlns:a16="http://schemas.microsoft.com/office/drawing/2014/main" val="4134784754"/>
                    </a:ext>
                  </a:extLst>
                </a:gridCol>
                <a:gridCol w="3135934">
                  <a:extLst>
                    <a:ext uri="{9D8B030D-6E8A-4147-A177-3AD203B41FA5}">
                      <a16:colId xmlns:a16="http://schemas.microsoft.com/office/drawing/2014/main" val="3499444850"/>
                    </a:ext>
                  </a:extLst>
                </a:gridCol>
                <a:gridCol w="4769816">
                  <a:extLst>
                    <a:ext uri="{9D8B030D-6E8A-4147-A177-3AD203B41FA5}">
                      <a16:colId xmlns:a16="http://schemas.microsoft.com/office/drawing/2014/main" val="2830107677"/>
                    </a:ext>
                  </a:extLst>
                </a:gridCol>
              </a:tblGrid>
              <a:tr h="864280">
                <a:tc>
                  <a:txBody>
                    <a:bodyPr/>
                    <a:lstStyle/>
                    <a:p>
                      <a:r>
                        <a:rPr lang="en-US" sz="2400" b="1">
                          <a:effectLst/>
                        </a:rPr>
                        <a:t>Category</a:t>
                      </a:r>
                    </a:p>
                  </a:txBody>
                  <a:tcPr marL="32965" marR="32965" marT="16482" marB="16482"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FFF"/>
                    </a:solidFill>
                  </a:tcPr>
                </a:tc>
                <a:tc>
                  <a:txBody>
                    <a:bodyPr/>
                    <a:lstStyle/>
                    <a:p>
                      <a:r>
                        <a:rPr lang="en-US" sz="2400" b="1">
                          <a:effectLst/>
                        </a:rPr>
                        <a:t>Full Form</a:t>
                      </a:r>
                    </a:p>
                  </a:txBody>
                  <a:tcPr marL="32965" marR="32965" marT="16482" marB="16482"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FFF"/>
                    </a:solidFill>
                  </a:tcPr>
                </a:tc>
                <a:tc>
                  <a:txBody>
                    <a:bodyPr/>
                    <a:lstStyle/>
                    <a:p>
                      <a:r>
                        <a:rPr lang="en-US" sz="2400" b="1">
                          <a:effectLst/>
                        </a:rPr>
                        <a:t>Purpose</a:t>
                      </a:r>
                    </a:p>
                  </a:txBody>
                  <a:tcPr marL="32965" marR="32965" marT="16482" marB="16482"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FFF"/>
                    </a:solidFill>
                  </a:tcPr>
                </a:tc>
                <a:tc>
                  <a:txBody>
                    <a:bodyPr/>
                    <a:lstStyle/>
                    <a:p>
                      <a:r>
                        <a:rPr lang="en-US" sz="2400" b="1">
                          <a:effectLst/>
                        </a:rPr>
                        <a:t>Common Commands</a:t>
                      </a:r>
                    </a:p>
                  </a:txBody>
                  <a:tcPr marL="32965" marR="32965" marT="16482" marB="16482"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484359010"/>
                  </a:ext>
                </a:extLst>
              </a:tr>
              <a:tr h="864280">
                <a:tc>
                  <a:txBody>
                    <a:bodyPr/>
                    <a:lstStyle/>
                    <a:p>
                      <a:r>
                        <a:rPr lang="en-US" sz="2400">
                          <a:effectLst/>
                        </a:rPr>
                        <a:t>DDL</a:t>
                      </a:r>
                    </a:p>
                  </a:txBody>
                  <a:tcPr marL="32965" marR="32965" marT="16482" marB="16482"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FFF"/>
                    </a:solidFill>
                  </a:tcPr>
                </a:tc>
                <a:tc>
                  <a:txBody>
                    <a:bodyPr/>
                    <a:lstStyle/>
                    <a:p>
                      <a:r>
                        <a:rPr lang="en-US" sz="2400">
                          <a:effectLst/>
                        </a:rPr>
                        <a:t>Data Definition Language</a:t>
                      </a:r>
                    </a:p>
                  </a:txBody>
                  <a:tcPr marL="32965" marR="32965" marT="16482" marB="16482"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FFF"/>
                    </a:solidFill>
                  </a:tcPr>
                </a:tc>
                <a:tc>
                  <a:txBody>
                    <a:bodyPr/>
                    <a:lstStyle/>
                    <a:p>
                      <a:r>
                        <a:rPr lang="en-US" sz="2400">
                          <a:effectLst/>
                        </a:rPr>
                        <a:t>To define and modify database structure</a:t>
                      </a:r>
                    </a:p>
                  </a:txBody>
                  <a:tcPr marL="32965" marR="32965" marT="16482" marB="16482"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FFF"/>
                    </a:solidFill>
                  </a:tcPr>
                </a:tc>
                <a:tc>
                  <a:txBody>
                    <a:bodyPr/>
                    <a:lstStyle/>
                    <a:p>
                      <a:r>
                        <a:rPr lang="en-US" sz="2400">
                          <a:effectLst/>
                        </a:rPr>
                        <a:t>CREATE, ALTER, DROP, TRUNCATE, RENAME</a:t>
                      </a:r>
                    </a:p>
                  </a:txBody>
                  <a:tcPr marL="32965" marR="32965" marT="16482" marB="16482"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2646239531"/>
                  </a:ext>
                </a:extLst>
              </a:tr>
              <a:tr h="1277787">
                <a:tc>
                  <a:txBody>
                    <a:bodyPr/>
                    <a:lstStyle/>
                    <a:p>
                      <a:r>
                        <a:rPr lang="en-US" sz="2400">
                          <a:effectLst/>
                        </a:rPr>
                        <a:t>DML</a:t>
                      </a:r>
                    </a:p>
                  </a:txBody>
                  <a:tcPr marL="32965" marR="32965" marT="16482" marB="16482"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FFF"/>
                    </a:solidFill>
                  </a:tcPr>
                </a:tc>
                <a:tc>
                  <a:txBody>
                    <a:bodyPr/>
                    <a:lstStyle/>
                    <a:p>
                      <a:r>
                        <a:rPr lang="en-US" sz="2400">
                          <a:effectLst/>
                        </a:rPr>
                        <a:t>Data Manipulation Language</a:t>
                      </a:r>
                    </a:p>
                  </a:txBody>
                  <a:tcPr marL="32965" marR="32965" marT="16482" marB="16482"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FFF"/>
                    </a:solidFill>
                  </a:tcPr>
                </a:tc>
                <a:tc>
                  <a:txBody>
                    <a:bodyPr/>
                    <a:lstStyle/>
                    <a:p>
                      <a:r>
                        <a:rPr lang="en-US" sz="2400" dirty="0">
                          <a:effectLst/>
                        </a:rPr>
                        <a:t>To manipulate data within existing structures</a:t>
                      </a:r>
                    </a:p>
                  </a:txBody>
                  <a:tcPr marL="32965" marR="32965" marT="16482" marB="16482"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FFF"/>
                    </a:solidFill>
                  </a:tcPr>
                </a:tc>
                <a:tc>
                  <a:txBody>
                    <a:bodyPr/>
                    <a:lstStyle/>
                    <a:p>
                      <a:r>
                        <a:rPr lang="en-US" sz="2400" dirty="0">
                          <a:effectLst/>
                        </a:rPr>
                        <a:t>SELECT, INSERT, UPDATE, DELETE</a:t>
                      </a:r>
                    </a:p>
                  </a:txBody>
                  <a:tcPr marL="32965" marR="32965" marT="16482" marB="16482"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3633820144"/>
                  </a:ext>
                </a:extLst>
              </a:tr>
              <a:tr h="864280">
                <a:tc>
                  <a:txBody>
                    <a:bodyPr/>
                    <a:lstStyle/>
                    <a:p>
                      <a:r>
                        <a:rPr lang="en-US" sz="2400" dirty="0">
                          <a:effectLst/>
                        </a:rPr>
                        <a:t>DCL</a:t>
                      </a:r>
                    </a:p>
                  </a:txBody>
                  <a:tcPr marL="32965" marR="32965" marT="16482" marB="16482"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FFF"/>
                    </a:solidFill>
                  </a:tcPr>
                </a:tc>
                <a:tc>
                  <a:txBody>
                    <a:bodyPr/>
                    <a:lstStyle/>
                    <a:p>
                      <a:r>
                        <a:rPr lang="en-US" sz="2400">
                          <a:effectLst/>
                        </a:rPr>
                        <a:t>Data Control Language</a:t>
                      </a:r>
                    </a:p>
                  </a:txBody>
                  <a:tcPr marL="32965" marR="32965" marT="16482" marB="16482"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FFF"/>
                    </a:solidFill>
                  </a:tcPr>
                </a:tc>
                <a:tc>
                  <a:txBody>
                    <a:bodyPr/>
                    <a:lstStyle/>
                    <a:p>
                      <a:r>
                        <a:rPr lang="en-US" sz="2400">
                          <a:effectLst/>
                        </a:rPr>
                        <a:t>To control access to data in the database</a:t>
                      </a:r>
                    </a:p>
                  </a:txBody>
                  <a:tcPr marL="32965" marR="32965" marT="16482" marB="16482"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FFF"/>
                    </a:solidFill>
                  </a:tcPr>
                </a:tc>
                <a:tc>
                  <a:txBody>
                    <a:bodyPr/>
                    <a:lstStyle/>
                    <a:p>
                      <a:r>
                        <a:rPr lang="en-US" sz="2400">
                          <a:effectLst/>
                        </a:rPr>
                        <a:t>GRANT, REVOKE</a:t>
                      </a:r>
                    </a:p>
                  </a:txBody>
                  <a:tcPr marL="32965" marR="32965" marT="16482" marB="16482"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251644314"/>
                  </a:ext>
                </a:extLst>
              </a:tr>
              <a:tr h="1277787">
                <a:tc>
                  <a:txBody>
                    <a:bodyPr/>
                    <a:lstStyle/>
                    <a:p>
                      <a:r>
                        <a:rPr lang="en-US" sz="2400">
                          <a:effectLst/>
                        </a:rPr>
                        <a:t>TCL</a:t>
                      </a:r>
                    </a:p>
                  </a:txBody>
                  <a:tcPr marL="32965" marR="32965" marT="16482" marB="16482"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FFF"/>
                    </a:solidFill>
                  </a:tcPr>
                </a:tc>
                <a:tc>
                  <a:txBody>
                    <a:bodyPr/>
                    <a:lstStyle/>
                    <a:p>
                      <a:r>
                        <a:rPr lang="en-US" sz="2400">
                          <a:effectLst/>
                        </a:rPr>
                        <a:t>Transaction Control Language</a:t>
                      </a:r>
                    </a:p>
                  </a:txBody>
                  <a:tcPr marL="32965" marR="32965" marT="16482" marB="16482"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FFF"/>
                    </a:solidFill>
                  </a:tcPr>
                </a:tc>
                <a:tc>
                  <a:txBody>
                    <a:bodyPr/>
                    <a:lstStyle/>
                    <a:p>
                      <a:r>
                        <a:rPr lang="en-US" sz="2400">
                          <a:effectLst/>
                        </a:rPr>
                        <a:t>To manage transactions in the database</a:t>
                      </a:r>
                    </a:p>
                  </a:txBody>
                  <a:tcPr marL="32965" marR="32965" marT="16482" marB="16482"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FFF"/>
                    </a:solidFill>
                  </a:tcPr>
                </a:tc>
                <a:tc>
                  <a:txBody>
                    <a:bodyPr/>
                    <a:lstStyle/>
                    <a:p>
                      <a:r>
                        <a:rPr lang="en-US" sz="2400">
                          <a:effectLst/>
                        </a:rPr>
                        <a:t>COMMIT, ROLLBACK, SAVEPOINT, SET TRANSACTION</a:t>
                      </a:r>
                    </a:p>
                  </a:txBody>
                  <a:tcPr marL="32965" marR="32965" marT="16482" marB="16482"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2199568843"/>
                  </a:ext>
                </a:extLst>
              </a:tr>
              <a:tr h="1277787">
                <a:tc>
                  <a:txBody>
                    <a:bodyPr/>
                    <a:lstStyle/>
                    <a:p>
                      <a:r>
                        <a:rPr lang="en-US" sz="2400">
                          <a:effectLst/>
                        </a:rPr>
                        <a:t>DQL</a:t>
                      </a:r>
                    </a:p>
                  </a:txBody>
                  <a:tcPr marL="32965" marR="32965" marT="16482" marB="16482"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FFF"/>
                    </a:solidFill>
                  </a:tcPr>
                </a:tc>
                <a:tc>
                  <a:txBody>
                    <a:bodyPr/>
                    <a:lstStyle/>
                    <a:p>
                      <a:r>
                        <a:rPr lang="en-US" sz="2400">
                          <a:effectLst/>
                        </a:rPr>
                        <a:t>Data Query Language</a:t>
                      </a:r>
                    </a:p>
                  </a:txBody>
                  <a:tcPr marL="32965" marR="32965" marT="16482" marB="16482"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FFF"/>
                    </a:solidFill>
                  </a:tcPr>
                </a:tc>
                <a:tc>
                  <a:txBody>
                    <a:bodyPr/>
                    <a:lstStyle/>
                    <a:p>
                      <a:r>
                        <a:rPr lang="en-US" sz="2400">
                          <a:effectLst/>
                        </a:rPr>
                        <a:t>To query and retrieve data from a database</a:t>
                      </a:r>
                    </a:p>
                  </a:txBody>
                  <a:tcPr marL="32965" marR="32965" marT="16482" marB="16482"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FFF"/>
                    </a:solidFill>
                  </a:tcPr>
                </a:tc>
                <a:tc>
                  <a:txBody>
                    <a:bodyPr/>
                    <a:lstStyle/>
                    <a:p>
                      <a:r>
                        <a:rPr lang="en-US" sz="2400" dirty="0">
                          <a:effectLst/>
                        </a:rPr>
                        <a:t>SELECT (often used with WHERE, JOIN, GROUP BY, HAVING, ORDER BY)</a:t>
                      </a:r>
                    </a:p>
                  </a:txBody>
                  <a:tcPr marL="32965" marR="32965" marT="16482" marB="16482"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val="1570471243"/>
                  </a:ext>
                </a:extLst>
              </a:tr>
            </a:tbl>
          </a:graphicData>
        </a:graphic>
      </p:graphicFrame>
    </p:spTree>
    <p:extLst>
      <p:ext uri="{BB962C8B-B14F-4D97-AF65-F5344CB8AC3E}">
        <p14:creationId xmlns:p14="http://schemas.microsoft.com/office/powerpoint/2010/main" val="429827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033CA-3436-569F-67E2-40DB5530B864}"/>
              </a:ext>
            </a:extLst>
          </p:cNvPr>
          <p:cNvSpPr>
            <a:spLocks noGrp="1"/>
          </p:cNvSpPr>
          <p:nvPr>
            <p:ph type="title"/>
          </p:nvPr>
        </p:nvSpPr>
        <p:spPr/>
        <p:txBody>
          <a:bodyPr/>
          <a:lstStyle/>
          <a:p>
            <a:r>
              <a:rPr lang="en-US" dirty="0"/>
              <a:t>Examples</a:t>
            </a:r>
          </a:p>
        </p:txBody>
      </p:sp>
      <p:sp>
        <p:nvSpPr>
          <p:cNvPr id="3" name="Content Placeholder 2">
            <a:extLst>
              <a:ext uri="{FF2B5EF4-FFF2-40B4-BE49-F238E27FC236}">
                <a16:creationId xmlns:a16="http://schemas.microsoft.com/office/drawing/2014/main" id="{0F918A9F-0525-FAAC-94CC-F2F41C2B9E0F}"/>
              </a:ext>
            </a:extLst>
          </p:cNvPr>
          <p:cNvSpPr>
            <a:spLocks noGrp="1"/>
          </p:cNvSpPr>
          <p:nvPr>
            <p:ph idx="1"/>
          </p:nvPr>
        </p:nvSpPr>
        <p:spPr/>
        <p:txBody>
          <a:bodyPr/>
          <a:lstStyle/>
          <a:p>
            <a:r>
              <a:rPr lang="en-US" b="0" i="0" dirty="0">
                <a:solidFill>
                  <a:srgbClr val="444444"/>
                </a:solidFill>
                <a:effectLst/>
                <a:latin typeface="Monaco"/>
              </a:rPr>
              <a:t>ALTER TABLE Employees ADD Email VARCHAR(100);</a:t>
            </a:r>
          </a:p>
          <a:p>
            <a:r>
              <a:rPr lang="en-US" b="0" i="0" dirty="0">
                <a:solidFill>
                  <a:srgbClr val="444444"/>
                </a:solidFill>
                <a:effectLst/>
                <a:latin typeface="Monaco"/>
              </a:rPr>
              <a:t>DROP TABLE Employees;</a:t>
            </a:r>
            <a:endParaRPr lang="en-US" dirty="0"/>
          </a:p>
        </p:txBody>
      </p:sp>
    </p:spTree>
    <p:extLst>
      <p:ext uri="{BB962C8B-B14F-4D97-AF65-F5344CB8AC3E}">
        <p14:creationId xmlns:p14="http://schemas.microsoft.com/office/powerpoint/2010/main" val="7666784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711AD-D5FB-31F8-7021-8052C8CA1B45}"/>
              </a:ext>
            </a:extLst>
          </p:cNvPr>
          <p:cNvSpPr>
            <a:spLocks noGrp="1"/>
          </p:cNvSpPr>
          <p:nvPr>
            <p:ph type="title"/>
          </p:nvPr>
        </p:nvSpPr>
        <p:spPr/>
        <p:txBody>
          <a:bodyPr/>
          <a:lstStyle/>
          <a:p>
            <a:r>
              <a:rPr lang="en-US" dirty="0"/>
              <a:t>Select </a:t>
            </a:r>
          </a:p>
        </p:txBody>
      </p:sp>
      <p:sp>
        <p:nvSpPr>
          <p:cNvPr id="3" name="Content Placeholder 2">
            <a:extLst>
              <a:ext uri="{FF2B5EF4-FFF2-40B4-BE49-F238E27FC236}">
                <a16:creationId xmlns:a16="http://schemas.microsoft.com/office/drawing/2014/main" id="{8699EED8-08DA-44F3-C696-DD6007D87BE8}"/>
              </a:ext>
            </a:extLst>
          </p:cNvPr>
          <p:cNvSpPr>
            <a:spLocks noGrp="1"/>
          </p:cNvSpPr>
          <p:nvPr>
            <p:ph idx="1"/>
          </p:nvPr>
        </p:nvSpPr>
        <p:spPr/>
        <p:txBody>
          <a:bodyPr/>
          <a:lstStyle/>
          <a:p>
            <a:r>
              <a:rPr lang="en-US" b="0" i="0" dirty="0">
                <a:effectLst/>
                <a:latin typeface="Courier New" panose="02070309020205020404" pitchFamily="49" charset="0"/>
              </a:rPr>
              <a:t>Syntax</a:t>
            </a:r>
          </a:p>
          <a:p>
            <a:r>
              <a:rPr lang="en-US" b="0" i="0" dirty="0">
                <a:solidFill>
                  <a:srgbClr val="0000CD"/>
                </a:solidFill>
                <a:effectLst/>
                <a:latin typeface="Courier New" panose="02070309020205020404" pitchFamily="49" charset="0"/>
              </a:rPr>
              <a:t>SELECT</a:t>
            </a:r>
            <a:r>
              <a:rPr lang="en-US" b="0" i="0" dirty="0">
                <a:solidFill>
                  <a:srgbClr val="000000"/>
                </a:solidFill>
                <a:effectLst/>
                <a:latin typeface="Courier New" panose="02070309020205020404" pitchFamily="49" charset="0"/>
              </a:rPr>
              <a:t> </a:t>
            </a:r>
            <a:r>
              <a:rPr lang="en-US" b="0" i="1" dirty="0">
                <a:solidFill>
                  <a:srgbClr val="000000"/>
                </a:solidFill>
                <a:effectLst/>
                <a:latin typeface="Courier New" panose="02070309020205020404" pitchFamily="49" charset="0"/>
              </a:rPr>
              <a:t>column1</a:t>
            </a:r>
            <a:r>
              <a:rPr lang="en-US" b="0" i="0" dirty="0">
                <a:solidFill>
                  <a:srgbClr val="000000"/>
                </a:solidFill>
                <a:effectLst/>
                <a:latin typeface="Courier New" panose="02070309020205020404" pitchFamily="49" charset="0"/>
              </a:rPr>
              <a:t>,</a:t>
            </a:r>
            <a:r>
              <a:rPr lang="en-US" b="0" i="1" dirty="0">
                <a:solidFill>
                  <a:srgbClr val="000000"/>
                </a:solidFill>
                <a:effectLst/>
                <a:latin typeface="Courier New" panose="02070309020205020404" pitchFamily="49" charset="0"/>
              </a:rPr>
              <a:t> column2, ...</a:t>
            </a:r>
            <a:br>
              <a:rPr lang="en-US" dirty="0"/>
            </a:br>
            <a:r>
              <a:rPr lang="en-US" b="0" i="0" dirty="0">
                <a:solidFill>
                  <a:srgbClr val="0000CD"/>
                </a:solidFill>
                <a:effectLst/>
                <a:latin typeface="Courier New" panose="02070309020205020404" pitchFamily="49" charset="0"/>
              </a:rPr>
              <a:t>FROM</a:t>
            </a:r>
            <a:r>
              <a:rPr lang="en-US" b="0" i="0" dirty="0">
                <a:solidFill>
                  <a:srgbClr val="000000"/>
                </a:solidFill>
                <a:effectLst/>
                <a:latin typeface="Courier New" panose="02070309020205020404" pitchFamily="49" charset="0"/>
              </a:rPr>
              <a:t> </a:t>
            </a:r>
            <a:r>
              <a:rPr lang="en-US" b="0" i="1" dirty="0" err="1">
                <a:solidFill>
                  <a:srgbClr val="000000"/>
                </a:solidFill>
                <a:effectLst/>
                <a:latin typeface="Courier New" panose="02070309020205020404" pitchFamily="49" charset="0"/>
              </a:rPr>
              <a:t>table_name</a:t>
            </a:r>
            <a:r>
              <a:rPr lang="en-US" b="0" i="0" dirty="0">
                <a:solidFill>
                  <a:srgbClr val="000000"/>
                </a:solidFill>
                <a:effectLst/>
                <a:latin typeface="Courier New" panose="02070309020205020404" pitchFamily="49" charset="0"/>
              </a:rPr>
              <a:t>;</a:t>
            </a:r>
          </a:p>
          <a:p>
            <a:endParaRPr lang="en-US" dirty="0"/>
          </a:p>
        </p:txBody>
      </p:sp>
    </p:spTree>
    <p:extLst>
      <p:ext uri="{BB962C8B-B14F-4D97-AF65-F5344CB8AC3E}">
        <p14:creationId xmlns:p14="http://schemas.microsoft.com/office/powerpoint/2010/main" val="9282018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E16AC-9C73-02CA-D8F0-BFD42CF65F01}"/>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2AEF4C52-39D4-700E-A82E-9318BC689CBC}"/>
              </a:ext>
            </a:extLst>
          </p:cNvPr>
          <p:cNvGraphicFramePr>
            <a:graphicFrameLocks noGrp="1"/>
          </p:cNvGraphicFramePr>
          <p:nvPr>
            <p:ph idx="1"/>
            <p:extLst>
              <p:ext uri="{D42A27DB-BD31-4B8C-83A1-F6EECF244321}">
                <p14:modId xmlns:p14="http://schemas.microsoft.com/office/powerpoint/2010/main" val="2768132464"/>
              </p:ext>
            </p:extLst>
          </p:nvPr>
        </p:nvGraphicFramePr>
        <p:xfrm>
          <a:off x="838200" y="579120"/>
          <a:ext cx="10515603" cy="6138192"/>
        </p:xfrm>
        <a:graphic>
          <a:graphicData uri="http://schemas.openxmlformats.org/drawingml/2006/table">
            <a:tbl>
              <a:tblPr/>
              <a:tblGrid>
                <a:gridCol w="990600">
                  <a:extLst>
                    <a:ext uri="{9D8B030D-6E8A-4147-A177-3AD203B41FA5}">
                      <a16:colId xmlns:a16="http://schemas.microsoft.com/office/drawing/2014/main" val="138436805"/>
                    </a:ext>
                  </a:extLst>
                </a:gridCol>
                <a:gridCol w="2013858">
                  <a:extLst>
                    <a:ext uri="{9D8B030D-6E8A-4147-A177-3AD203B41FA5}">
                      <a16:colId xmlns:a16="http://schemas.microsoft.com/office/drawing/2014/main" val="1103087988"/>
                    </a:ext>
                  </a:extLst>
                </a:gridCol>
                <a:gridCol w="1502229">
                  <a:extLst>
                    <a:ext uri="{9D8B030D-6E8A-4147-A177-3AD203B41FA5}">
                      <a16:colId xmlns:a16="http://schemas.microsoft.com/office/drawing/2014/main" val="3010026399"/>
                    </a:ext>
                  </a:extLst>
                </a:gridCol>
                <a:gridCol w="1502229">
                  <a:extLst>
                    <a:ext uri="{9D8B030D-6E8A-4147-A177-3AD203B41FA5}">
                      <a16:colId xmlns:a16="http://schemas.microsoft.com/office/drawing/2014/main" val="3859198707"/>
                    </a:ext>
                  </a:extLst>
                </a:gridCol>
                <a:gridCol w="1502229">
                  <a:extLst>
                    <a:ext uri="{9D8B030D-6E8A-4147-A177-3AD203B41FA5}">
                      <a16:colId xmlns:a16="http://schemas.microsoft.com/office/drawing/2014/main" val="1377603609"/>
                    </a:ext>
                  </a:extLst>
                </a:gridCol>
                <a:gridCol w="1502229">
                  <a:extLst>
                    <a:ext uri="{9D8B030D-6E8A-4147-A177-3AD203B41FA5}">
                      <a16:colId xmlns:a16="http://schemas.microsoft.com/office/drawing/2014/main" val="3043669129"/>
                    </a:ext>
                  </a:extLst>
                </a:gridCol>
                <a:gridCol w="1502229">
                  <a:extLst>
                    <a:ext uri="{9D8B030D-6E8A-4147-A177-3AD203B41FA5}">
                      <a16:colId xmlns:a16="http://schemas.microsoft.com/office/drawing/2014/main" val="2229212855"/>
                    </a:ext>
                  </a:extLst>
                </a:gridCol>
              </a:tblGrid>
              <a:tr h="624269">
                <a:tc>
                  <a:txBody>
                    <a:bodyPr/>
                    <a:lstStyle/>
                    <a:p>
                      <a:pPr algn="l" fontAlgn="t"/>
                      <a:r>
                        <a:rPr lang="en-US" sz="2000">
                          <a:effectLst/>
                        </a:rPr>
                        <a:t>CustomerID</a:t>
                      </a:r>
                    </a:p>
                  </a:txBody>
                  <a:tcPr marL="53325"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000">
                          <a:effectLst/>
                        </a:rPr>
                        <a:t>CustomerName</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000">
                          <a:effectLst/>
                        </a:rPr>
                        <a:t>ContactName</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000">
                          <a:effectLst/>
                        </a:rPr>
                        <a:t>Address</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000">
                          <a:effectLst/>
                        </a:rPr>
                        <a:t>City</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000">
                          <a:effectLst/>
                        </a:rPr>
                        <a:t>PostalCode</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000">
                          <a:effectLst/>
                        </a:rPr>
                        <a:t>Country</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827896518"/>
                  </a:ext>
                </a:extLst>
              </a:tr>
              <a:tr h="809493">
                <a:tc>
                  <a:txBody>
                    <a:bodyPr/>
                    <a:lstStyle/>
                    <a:p>
                      <a:pPr algn="l" fontAlgn="t"/>
                      <a:r>
                        <a:rPr lang="en-US" sz="2000">
                          <a:effectLst/>
                        </a:rPr>
                        <a:t>1</a:t>
                      </a:r>
                      <a:br>
                        <a:rPr lang="en-US" sz="2000">
                          <a:effectLst/>
                        </a:rPr>
                      </a:br>
                      <a:br>
                        <a:rPr lang="en-US" sz="2000">
                          <a:effectLst/>
                        </a:rPr>
                      </a:br>
                      <a:endParaRPr lang="en-US" sz="2000">
                        <a:effectLst/>
                      </a:endParaRPr>
                    </a:p>
                  </a:txBody>
                  <a:tcPr marL="53325"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tc>
                  <a:txBody>
                    <a:bodyPr/>
                    <a:lstStyle/>
                    <a:p>
                      <a:pPr algn="l" fontAlgn="t"/>
                      <a:r>
                        <a:rPr lang="en-US" sz="2000">
                          <a:effectLst/>
                        </a:rPr>
                        <a:t>Alfreds Futterkiste</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tc>
                  <a:txBody>
                    <a:bodyPr/>
                    <a:lstStyle/>
                    <a:p>
                      <a:pPr algn="l" fontAlgn="t"/>
                      <a:r>
                        <a:rPr lang="en-US" sz="2000">
                          <a:effectLst/>
                        </a:rPr>
                        <a:t>Maria Anders</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tc>
                  <a:txBody>
                    <a:bodyPr/>
                    <a:lstStyle/>
                    <a:p>
                      <a:pPr algn="l" fontAlgn="t"/>
                      <a:r>
                        <a:rPr lang="en-US" sz="2000">
                          <a:effectLst/>
                        </a:rPr>
                        <a:t>Obere Str. 57</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tc>
                  <a:txBody>
                    <a:bodyPr/>
                    <a:lstStyle/>
                    <a:p>
                      <a:pPr algn="l" fontAlgn="t"/>
                      <a:r>
                        <a:rPr lang="en-US" sz="2000">
                          <a:effectLst/>
                        </a:rPr>
                        <a:t>Berlin</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tc>
                  <a:txBody>
                    <a:bodyPr/>
                    <a:lstStyle/>
                    <a:p>
                      <a:pPr algn="l" fontAlgn="t"/>
                      <a:r>
                        <a:rPr lang="en-US" sz="2000">
                          <a:effectLst/>
                        </a:rPr>
                        <a:t>12209</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tc>
                  <a:txBody>
                    <a:bodyPr/>
                    <a:lstStyle/>
                    <a:p>
                      <a:pPr algn="l" fontAlgn="t"/>
                      <a:r>
                        <a:rPr lang="en-US" sz="2000">
                          <a:effectLst/>
                        </a:rPr>
                        <a:t>Germany</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extLst>
                  <a:ext uri="{0D108BD9-81ED-4DB2-BD59-A6C34878D82A}">
                    <a16:rowId xmlns:a16="http://schemas.microsoft.com/office/drawing/2014/main" val="4191449521"/>
                  </a:ext>
                </a:extLst>
              </a:tr>
              <a:tr h="1550383">
                <a:tc>
                  <a:txBody>
                    <a:bodyPr/>
                    <a:lstStyle/>
                    <a:p>
                      <a:pPr algn="l" fontAlgn="t"/>
                      <a:r>
                        <a:rPr lang="en-US" sz="2000">
                          <a:effectLst/>
                        </a:rPr>
                        <a:t>2</a:t>
                      </a:r>
                    </a:p>
                  </a:txBody>
                  <a:tcPr marL="53325"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r>
                        <a:rPr lang="es-ES" sz="2000">
                          <a:effectLst/>
                        </a:rPr>
                        <a:t>Ana Trujillo Emparedados y helados</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000">
                          <a:effectLst/>
                        </a:rPr>
                        <a:t>Ana Trujillo</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r>
                        <a:rPr lang="es-ES" sz="2000">
                          <a:effectLst/>
                        </a:rPr>
                        <a:t>Avda. de la Constitución 2222</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000">
                          <a:effectLst/>
                        </a:rPr>
                        <a:t>México D.F.</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000">
                          <a:effectLst/>
                        </a:rPr>
                        <a:t>05021</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000">
                          <a:effectLst/>
                        </a:rPr>
                        <a:t>Mexico</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2997235337"/>
                  </a:ext>
                </a:extLst>
              </a:tr>
              <a:tr h="1179938">
                <a:tc>
                  <a:txBody>
                    <a:bodyPr/>
                    <a:lstStyle/>
                    <a:p>
                      <a:pPr algn="l" fontAlgn="t"/>
                      <a:r>
                        <a:rPr lang="en-US" sz="2000">
                          <a:effectLst/>
                        </a:rPr>
                        <a:t>3</a:t>
                      </a:r>
                    </a:p>
                  </a:txBody>
                  <a:tcPr marL="53325"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tc>
                  <a:txBody>
                    <a:bodyPr/>
                    <a:lstStyle/>
                    <a:p>
                      <a:pPr algn="l" fontAlgn="t"/>
                      <a:r>
                        <a:rPr lang="en-US" sz="2000">
                          <a:effectLst/>
                        </a:rPr>
                        <a:t>Antonio Moreno Taquería</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tc>
                  <a:txBody>
                    <a:bodyPr/>
                    <a:lstStyle/>
                    <a:p>
                      <a:pPr algn="l" fontAlgn="t"/>
                      <a:r>
                        <a:rPr lang="en-US" sz="2000">
                          <a:effectLst/>
                        </a:rPr>
                        <a:t>Antonio Moreno</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tc>
                  <a:txBody>
                    <a:bodyPr/>
                    <a:lstStyle/>
                    <a:p>
                      <a:pPr algn="l" fontAlgn="t"/>
                      <a:r>
                        <a:rPr lang="en-US" sz="2000">
                          <a:effectLst/>
                        </a:rPr>
                        <a:t>Mataderos 2312</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tc>
                  <a:txBody>
                    <a:bodyPr/>
                    <a:lstStyle/>
                    <a:p>
                      <a:pPr algn="l" fontAlgn="t"/>
                      <a:r>
                        <a:rPr lang="en-US" sz="2000">
                          <a:effectLst/>
                        </a:rPr>
                        <a:t>México D.F.</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tc>
                  <a:txBody>
                    <a:bodyPr/>
                    <a:lstStyle/>
                    <a:p>
                      <a:pPr algn="l" fontAlgn="t"/>
                      <a:r>
                        <a:rPr lang="en-US" sz="2000">
                          <a:effectLst/>
                        </a:rPr>
                        <a:t>05023</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tc>
                  <a:txBody>
                    <a:bodyPr/>
                    <a:lstStyle/>
                    <a:p>
                      <a:pPr algn="l" fontAlgn="t"/>
                      <a:r>
                        <a:rPr lang="en-US" sz="2000">
                          <a:effectLst/>
                        </a:rPr>
                        <a:t>Mexico</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extLst>
                  <a:ext uri="{0D108BD9-81ED-4DB2-BD59-A6C34878D82A}">
                    <a16:rowId xmlns:a16="http://schemas.microsoft.com/office/drawing/2014/main" val="3578034367"/>
                  </a:ext>
                </a:extLst>
              </a:tr>
              <a:tr h="624269">
                <a:tc>
                  <a:txBody>
                    <a:bodyPr/>
                    <a:lstStyle/>
                    <a:p>
                      <a:pPr algn="l" fontAlgn="t"/>
                      <a:r>
                        <a:rPr lang="en-US" sz="2000">
                          <a:effectLst/>
                        </a:rPr>
                        <a:t>4</a:t>
                      </a:r>
                      <a:br>
                        <a:rPr lang="en-US" sz="2000">
                          <a:effectLst/>
                        </a:rPr>
                      </a:br>
                      <a:br>
                        <a:rPr lang="en-US" sz="2000">
                          <a:effectLst/>
                        </a:rPr>
                      </a:br>
                      <a:endParaRPr lang="en-US" sz="2000">
                        <a:effectLst/>
                      </a:endParaRPr>
                    </a:p>
                  </a:txBody>
                  <a:tcPr marL="53325"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000">
                          <a:effectLst/>
                        </a:rPr>
                        <a:t>Around the Horn</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000">
                          <a:effectLst/>
                        </a:rPr>
                        <a:t>Thomas Hardy</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000">
                          <a:effectLst/>
                        </a:rPr>
                        <a:t>120 Hanover Sq.</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000">
                          <a:effectLst/>
                        </a:rPr>
                        <a:t>London</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000">
                          <a:effectLst/>
                        </a:rPr>
                        <a:t>WA1 1DP</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000">
                          <a:effectLst/>
                        </a:rPr>
                        <a:t>UK</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487872414"/>
                  </a:ext>
                </a:extLst>
              </a:tr>
              <a:tr h="809493">
                <a:tc>
                  <a:txBody>
                    <a:bodyPr/>
                    <a:lstStyle/>
                    <a:p>
                      <a:pPr algn="l" fontAlgn="t"/>
                      <a:r>
                        <a:rPr lang="en-US" sz="2000">
                          <a:effectLst/>
                        </a:rPr>
                        <a:t>5</a:t>
                      </a:r>
                    </a:p>
                  </a:txBody>
                  <a:tcPr marL="53325"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E7E9EB"/>
                    </a:solidFill>
                  </a:tcPr>
                </a:tc>
                <a:tc>
                  <a:txBody>
                    <a:bodyPr/>
                    <a:lstStyle/>
                    <a:p>
                      <a:pPr algn="l" fontAlgn="t"/>
                      <a:r>
                        <a:rPr lang="en-US" sz="2000">
                          <a:effectLst/>
                        </a:rPr>
                        <a:t>Berglunds snabbköp</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E7E9EB"/>
                    </a:solidFill>
                  </a:tcPr>
                </a:tc>
                <a:tc>
                  <a:txBody>
                    <a:bodyPr/>
                    <a:lstStyle/>
                    <a:p>
                      <a:pPr algn="l" fontAlgn="t"/>
                      <a:r>
                        <a:rPr lang="en-US" sz="2000">
                          <a:effectLst/>
                        </a:rPr>
                        <a:t>Christina Berglund</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E7E9EB"/>
                    </a:solidFill>
                  </a:tcPr>
                </a:tc>
                <a:tc>
                  <a:txBody>
                    <a:bodyPr/>
                    <a:lstStyle/>
                    <a:p>
                      <a:pPr algn="l" fontAlgn="t"/>
                      <a:r>
                        <a:rPr lang="en-US" sz="2000">
                          <a:effectLst/>
                        </a:rPr>
                        <a:t>Berguvsvägen 8</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E7E9EB"/>
                    </a:solidFill>
                  </a:tcPr>
                </a:tc>
                <a:tc>
                  <a:txBody>
                    <a:bodyPr/>
                    <a:lstStyle/>
                    <a:p>
                      <a:pPr algn="l" fontAlgn="t"/>
                      <a:r>
                        <a:rPr lang="en-US" sz="2000">
                          <a:effectLst/>
                        </a:rPr>
                        <a:t>Luleå</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E7E9EB"/>
                    </a:solidFill>
                  </a:tcPr>
                </a:tc>
                <a:tc>
                  <a:txBody>
                    <a:bodyPr/>
                    <a:lstStyle/>
                    <a:p>
                      <a:pPr algn="l" fontAlgn="t"/>
                      <a:r>
                        <a:rPr lang="en-US" sz="2000">
                          <a:effectLst/>
                        </a:rPr>
                        <a:t>S-958 22</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E7E9EB"/>
                    </a:solidFill>
                  </a:tcPr>
                </a:tc>
                <a:tc>
                  <a:txBody>
                    <a:bodyPr/>
                    <a:lstStyle/>
                    <a:p>
                      <a:pPr algn="l" fontAlgn="t"/>
                      <a:r>
                        <a:rPr lang="en-US" sz="2000" dirty="0">
                          <a:effectLst/>
                        </a:rPr>
                        <a:t>Sweden</a:t>
                      </a:r>
                    </a:p>
                  </a:txBody>
                  <a:tcPr marL="26663" marR="26663" marT="26663" marB="26663">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E7E9EB"/>
                    </a:solidFill>
                  </a:tcPr>
                </a:tc>
                <a:extLst>
                  <a:ext uri="{0D108BD9-81ED-4DB2-BD59-A6C34878D82A}">
                    <a16:rowId xmlns:a16="http://schemas.microsoft.com/office/drawing/2014/main" val="602480584"/>
                  </a:ext>
                </a:extLst>
              </a:tr>
            </a:tbl>
          </a:graphicData>
        </a:graphic>
      </p:graphicFrame>
    </p:spTree>
    <p:extLst>
      <p:ext uri="{BB962C8B-B14F-4D97-AF65-F5344CB8AC3E}">
        <p14:creationId xmlns:p14="http://schemas.microsoft.com/office/powerpoint/2010/main" val="326095333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1FEEB-F528-A8B9-007C-A4805501E551}"/>
              </a:ext>
            </a:extLst>
          </p:cNvPr>
          <p:cNvSpPr>
            <a:spLocks noGrp="1"/>
          </p:cNvSpPr>
          <p:nvPr>
            <p:ph type="title"/>
          </p:nvPr>
        </p:nvSpPr>
        <p:spPr/>
        <p:txBody>
          <a:bodyPr>
            <a:normAutofit/>
          </a:bodyPr>
          <a:lstStyle/>
          <a:p>
            <a:r>
              <a:rPr lang="en-US" dirty="0">
                <a:solidFill>
                  <a:srgbClr val="000000"/>
                </a:solidFill>
                <a:latin typeface="Verdana" panose="020B0604030504040204" pitchFamily="34" charset="0"/>
              </a:rPr>
              <a:t>Select </a:t>
            </a:r>
            <a:r>
              <a:rPr lang="en-US" b="0" i="0" dirty="0">
                <a:solidFill>
                  <a:srgbClr val="000000"/>
                </a:solidFill>
                <a:effectLst/>
                <a:latin typeface="Verdana" panose="020B0604030504040204" pitchFamily="34" charset="0"/>
              </a:rPr>
              <a:t>distinct</a:t>
            </a:r>
            <a:endParaRPr lang="en-US" dirty="0"/>
          </a:p>
        </p:txBody>
      </p:sp>
      <p:sp>
        <p:nvSpPr>
          <p:cNvPr id="3" name="Content Placeholder 2">
            <a:extLst>
              <a:ext uri="{FF2B5EF4-FFF2-40B4-BE49-F238E27FC236}">
                <a16:creationId xmlns:a16="http://schemas.microsoft.com/office/drawing/2014/main" id="{354C6125-B8AB-1007-5EF9-75C141EFC367}"/>
              </a:ext>
            </a:extLst>
          </p:cNvPr>
          <p:cNvSpPr>
            <a:spLocks noGrp="1"/>
          </p:cNvSpPr>
          <p:nvPr>
            <p:ph idx="1"/>
          </p:nvPr>
        </p:nvSpPr>
        <p:spPr/>
        <p:txBody>
          <a:bodyPr/>
          <a:lstStyle/>
          <a:p>
            <a:r>
              <a:rPr lang="en-US" dirty="0"/>
              <a:t>Select </a:t>
            </a:r>
            <a:r>
              <a:rPr lang="en-US" b="0" i="0" dirty="0">
                <a:solidFill>
                  <a:srgbClr val="000000"/>
                </a:solidFill>
                <a:effectLst/>
                <a:latin typeface="Verdana" panose="020B0604030504040204" pitchFamily="34" charset="0"/>
              </a:rPr>
              <a:t>distinct statement is used to return only distinct (different) values.</a:t>
            </a:r>
          </a:p>
          <a:p>
            <a:r>
              <a:rPr lang="en-US" b="0" i="0" dirty="0">
                <a:solidFill>
                  <a:srgbClr val="0000CD"/>
                </a:solidFill>
                <a:effectLst/>
                <a:latin typeface="Consolas" panose="020B0609020204030204" pitchFamily="49" charset="0"/>
              </a:rPr>
              <a:t>SELECT</a:t>
            </a:r>
            <a:r>
              <a:rPr lang="en-US" b="0" i="0" dirty="0">
                <a:solidFill>
                  <a:srgbClr val="000000"/>
                </a:solidFill>
                <a:effectLst/>
                <a:latin typeface="Consolas" panose="020B0609020204030204" pitchFamily="49" charset="0"/>
              </a:rPr>
              <a:t> </a:t>
            </a:r>
            <a:r>
              <a:rPr lang="en-US" b="0" i="0" dirty="0">
                <a:solidFill>
                  <a:srgbClr val="0000CD"/>
                </a:solidFill>
                <a:effectLst/>
                <a:latin typeface="Consolas" panose="020B0609020204030204" pitchFamily="49" charset="0"/>
              </a:rPr>
              <a:t>DISTINCT</a:t>
            </a:r>
            <a:r>
              <a:rPr lang="en-US" b="0" i="0" dirty="0">
                <a:solidFill>
                  <a:srgbClr val="000000"/>
                </a:solidFill>
                <a:effectLst/>
                <a:latin typeface="Consolas" panose="020B0609020204030204" pitchFamily="49" charset="0"/>
              </a:rPr>
              <a:t> Country </a:t>
            </a:r>
            <a:r>
              <a:rPr lang="en-US" b="0" i="0" dirty="0">
                <a:solidFill>
                  <a:srgbClr val="0000CD"/>
                </a:solidFill>
                <a:effectLst/>
                <a:latin typeface="Consolas" panose="020B0609020204030204" pitchFamily="49" charset="0"/>
              </a:rPr>
              <a:t>FROM</a:t>
            </a:r>
            <a:r>
              <a:rPr lang="en-US" b="0" i="0" dirty="0">
                <a:solidFill>
                  <a:srgbClr val="000000"/>
                </a:solidFill>
                <a:effectLst/>
                <a:latin typeface="Consolas" panose="020B0609020204030204" pitchFamily="49" charset="0"/>
              </a:rPr>
              <a:t> Customers;</a:t>
            </a:r>
          </a:p>
          <a:p>
            <a:r>
              <a:rPr lang="en-US" b="0" i="0" dirty="0">
                <a:solidFill>
                  <a:srgbClr val="0000CD"/>
                </a:solidFill>
                <a:effectLst/>
                <a:latin typeface="Consolas" panose="020B0609020204030204" pitchFamily="49" charset="0"/>
              </a:rPr>
              <a:t>SELECT</a:t>
            </a:r>
            <a:r>
              <a:rPr lang="en-US" b="0" i="0" dirty="0">
                <a:solidFill>
                  <a:srgbClr val="000000"/>
                </a:solidFill>
                <a:effectLst/>
                <a:latin typeface="Consolas" panose="020B0609020204030204" pitchFamily="49" charset="0"/>
              </a:rPr>
              <a:t> </a:t>
            </a:r>
            <a:r>
              <a:rPr lang="en-US" b="0" i="0" dirty="0">
                <a:solidFill>
                  <a:srgbClr val="0000CD"/>
                </a:solidFill>
                <a:effectLst/>
                <a:latin typeface="Consolas" panose="020B0609020204030204" pitchFamily="49" charset="0"/>
              </a:rPr>
              <a:t>COUNT</a:t>
            </a:r>
            <a:r>
              <a:rPr lang="en-US" b="0" i="0" dirty="0">
                <a:solidFill>
                  <a:srgbClr val="000000"/>
                </a:solidFill>
                <a:effectLst/>
                <a:latin typeface="Consolas" panose="020B0609020204030204" pitchFamily="49" charset="0"/>
              </a:rPr>
              <a:t>(</a:t>
            </a:r>
            <a:r>
              <a:rPr lang="en-US" b="0" i="0" dirty="0">
                <a:solidFill>
                  <a:srgbClr val="0000CD"/>
                </a:solidFill>
                <a:effectLst/>
                <a:latin typeface="Consolas" panose="020B0609020204030204" pitchFamily="49" charset="0"/>
              </a:rPr>
              <a:t>DISTINCT</a:t>
            </a:r>
            <a:r>
              <a:rPr lang="en-US" b="0" i="0" dirty="0">
                <a:solidFill>
                  <a:srgbClr val="000000"/>
                </a:solidFill>
                <a:effectLst/>
                <a:latin typeface="Consolas" panose="020B0609020204030204" pitchFamily="49" charset="0"/>
              </a:rPr>
              <a:t> Country) </a:t>
            </a:r>
            <a:r>
              <a:rPr lang="en-US" b="0" i="0" dirty="0">
                <a:solidFill>
                  <a:srgbClr val="0000CD"/>
                </a:solidFill>
                <a:effectLst/>
                <a:latin typeface="Consolas" panose="020B0609020204030204" pitchFamily="49" charset="0"/>
              </a:rPr>
              <a:t>FROM</a:t>
            </a:r>
            <a:r>
              <a:rPr lang="en-US" b="0" i="0" dirty="0">
                <a:solidFill>
                  <a:srgbClr val="000000"/>
                </a:solidFill>
                <a:effectLst/>
                <a:latin typeface="Consolas" panose="020B0609020204030204" pitchFamily="49" charset="0"/>
              </a:rPr>
              <a:t> Customers;</a:t>
            </a:r>
            <a:endParaRPr lang="en-US" dirty="0">
              <a:solidFill>
                <a:srgbClr val="000000"/>
              </a:solidFill>
              <a:latin typeface="Consolas" panose="020B0609020204030204" pitchFamily="49" charset="0"/>
            </a:endParaRPr>
          </a:p>
          <a:p>
            <a:pPr algn="l"/>
            <a:r>
              <a:rPr lang="en-US" b="0" i="0" dirty="0">
                <a:solidFill>
                  <a:srgbClr val="0000CD"/>
                </a:solidFill>
                <a:effectLst/>
                <a:latin typeface="Consolas" panose="020B0609020204030204" pitchFamily="49" charset="0"/>
              </a:rPr>
              <a:t>SELECT</a:t>
            </a:r>
            <a:r>
              <a:rPr lang="en-US" b="0" i="0" dirty="0">
                <a:solidFill>
                  <a:srgbClr val="000000"/>
                </a:solidFill>
                <a:effectLst/>
                <a:latin typeface="Consolas" panose="020B0609020204030204" pitchFamily="49" charset="0"/>
              </a:rPr>
              <a:t> * </a:t>
            </a:r>
            <a:r>
              <a:rPr lang="en-US" b="0" i="0" dirty="0">
                <a:solidFill>
                  <a:srgbClr val="0000CD"/>
                </a:solidFill>
                <a:effectLst/>
                <a:latin typeface="Consolas" panose="020B0609020204030204" pitchFamily="49" charset="0"/>
              </a:rPr>
              <a:t>FROM</a:t>
            </a:r>
            <a:r>
              <a:rPr lang="en-US" b="0" i="0" dirty="0">
                <a:solidFill>
                  <a:srgbClr val="000000"/>
                </a:solidFill>
                <a:effectLst/>
                <a:latin typeface="Consolas" panose="020B0609020204030204" pitchFamily="49" charset="0"/>
              </a:rPr>
              <a:t> Customers </a:t>
            </a:r>
            <a:r>
              <a:rPr lang="en-US" b="0" i="0" dirty="0">
                <a:solidFill>
                  <a:srgbClr val="0000CD"/>
                </a:solidFill>
                <a:effectLst/>
                <a:latin typeface="Consolas" panose="020B0609020204030204" pitchFamily="49" charset="0"/>
              </a:rPr>
              <a:t>WHERE</a:t>
            </a:r>
            <a:r>
              <a:rPr lang="en-US" b="0" i="0" dirty="0">
                <a:solidFill>
                  <a:srgbClr val="000000"/>
                </a:solidFill>
                <a:effectLst/>
                <a:latin typeface="Consolas" panose="020B0609020204030204" pitchFamily="49" charset="0"/>
              </a:rPr>
              <a:t> Country=</a:t>
            </a:r>
            <a:r>
              <a:rPr lang="en-US" b="0" i="0" dirty="0">
                <a:solidFill>
                  <a:srgbClr val="A52A2A"/>
                </a:solidFill>
                <a:effectLst/>
                <a:latin typeface="Consolas" panose="020B0609020204030204" pitchFamily="49" charset="0"/>
              </a:rPr>
              <a:t>'Mexico'</a:t>
            </a:r>
            <a:r>
              <a:rPr lang="en-US" b="0" i="0" dirty="0">
                <a:solidFill>
                  <a:srgbClr val="000000"/>
                </a:solidFill>
                <a:effectLst/>
                <a:latin typeface="Consolas" panose="020B0609020204030204" pitchFamily="49" charset="0"/>
              </a:rPr>
              <a:t>;</a:t>
            </a:r>
          </a:p>
          <a:p>
            <a:r>
              <a:rPr lang="en-US" b="0" i="0" dirty="0">
                <a:solidFill>
                  <a:srgbClr val="0000CD"/>
                </a:solidFill>
                <a:effectLst/>
                <a:latin typeface="Consolas" panose="020B0609020204030204" pitchFamily="49" charset="0"/>
              </a:rPr>
              <a:t>SELECT</a:t>
            </a:r>
            <a:r>
              <a:rPr lang="en-US" b="0" i="0" dirty="0">
                <a:solidFill>
                  <a:srgbClr val="000000"/>
                </a:solidFill>
                <a:effectLst/>
                <a:latin typeface="Consolas" panose="020B0609020204030204" pitchFamily="49" charset="0"/>
              </a:rPr>
              <a:t> * </a:t>
            </a:r>
            <a:r>
              <a:rPr lang="en-US" b="0" i="0" dirty="0">
                <a:solidFill>
                  <a:srgbClr val="0000CD"/>
                </a:solidFill>
                <a:effectLst/>
                <a:latin typeface="Consolas" panose="020B0609020204030204" pitchFamily="49" charset="0"/>
              </a:rPr>
              <a:t>FROM</a:t>
            </a:r>
            <a:r>
              <a:rPr lang="en-US" b="0" i="0" dirty="0">
                <a:solidFill>
                  <a:srgbClr val="000000"/>
                </a:solidFill>
                <a:effectLst/>
                <a:latin typeface="Consolas" panose="020B0609020204030204" pitchFamily="49" charset="0"/>
              </a:rPr>
              <a:t> Customers </a:t>
            </a:r>
            <a:r>
              <a:rPr lang="en-US" b="0" i="0" dirty="0">
                <a:solidFill>
                  <a:srgbClr val="0000CD"/>
                </a:solidFill>
                <a:effectLst/>
                <a:latin typeface="Consolas" panose="020B0609020204030204" pitchFamily="49" charset="0"/>
              </a:rPr>
              <a:t>WHERE</a:t>
            </a:r>
            <a:r>
              <a:rPr lang="en-US" b="0" i="0" dirty="0">
                <a:solidFill>
                  <a:srgbClr val="000000"/>
                </a:solidFill>
                <a:effectLst/>
                <a:latin typeface="Consolas" panose="020B0609020204030204" pitchFamily="49" charset="0"/>
              </a:rPr>
              <a:t> </a:t>
            </a:r>
            <a:r>
              <a:rPr lang="en-US" b="0" i="0" dirty="0" err="1">
                <a:solidFill>
                  <a:srgbClr val="000000"/>
                </a:solidFill>
                <a:effectLst/>
                <a:latin typeface="Consolas" panose="020B0609020204030204" pitchFamily="49" charset="0"/>
              </a:rPr>
              <a:t>CustomerID</a:t>
            </a:r>
            <a:r>
              <a:rPr lang="en-US" b="0" i="0" dirty="0">
                <a:solidFill>
                  <a:srgbClr val="000000"/>
                </a:solidFill>
                <a:effectLst/>
                <a:latin typeface="Consolas" panose="020B0609020204030204" pitchFamily="49" charset="0"/>
              </a:rPr>
              <a:t>=</a:t>
            </a:r>
            <a:r>
              <a:rPr lang="en-US" b="0" i="0" dirty="0">
                <a:solidFill>
                  <a:srgbClr val="FF0000"/>
                </a:solidFill>
                <a:effectLst/>
                <a:latin typeface="Consolas" panose="020B0609020204030204" pitchFamily="49" charset="0"/>
              </a:rPr>
              <a:t>1</a:t>
            </a:r>
            <a:r>
              <a:rPr lang="en-US" b="0" i="0" dirty="0">
                <a:solidFill>
                  <a:srgbClr val="000000"/>
                </a:solidFill>
                <a:effectLst/>
                <a:latin typeface="Consolas" panose="020B0609020204030204" pitchFamily="49" charset="0"/>
              </a:rPr>
              <a:t>;</a:t>
            </a:r>
          </a:p>
          <a:p>
            <a:r>
              <a:rPr lang="en-US" b="0" i="0" dirty="0">
                <a:solidFill>
                  <a:srgbClr val="0000CD"/>
                </a:solidFill>
                <a:effectLst/>
                <a:latin typeface="Consolas" panose="020B0609020204030204" pitchFamily="49" charset="0"/>
              </a:rPr>
              <a:t>SELECT</a:t>
            </a:r>
            <a:r>
              <a:rPr lang="en-US" b="0" i="0" dirty="0">
                <a:solidFill>
                  <a:srgbClr val="000000"/>
                </a:solidFill>
                <a:effectLst/>
                <a:latin typeface="Consolas" panose="020B0609020204030204" pitchFamily="49" charset="0"/>
              </a:rPr>
              <a:t> * </a:t>
            </a:r>
            <a:r>
              <a:rPr lang="en-US" b="0" i="0" dirty="0">
                <a:solidFill>
                  <a:srgbClr val="0000CD"/>
                </a:solidFill>
                <a:effectLst/>
                <a:latin typeface="Consolas" panose="020B0609020204030204" pitchFamily="49" charset="0"/>
              </a:rPr>
              <a:t>FROM</a:t>
            </a:r>
            <a:r>
              <a:rPr lang="en-US" b="0" i="0" dirty="0">
                <a:solidFill>
                  <a:srgbClr val="000000"/>
                </a:solidFill>
                <a:effectLst/>
                <a:latin typeface="Consolas" panose="020B0609020204030204" pitchFamily="49" charset="0"/>
              </a:rPr>
              <a:t> Customers </a:t>
            </a:r>
            <a:r>
              <a:rPr lang="en-US" b="0" i="0" dirty="0">
                <a:solidFill>
                  <a:srgbClr val="0000CD"/>
                </a:solidFill>
                <a:effectLst/>
                <a:latin typeface="Consolas" panose="020B0609020204030204" pitchFamily="49" charset="0"/>
              </a:rPr>
              <a:t>WHERE</a:t>
            </a:r>
            <a:r>
              <a:rPr lang="en-US" b="0" i="0" dirty="0">
                <a:solidFill>
                  <a:srgbClr val="000000"/>
                </a:solidFill>
                <a:effectLst/>
                <a:latin typeface="Consolas" panose="020B0609020204030204" pitchFamily="49" charset="0"/>
              </a:rPr>
              <a:t> </a:t>
            </a:r>
            <a:r>
              <a:rPr lang="en-US" b="0" i="0" dirty="0" err="1">
                <a:solidFill>
                  <a:srgbClr val="000000"/>
                </a:solidFill>
                <a:effectLst/>
                <a:latin typeface="Consolas" panose="020B0609020204030204" pitchFamily="49" charset="0"/>
              </a:rPr>
              <a:t>CustomerID</a:t>
            </a:r>
            <a:r>
              <a:rPr lang="en-US" b="0" i="0" dirty="0">
                <a:solidFill>
                  <a:srgbClr val="000000"/>
                </a:solidFill>
                <a:effectLst/>
                <a:latin typeface="Consolas" panose="020B0609020204030204" pitchFamily="49" charset="0"/>
              </a:rPr>
              <a:t> &gt; </a:t>
            </a:r>
            <a:r>
              <a:rPr lang="en-US" b="0" i="0" dirty="0">
                <a:solidFill>
                  <a:srgbClr val="FF0000"/>
                </a:solidFill>
                <a:effectLst/>
                <a:latin typeface="Consolas" panose="020B0609020204030204" pitchFamily="49" charset="0"/>
              </a:rPr>
              <a:t>80</a:t>
            </a:r>
            <a:r>
              <a:rPr lang="en-US" b="0" i="0" dirty="0">
                <a:solidFill>
                  <a:srgbClr val="000000"/>
                </a:solidFill>
                <a:effectLst/>
                <a:latin typeface="Consolas" panose="020B0609020204030204" pitchFamily="49" charset="0"/>
              </a:rPr>
              <a:t>;</a:t>
            </a:r>
            <a:br>
              <a:rPr lang="en-US" dirty="0"/>
            </a:br>
            <a:endParaRPr lang="en-US" dirty="0"/>
          </a:p>
        </p:txBody>
      </p:sp>
    </p:spTree>
    <p:extLst>
      <p:ext uri="{BB962C8B-B14F-4D97-AF65-F5344CB8AC3E}">
        <p14:creationId xmlns:p14="http://schemas.microsoft.com/office/powerpoint/2010/main" val="32707495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A2F17-6C21-C081-568C-B1FBBD32F60E}"/>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0B0F5F4C-6DBA-2ED4-6EE0-760FDED1EB03}"/>
              </a:ext>
            </a:extLst>
          </p:cNvPr>
          <p:cNvGraphicFramePr>
            <a:graphicFrameLocks noGrp="1"/>
          </p:cNvGraphicFramePr>
          <p:nvPr>
            <p:ph idx="1"/>
            <p:extLst>
              <p:ext uri="{D42A27DB-BD31-4B8C-83A1-F6EECF244321}">
                <p14:modId xmlns:p14="http://schemas.microsoft.com/office/powerpoint/2010/main" val="1480692211"/>
              </p:ext>
            </p:extLst>
          </p:nvPr>
        </p:nvGraphicFramePr>
        <p:xfrm>
          <a:off x="838200" y="365125"/>
          <a:ext cx="10515600" cy="4792464"/>
        </p:xfrm>
        <a:graphic>
          <a:graphicData uri="http://schemas.openxmlformats.org/drawingml/2006/table">
            <a:tbl>
              <a:tblPr/>
              <a:tblGrid>
                <a:gridCol w="2091025">
                  <a:extLst>
                    <a:ext uri="{9D8B030D-6E8A-4147-A177-3AD203B41FA5}">
                      <a16:colId xmlns:a16="http://schemas.microsoft.com/office/drawing/2014/main" val="2135978217"/>
                    </a:ext>
                  </a:extLst>
                </a:gridCol>
                <a:gridCol w="7272544">
                  <a:extLst>
                    <a:ext uri="{9D8B030D-6E8A-4147-A177-3AD203B41FA5}">
                      <a16:colId xmlns:a16="http://schemas.microsoft.com/office/drawing/2014/main" val="3311603261"/>
                    </a:ext>
                  </a:extLst>
                </a:gridCol>
                <a:gridCol w="1152031">
                  <a:extLst>
                    <a:ext uri="{9D8B030D-6E8A-4147-A177-3AD203B41FA5}">
                      <a16:colId xmlns:a16="http://schemas.microsoft.com/office/drawing/2014/main" val="312865983"/>
                    </a:ext>
                  </a:extLst>
                </a:gridCol>
              </a:tblGrid>
              <a:tr h="570564">
                <a:tc>
                  <a:txBody>
                    <a:bodyPr/>
                    <a:lstStyle/>
                    <a:p>
                      <a:pPr algn="l" fontAlgn="t"/>
                      <a:r>
                        <a:rPr lang="en-US" sz="2400">
                          <a:effectLst/>
                        </a:rPr>
                        <a:t>Operator</a:t>
                      </a:r>
                    </a:p>
                  </a:txBody>
                  <a:tcPr marL="62699"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400">
                          <a:effectLst/>
                        </a:rPr>
                        <a:t>Description</a:t>
                      </a:r>
                    </a:p>
                  </a:txBody>
                  <a:tcPr marL="31350"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endParaRPr lang="en-US" sz="1100" dirty="0">
                        <a:effectLst/>
                      </a:endParaRPr>
                    </a:p>
                  </a:txBody>
                  <a:tcPr marL="31350"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1878367080"/>
                  </a:ext>
                </a:extLst>
              </a:tr>
              <a:tr h="401276">
                <a:tc>
                  <a:txBody>
                    <a:bodyPr/>
                    <a:lstStyle/>
                    <a:p>
                      <a:pPr algn="l" fontAlgn="t"/>
                      <a:r>
                        <a:rPr lang="en-US" sz="2400">
                          <a:effectLst/>
                        </a:rPr>
                        <a:t>=</a:t>
                      </a:r>
                    </a:p>
                  </a:txBody>
                  <a:tcPr marL="62699"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tc>
                  <a:txBody>
                    <a:bodyPr/>
                    <a:lstStyle/>
                    <a:p>
                      <a:pPr algn="l" fontAlgn="t"/>
                      <a:r>
                        <a:rPr lang="en-US" sz="2400">
                          <a:effectLst/>
                        </a:rPr>
                        <a:t>Equal</a:t>
                      </a:r>
                    </a:p>
                  </a:txBody>
                  <a:tcPr marL="31350"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tc>
                  <a:txBody>
                    <a:bodyPr/>
                    <a:lstStyle/>
                    <a:p>
                      <a:pPr algn="l" fontAlgn="t"/>
                      <a:endParaRPr lang="en-US" sz="1100" dirty="0">
                        <a:effectLst/>
                      </a:endParaRPr>
                    </a:p>
                  </a:txBody>
                  <a:tcPr marL="31350"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extLst>
                  <a:ext uri="{0D108BD9-81ED-4DB2-BD59-A6C34878D82A}">
                    <a16:rowId xmlns:a16="http://schemas.microsoft.com/office/drawing/2014/main" val="1452442993"/>
                  </a:ext>
                </a:extLst>
              </a:tr>
              <a:tr h="401276">
                <a:tc>
                  <a:txBody>
                    <a:bodyPr/>
                    <a:lstStyle/>
                    <a:p>
                      <a:pPr algn="l" fontAlgn="t"/>
                      <a:r>
                        <a:rPr lang="en-US" sz="2400">
                          <a:effectLst/>
                        </a:rPr>
                        <a:t>&gt;</a:t>
                      </a:r>
                    </a:p>
                  </a:txBody>
                  <a:tcPr marL="62699"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400">
                          <a:effectLst/>
                        </a:rPr>
                        <a:t>Greater than</a:t>
                      </a:r>
                    </a:p>
                  </a:txBody>
                  <a:tcPr marL="31350"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endParaRPr lang="en-US" sz="1100" dirty="0">
                        <a:effectLst/>
                      </a:endParaRPr>
                    </a:p>
                  </a:txBody>
                  <a:tcPr marL="31350"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880019026"/>
                  </a:ext>
                </a:extLst>
              </a:tr>
              <a:tr h="401276">
                <a:tc>
                  <a:txBody>
                    <a:bodyPr/>
                    <a:lstStyle/>
                    <a:p>
                      <a:pPr algn="l" fontAlgn="t"/>
                      <a:r>
                        <a:rPr lang="en-US" sz="2400">
                          <a:effectLst/>
                        </a:rPr>
                        <a:t>&lt;</a:t>
                      </a:r>
                    </a:p>
                  </a:txBody>
                  <a:tcPr marL="62699"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tc>
                  <a:txBody>
                    <a:bodyPr/>
                    <a:lstStyle/>
                    <a:p>
                      <a:pPr algn="l" fontAlgn="t"/>
                      <a:r>
                        <a:rPr lang="en-US" sz="2400">
                          <a:effectLst/>
                        </a:rPr>
                        <a:t>Less than</a:t>
                      </a:r>
                    </a:p>
                  </a:txBody>
                  <a:tcPr marL="31350"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tc>
                  <a:txBody>
                    <a:bodyPr/>
                    <a:lstStyle/>
                    <a:p>
                      <a:pPr algn="l" fontAlgn="t"/>
                      <a:endParaRPr lang="en-US" sz="1100" dirty="0">
                        <a:effectLst/>
                      </a:endParaRPr>
                    </a:p>
                  </a:txBody>
                  <a:tcPr marL="31350"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extLst>
                  <a:ext uri="{0D108BD9-81ED-4DB2-BD59-A6C34878D82A}">
                    <a16:rowId xmlns:a16="http://schemas.microsoft.com/office/drawing/2014/main" val="4000964432"/>
                  </a:ext>
                </a:extLst>
              </a:tr>
              <a:tr h="401276">
                <a:tc>
                  <a:txBody>
                    <a:bodyPr/>
                    <a:lstStyle/>
                    <a:p>
                      <a:pPr algn="l" fontAlgn="t"/>
                      <a:r>
                        <a:rPr lang="en-US" sz="2400">
                          <a:effectLst/>
                        </a:rPr>
                        <a:t>&gt;=</a:t>
                      </a:r>
                    </a:p>
                  </a:txBody>
                  <a:tcPr marL="62699"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400">
                          <a:effectLst/>
                        </a:rPr>
                        <a:t>Greater than or equal</a:t>
                      </a:r>
                    </a:p>
                  </a:txBody>
                  <a:tcPr marL="31350"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endParaRPr lang="en-US" sz="1100" dirty="0">
                        <a:effectLst/>
                      </a:endParaRPr>
                    </a:p>
                  </a:txBody>
                  <a:tcPr marL="31350"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4231306183"/>
                  </a:ext>
                </a:extLst>
              </a:tr>
              <a:tr h="401276">
                <a:tc>
                  <a:txBody>
                    <a:bodyPr/>
                    <a:lstStyle/>
                    <a:p>
                      <a:pPr algn="l" fontAlgn="t"/>
                      <a:r>
                        <a:rPr lang="en-US" sz="2400">
                          <a:effectLst/>
                        </a:rPr>
                        <a:t>&lt;=</a:t>
                      </a:r>
                    </a:p>
                  </a:txBody>
                  <a:tcPr marL="62699"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tc>
                  <a:txBody>
                    <a:bodyPr/>
                    <a:lstStyle/>
                    <a:p>
                      <a:pPr algn="l" fontAlgn="t"/>
                      <a:r>
                        <a:rPr lang="en-US" sz="2400">
                          <a:effectLst/>
                        </a:rPr>
                        <a:t>Less than or equal</a:t>
                      </a:r>
                    </a:p>
                  </a:txBody>
                  <a:tcPr marL="31350"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tc>
                  <a:txBody>
                    <a:bodyPr/>
                    <a:lstStyle/>
                    <a:p>
                      <a:pPr algn="l" fontAlgn="t"/>
                      <a:endParaRPr lang="en-US" sz="1100" dirty="0">
                        <a:effectLst/>
                      </a:endParaRPr>
                    </a:p>
                  </a:txBody>
                  <a:tcPr marL="31350"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extLst>
                  <a:ext uri="{0D108BD9-81ED-4DB2-BD59-A6C34878D82A}">
                    <a16:rowId xmlns:a16="http://schemas.microsoft.com/office/drawing/2014/main" val="3124196617"/>
                  </a:ext>
                </a:extLst>
              </a:tr>
              <a:tr h="570564">
                <a:tc>
                  <a:txBody>
                    <a:bodyPr/>
                    <a:lstStyle/>
                    <a:p>
                      <a:pPr algn="l" fontAlgn="t"/>
                      <a:r>
                        <a:rPr lang="en-US" sz="2400">
                          <a:effectLst/>
                        </a:rPr>
                        <a:t>&lt;&gt;</a:t>
                      </a:r>
                    </a:p>
                  </a:txBody>
                  <a:tcPr marL="62699"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400" dirty="0">
                          <a:effectLst/>
                        </a:rPr>
                        <a:t>Not equal. </a:t>
                      </a:r>
                      <a:r>
                        <a:rPr lang="en-US" sz="2400" b="1" dirty="0">
                          <a:effectLst/>
                        </a:rPr>
                        <a:t>Note:</a:t>
                      </a:r>
                      <a:r>
                        <a:rPr lang="en-US" sz="2400" dirty="0">
                          <a:effectLst/>
                        </a:rPr>
                        <a:t> In some versions of SQL this operator may be written as !=</a:t>
                      </a:r>
                    </a:p>
                  </a:txBody>
                  <a:tcPr marL="31350"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endParaRPr lang="en-US" sz="1100" dirty="0">
                        <a:effectLst/>
                      </a:endParaRPr>
                    </a:p>
                  </a:txBody>
                  <a:tcPr marL="31350"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extLst>
                  <a:ext uri="{0D108BD9-81ED-4DB2-BD59-A6C34878D82A}">
                    <a16:rowId xmlns:a16="http://schemas.microsoft.com/office/drawing/2014/main" val="4263348308"/>
                  </a:ext>
                </a:extLst>
              </a:tr>
              <a:tr h="401276">
                <a:tc>
                  <a:txBody>
                    <a:bodyPr/>
                    <a:lstStyle/>
                    <a:p>
                      <a:pPr algn="l" fontAlgn="t"/>
                      <a:r>
                        <a:rPr lang="en-US" sz="2400">
                          <a:effectLst/>
                        </a:rPr>
                        <a:t>BETWEEN</a:t>
                      </a:r>
                    </a:p>
                  </a:txBody>
                  <a:tcPr marL="62699"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tc>
                  <a:txBody>
                    <a:bodyPr/>
                    <a:lstStyle/>
                    <a:p>
                      <a:pPr algn="l" fontAlgn="t"/>
                      <a:r>
                        <a:rPr lang="en-US" sz="2400">
                          <a:effectLst/>
                        </a:rPr>
                        <a:t>Between a certain range</a:t>
                      </a:r>
                    </a:p>
                  </a:txBody>
                  <a:tcPr marL="31350"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tc>
                  <a:txBody>
                    <a:bodyPr/>
                    <a:lstStyle/>
                    <a:p>
                      <a:pPr algn="l" fontAlgn="t"/>
                      <a:endParaRPr lang="en-US" sz="1100" dirty="0">
                        <a:effectLst/>
                      </a:endParaRPr>
                    </a:p>
                  </a:txBody>
                  <a:tcPr marL="31350"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E7E9EB"/>
                    </a:solidFill>
                  </a:tcPr>
                </a:tc>
                <a:extLst>
                  <a:ext uri="{0D108BD9-81ED-4DB2-BD59-A6C34878D82A}">
                    <a16:rowId xmlns:a16="http://schemas.microsoft.com/office/drawing/2014/main" val="3586823914"/>
                  </a:ext>
                </a:extLst>
              </a:tr>
              <a:tr h="401276">
                <a:tc>
                  <a:txBody>
                    <a:bodyPr/>
                    <a:lstStyle/>
                    <a:p>
                      <a:pPr algn="l" fontAlgn="t"/>
                      <a:r>
                        <a:rPr lang="en-US" sz="2400">
                          <a:effectLst/>
                        </a:rPr>
                        <a:t>LIKE</a:t>
                      </a:r>
                    </a:p>
                  </a:txBody>
                  <a:tcPr marL="62699"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r>
                        <a:rPr lang="en-US" sz="2400">
                          <a:effectLst/>
                        </a:rPr>
                        <a:t>Search for a pattern</a:t>
                      </a:r>
                    </a:p>
                  </a:txBody>
                  <a:tcPr marL="31350"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CCCCCC"/>
                      </a:solidFill>
                      <a:prstDash val="solid"/>
                      <a:round/>
                      <a:headEnd type="none" w="med" len="med"/>
                      <a:tailEnd type="none" w="med" len="med"/>
                    </a:lnB>
                    <a:solidFill>
                      <a:srgbClr val="FFFFFF"/>
                    </a:solidFill>
                  </a:tcPr>
                </a:tc>
                <a:tc>
                  <a:txBody>
                    <a:bodyPr/>
                    <a:lstStyle/>
                    <a:p>
                      <a:pPr algn="l" fontAlgn="t"/>
                      <a:endParaRPr lang="en-US" sz="1100" dirty="0">
                        <a:effectLst/>
                      </a:endParaRPr>
                    </a:p>
                  </a:txBody>
                  <a:tcPr marL="31350"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FFFFFF"/>
                    </a:solidFill>
                  </a:tcPr>
                </a:tc>
                <a:extLst>
                  <a:ext uri="{0D108BD9-81ED-4DB2-BD59-A6C34878D82A}">
                    <a16:rowId xmlns:a16="http://schemas.microsoft.com/office/drawing/2014/main" val="2162098241"/>
                  </a:ext>
                </a:extLst>
              </a:tr>
              <a:tr h="401276">
                <a:tc>
                  <a:txBody>
                    <a:bodyPr/>
                    <a:lstStyle/>
                    <a:p>
                      <a:pPr algn="l" fontAlgn="t"/>
                      <a:r>
                        <a:rPr lang="en-US" sz="2400">
                          <a:effectLst/>
                        </a:rPr>
                        <a:t>IN</a:t>
                      </a:r>
                    </a:p>
                  </a:txBody>
                  <a:tcPr marL="62699"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E7E9EB"/>
                    </a:solidFill>
                  </a:tcPr>
                </a:tc>
                <a:tc>
                  <a:txBody>
                    <a:bodyPr/>
                    <a:lstStyle/>
                    <a:p>
                      <a:pPr algn="l" fontAlgn="t"/>
                      <a:r>
                        <a:rPr lang="en-US" sz="2400" dirty="0">
                          <a:effectLst/>
                        </a:rPr>
                        <a:t>To specify multiple possible values for a column</a:t>
                      </a:r>
                    </a:p>
                  </a:txBody>
                  <a:tcPr marL="31350" marR="31350" marT="31350" marB="31350">
                    <a:lnL w="6350" cap="flat" cmpd="sng" algn="ctr">
                      <a:solidFill>
                        <a:srgbClr val="CCCCCC"/>
                      </a:solidFill>
                      <a:prstDash val="solid"/>
                      <a:round/>
                      <a:headEnd type="none" w="med" len="med"/>
                      <a:tailEnd type="none" w="med" len="med"/>
                    </a:lnL>
                    <a:lnR w="6350" cap="flat" cmpd="sng" algn="ctr">
                      <a:solidFill>
                        <a:srgbClr val="CCCCCC"/>
                      </a:solidFill>
                      <a:prstDash val="solid"/>
                      <a:round/>
                      <a:headEnd type="none" w="med" len="med"/>
                      <a:tailEnd type="none" w="med" len="med"/>
                    </a:lnR>
                    <a:lnT w="6350" cap="flat" cmpd="sng" algn="ctr">
                      <a:solidFill>
                        <a:srgbClr val="CCCCCC"/>
                      </a:solidFill>
                      <a:prstDash val="solid"/>
                      <a:round/>
                      <a:headEnd type="none" w="med" len="med"/>
                      <a:tailEnd type="none" w="med" len="med"/>
                    </a:lnT>
                    <a:lnB w="6350" cap="flat" cmpd="sng" algn="ctr">
                      <a:solidFill>
                        <a:srgbClr val="DDDDDD"/>
                      </a:solidFill>
                      <a:prstDash val="solid"/>
                      <a:round/>
                      <a:headEnd type="none" w="med" len="med"/>
                      <a:tailEnd type="none" w="med" len="med"/>
                    </a:lnB>
                    <a:solidFill>
                      <a:srgbClr val="E7E9EB"/>
                    </a:solidFill>
                  </a:tcPr>
                </a:tc>
                <a:tc>
                  <a:txBody>
                    <a:bodyPr/>
                    <a:lstStyle/>
                    <a:p>
                      <a:endParaRPr lang="en-US" sz="1100" dirty="0"/>
                    </a:p>
                  </a:txBody>
                  <a:tcPr marL="56429" marR="56429" marT="28215" marB="28215">
                    <a:lnL w="6350" cap="flat" cmpd="sng" algn="ctr">
                      <a:solidFill>
                        <a:srgbClr val="CCCCCC"/>
                      </a:solidFill>
                      <a:prstDash val="solid"/>
                      <a:round/>
                      <a:headEnd type="none" w="med" len="med"/>
                      <a:tailEnd type="none" w="med" len="med"/>
                    </a:lnL>
                    <a:lnT w="6350" cap="flat" cmpd="sng" algn="ctr">
                      <a:solidFill>
                        <a:srgbClr val="DDDDDD"/>
                      </a:solidFill>
                      <a:prstDash val="solid"/>
                      <a:round/>
                      <a:headEnd type="none" w="med" len="med"/>
                      <a:tailEnd type="none" w="med" len="med"/>
                    </a:lnT>
                  </a:tcPr>
                </a:tc>
                <a:extLst>
                  <a:ext uri="{0D108BD9-81ED-4DB2-BD59-A6C34878D82A}">
                    <a16:rowId xmlns:a16="http://schemas.microsoft.com/office/drawing/2014/main" val="2631829061"/>
                  </a:ext>
                </a:extLst>
              </a:tr>
            </a:tbl>
          </a:graphicData>
        </a:graphic>
      </p:graphicFrame>
    </p:spTree>
    <p:extLst>
      <p:ext uri="{BB962C8B-B14F-4D97-AF65-F5344CB8AC3E}">
        <p14:creationId xmlns:p14="http://schemas.microsoft.com/office/powerpoint/2010/main" val="23145513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8154D-8E8D-F549-88DE-5805267AF695}"/>
              </a:ext>
            </a:extLst>
          </p:cNvPr>
          <p:cNvSpPr>
            <a:spLocks noGrp="1"/>
          </p:cNvSpPr>
          <p:nvPr>
            <p:ph type="title"/>
          </p:nvPr>
        </p:nvSpPr>
        <p:spPr/>
        <p:txBody>
          <a:bodyPr/>
          <a:lstStyle/>
          <a:p>
            <a:endParaRPr lang="en-US"/>
          </a:p>
        </p:txBody>
      </p:sp>
      <p:pic>
        <p:nvPicPr>
          <p:cNvPr id="5" name="Content Placeholder 4" descr="A white table with black text&#10;&#10;Description automatically generated">
            <a:extLst>
              <a:ext uri="{FF2B5EF4-FFF2-40B4-BE49-F238E27FC236}">
                <a16:creationId xmlns:a16="http://schemas.microsoft.com/office/drawing/2014/main" id="{C65A9EE5-72B2-B36F-8081-6E014510F14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233680"/>
            <a:ext cx="10515600" cy="6624319"/>
          </a:xfrm>
        </p:spPr>
      </p:pic>
    </p:spTree>
    <p:extLst>
      <p:ext uri="{BB962C8B-B14F-4D97-AF65-F5344CB8AC3E}">
        <p14:creationId xmlns:p14="http://schemas.microsoft.com/office/powerpoint/2010/main" val="193636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F9A50-1178-5E22-B396-017F70B9A3B6}"/>
              </a:ext>
            </a:extLst>
          </p:cNvPr>
          <p:cNvSpPr>
            <a:spLocks noGrp="1"/>
          </p:cNvSpPr>
          <p:nvPr>
            <p:ph type="title"/>
          </p:nvPr>
        </p:nvSpPr>
        <p:spPr/>
        <p:txBody>
          <a:bodyPr/>
          <a:lstStyle/>
          <a:p>
            <a:r>
              <a:rPr lang="en-US" b="1" i="0" dirty="0">
                <a:solidFill>
                  <a:srgbClr val="273239"/>
                </a:solidFill>
                <a:effectLst/>
                <a:latin typeface="Nunito" pitchFamily="2" charset="0"/>
              </a:rPr>
              <a:t>Uses of SQL</a:t>
            </a:r>
            <a:br>
              <a:rPr lang="en-US" b="1" i="0" dirty="0">
                <a:solidFill>
                  <a:srgbClr val="273239"/>
                </a:solidFill>
                <a:effectLst/>
                <a:latin typeface="Nunito" pitchFamily="2" charset="0"/>
              </a:rPr>
            </a:br>
            <a:endParaRPr lang="en-US" dirty="0"/>
          </a:p>
        </p:txBody>
      </p:sp>
      <p:sp>
        <p:nvSpPr>
          <p:cNvPr id="3" name="Content Placeholder 2">
            <a:extLst>
              <a:ext uri="{FF2B5EF4-FFF2-40B4-BE49-F238E27FC236}">
                <a16:creationId xmlns:a16="http://schemas.microsoft.com/office/drawing/2014/main" id="{99BA5F83-2CD1-ECF5-9232-E3D55C8FF911}"/>
              </a:ext>
            </a:extLst>
          </p:cNvPr>
          <p:cNvSpPr>
            <a:spLocks noGrp="1"/>
          </p:cNvSpPr>
          <p:nvPr>
            <p:ph idx="1"/>
          </p:nvPr>
        </p:nvSpPr>
        <p:spPr>
          <a:xfrm>
            <a:off x="838200" y="1690688"/>
            <a:ext cx="10515600" cy="5167311"/>
          </a:xfrm>
        </p:spPr>
        <p:txBody>
          <a:bodyPr>
            <a:normAutofit/>
          </a:bodyPr>
          <a:lstStyle/>
          <a:p>
            <a:pPr algn="just" fontAlgn="base">
              <a:buFont typeface="+mj-lt"/>
              <a:buAutoNum type="arabicPeriod"/>
            </a:pPr>
            <a:r>
              <a:rPr lang="en-US" b="1" i="0" dirty="0">
                <a:solidFill>
                  <a:srgbClr val="273239"/>
                </a:solidFill>
                <a:effectLst/>
                <a:latin typeface="Times New Roman" panose="02020603050405020304" pitchFamily="18" charset="0"/>
                <a:cs typeface="Times New Roman" panose="02020603050405020304" pitchFamily="18" charset="0"/>
              </a:rPr>
              <a:t>Data definition:</a:t>
            </a:r>
            <a:r>
              <a:rPr lang="en-US" b="0" i="0" dirty="0">
                <a:solidFill>
                  <a:srgbClr val="273239"/>
                </a:solidFill>
                <a:effectLst/>
                <a:latin typeface="Times New Roman" panose="02020603050405020304" pitchFamily="18" charset="0"/>
                <a:cs typeface="Times New Roman" panose="02020603050405020304" pitchFamily="18" charset="0"/>
              </a:rPr>
              <a:t> It is used to define the structure and organization of the stored data and the relationships among the stored data items.</a:t>
            </a:r>
          </a:p>
          <a:p>
            <a:pPr algn="just" fontAlgn="base">
              <a:buFont typeface="+mj-lt"/>
              <a:buAutoNum type="arabicPeriod" startAt="2"/>
            </a:pPr>
            <a:r>
              <a:rPr lang="en-US" b="1" i="0" dirty="0">
                <a:solidFill>
                  <a:srgbClr val="273239"/>
                </a:solidFill>
                <a:effectLst/>
                <a:latin typeface="Times New Roman" panose="02020603050405020304" pitchFamily="18" charset="0"/>
                <a:cs typeface="Times New Roman" panose="02020603050405020304" pitchFamily="18" charset="0"/>
              </a:rPr>
              <a:t>Data retrieval:</a:t>
            </a:r>
            <a:r>
              <a:rPr lang="en-US" b="0" i="0" dirty="0">
                <a:solidFill>
                  <a:srgbClr val="273239"/>
                </a:solidFill>
                <a:effectLst/>
                <a:latin typeface="Times New Roman" panose="02020603050405020304" pitchFamily="18" charset="0"/>
                <a:cs typeface="Times New Roman" panose="02020603050405020304" pitchFamily="18" charset="0"/>
              </a:rPr>
              <a:t> SQL can also be used for data retrieval.</a:t>
            </a:r>
          </a:p>
          <a:p>
            <a:pPr algn="just" fontAlgn="base">
              <a:buFont typeface="+mj-lt"/>
              <a:buAutoNum type="arabicPeriod" startAt="3"/>
            </a:pPr>
            <a:r>
              <a:rPr lang="en-US" b="1" i="0" dirty="0">
                <a:solidFill>
                  <a:srgbClr val="273239"/>
                </a:solidFill>
                <a:effectLst/>
                <a:latin typeface="Times New Roman" panose="02020603050405020304" pitchFamily="18" charset="0"/>
                <a:cs typeface="Times New Roman" panose="02020603050405020304" pitchFamily="18" charset="0"/>
              </a:rPr>
              <a:t>Data manipulation: </a:t>
            </a:r>
            <a:r>
              <a:rPr lang="en-US" b="0" i="0" dirty="0">
                <a:solidFill>
                  <a:srgbClr val="273239"/>
                </a:solidFill>
                <a:effectLst/>
                <a:latin typeface="Times New Roman" panose="02020603050405020304" pitchFamily="18" charset="0"/>
                <a:cs typeface="Times New Roman" panose="02020603050405020304" pitchFamily="18" charset="0"/>
              </a:rPr>
              <a:t>If the user wants to add new data, remove data, or modifying in existing data then SQL provides this facility also.</a:t>
            </a:r>
          </a:p>
          <a:p>
            <a:pPr algn="just" fontAlgn="base">
              <a:buFont typeface="+mj-lt"/>
              <a:buAutoNum type="arabicPeriod" startAt="4"/>
            </a:pPr>
            <a:r>
              <a:rPr lang="en-US" b="1" i="0" dirty="0">
                <a:solidFill>
                  <a:srgbClr val="273239"/>
                </a:solidFill>
                <a:effectLst/>
                <a:latin typeface="Times New Roman" panose="02020603050405020304" pitchFamily="18" charset="0"/>
                <a:cs typeface="Times New Roman" panose="02020603050405020304" pitchFamily="18" charset="0"/>
              </a:rPr>
              <a:t>Access control:</a:t>
            </a:r>
            <a:r>
              <a:rPr lang="en-US" b="0" i="0" dirty="0">
                <a:solidFill>
                  <a:srgbClr val="273239"/>
                </a:solidFill>
                <a:effectLst/>
                <a:latin typeface="Times New Roman" panose="02020603050405020304" pitchFamily="18" charset="0"/>
                <a:cs typeface="Times New Roman" panose="02020603050405020304" pitchFamily="18" charset="0"/>
              </a:rPr>
              <a:t> SQL can be used to restrict a user’s ability to retrieve, add, and modify data, protecting stored data against unauthorized access.</a:t>
            </a:r>
          </a:p>
          <a:p>
            <a:pPr algn="just" fontAlgn="base">
              <a:buFont typeface="+mj-lt"/>
              <a:buAutoNum type="arabicPeriod" startAt="5"/>
            </a:pPr>
            <a:r>
              <a:rPr lang="en-US" b="1" i="0" dirty="0">
                <a:solidFill>
                  <a:srgbClr val="273239"/>
                </a:solidFill>
                <a:effectLst/>
                <a:latin typeface="Times New Roman" panose="02020603050405020304" pitchFamily="18" charset="0"/>
                <a:cs typeface="Times New Roman" panose="02020603050405020304" pitchFamily="18" charset="0"/>
              </a:rPr>
              <a:t>Data sharing: </a:t>
            </a:r>
            <a:r>
              <a:rPr lang="en-US" b="0" i="0" dirty="0">
                <a:solidFill>
                  <a:srgbClr val="273239"/>
                </a:solidFill>
                <a:effectLst/>
                <a:latin typeface="Times New Roman" panose="02020603050405020304" pitchFamily="18" charset="0"/>
                <a:cs typeface="Times New Roman" panose="02020603050405020304" pitchFamily="18" charset="0"/>
              </a:rPr>
              <a:t>SQL is used to coordinate data sharing by concurrent users, ensuring that changes made by one user do not inadvertently wipe out changes made at nearly the same time by another user.</a:t>
            </a:r>
          </a:p>
          <a:p>
            <a:endParaRPr lang="en-US" dirty="0"/>
          </a:p>
        </p:txBody>
      </p:sp>
    </p:spTree>
    <p:extLst>
      <p:ext uri="{BB962C8B-B14F-4D97-AF65-F5344CB8AC3E}">
        <p14:creationId xmlns:p14="http://schemas.microsoft.com/office/powerpoint/2010/main" val="22387026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81D5E-29A5-A6F5-0545-C3EF976AAFDE}"/>
              </a:ext>
            </a:extLst>
          </p:cNvPr>
          <p:cNvSpPr>
            <a:spLocks noGrp="1"/>
          </p:cNvSpPr>
          <p:nvPr>
            <p:ph type="title"/>
          </p:nvPr>
        </p:nvSpPr>
        <p:spPr/>
        <p:txBody>
          <a:bodyPr/>
          <a:lstStyle/>
          <a:p>
            <a:r>
              <a:rPr lang="en-US" b="1" i="0" dirty="0">
                <a:effectLst/>
                <a:latin typeface="__Source_Sans_Pro_fea366"/>
              </a:rPr>
              <a:t>What is Clause in SQL?</a:t>
            </a:r>
            <a:br>
              <a:rPr lang="en-US" b="1" i="0" dirty="0">
                <a:effectLst/>
                <a:latin typeface="__Source_Sans_Pro_fea366"/>
              </a:rPr>
            </a:br>
            <a:endParaRPr lang="en-US" dirty="0"/>
          </a:p>
        </p:txBody>
      </p:sp>
      <p:sp>
        <p:nvSpPr>
          <p:cNvPr id="3" name="Content Placeholder 2">
            <a:extLst>
              <a:ext uri="{FF2B5EF4-FFF2-40B4-BE49-F238E27FC236}">
                <a16:creationId xmlns:a16="http://schemas.microsoft.com/office/drawing/2014/main" id="{F1912C5E-CF47-A82B-A020-5DC32A3C3768}"/>
              </a:ext>
            </a:extLst>
          </p:cNvPr>
          <p:cNvSpPr>
            <a:spLocks noGrp="1"/>
          </p:cNvSpPr>
          <p:nvPr>
            <p:ph idx="1"/>
          </p:nvPr>
        </p:nvSpPr>
        <p:spPr>
          <a:xfrm>
            <a:off x="838200" y="1495426"/>
            <a:ext cx="10515600" cy="5362574"/>
          </a:xfrm>
        </p:spPr>
        <p:txBody>
          <a:bodyPr>
            <a:normAutofit/>
          </a:bodyPr>
          <a:lstStyle/>
          <a:p>
            <a:pPr algn="just"/>
            <a:r>
              <a:rPr lang="en-US" b="0" i="0" dirty="0">
                <a:effectLst/>
                <a:latin typeface="Times New Roman" panose="02020603050405020304" pitchFamily="18" charset="0"/>
                <a:cs typeface="Times New Roman" panose="02020603050405020304" pitchFamily="18" charset="0"/>
              </a:rPr>
              <a:t>SQL </a:t>
            </a:r>
            <a:r>
              <a:rPr lang="en-US" b="1" i="0" dirty="0">
                <a:effectLst/>
                <a:latin typeface="Times New Roman" panose="02020603050405020304" pitchFamily="18" charset="0"/>
                <a:cs typeface="Times New Roman" panose="02020603050405020304" pitchFamily="18" charset="0"/>
              </a:rPr>
              <a:t>(Structured Query Language)</a:t>
            </a:r>
            <a:r>
              <a:rPr lang="en-US" b="0" i="0" dirty="0">
                <a:effectLst/>
                <a:latin typeface="Times New Roman" panose="02020603050405020304" pitchFamily="18" charset="0"/>
                <a:cs typeface="Times New Roman" panose="02020603050405020304" pitchFamily="18" charset="0"/>
              </a:rPr>
              <a:t> is a query language that is used to query the given data, and the desired or required data is returned from the database. SQL is widely used for multiple operations that are related to the data, and to achieve that, there are various methods or processes available in SQL. To deal with a large amount of data, various clauses are available in SQL, which you'll study in this topic.</a:t>
            </a:r>
          </a:p>
          <a:p>
            <a:pPr algn="just"/>
            <a:r>
              <a:rPr lang="en-US" b="0" i="0" dirty="0">
                <a:effectLst/>
                <a:latin typeface="Times New Roman" panose="02020603050405020304" pitchFamily="18" charset="0"/>
                <a:cs typeface="Times New Roman" panose="02020603050405020304" pitchFamily="18" charset="0"/>
              </a:rPr>
              <a:t>A clause in </a:t>
            </a:r>
            <a:r>
              <a:rPr lang="en-US" b="1" i="0" dirty="0">
                <a:effectLst/>
                <a:latin typeface="Times New Roman" panose="02020603050405020304" pitchFamily="18" charset="0"/>
                <a:cs typeface="Times New Roman" panose="02020603050405020304" pitchFamily="18" charset="0"/>
              </a:rPr>
              <a:t>SQL</a:t>
            </a:r>
            <a:r>
              <a:rPr lang="en-US" b="0" i="0" dirty="0">
                <a:effectLst/>
                <a:latin typeface="Times New Roman" panose="02020603050405020304" pitchFamily="18" charset="0"/>
                <a:cs typeface="Times New Roman" panose="02020603050405020304" pitchFamily="18" charset="0"/>
              </a:rPr>
              <a:t> is a built-in function that helps to fetch the required records from a database table. A clause receives a conditional expression, i.e. a column name or some terms involving the columns. The clause calculates the result based on the given statements in the expression. When a </a:t>
            </a:r>
            <a:r>
              <a:rPr lang="en-US" b="1" i="0" dirty="0">
                <a:effectLst/>
                <a:latin typeface="Times New Roman" panose="02020603050405020304" pitchFamily="18" charset="0"/>
                <a:cs typeface="Times New Roman" panose="02020603050405020304" pitchFamily="18" charset="0"/>
              </a:rPr>
              <a:t>large</a:t>
            </a:r>
            <a:r>
              <a:rPr lang="en-US" b="0" i="0" dirty="0">
                <a:effectLst/>
                <a:latin typeface="Times New Roman" panose="02020603050405020304" pitchFamily="18" charset="0"/>
                <a:cs typeface="Times New Roman" panose="02020603050405020304" pitchFamily="18" charset="0"/>
              </a:rPr>
              <a:t> amount of data is stored in the database, clauses are helpful to filter and analyze the queries</a:t>
            </a:r>
          </a:p>
          <a:p>
            <a:endParaRPr lang="en-US" dirty="0"/>
          </a:p>
        </p:txBody>
      </p:sp>
    </p:spTree>
    <p:extLst>
      <p:ext uri="{BB962C8B-B14F-4D97-AF65-F5344CB8AC3E}">
        <p14:creationId xmlns:p14="http://schemas.microsoft.com/office/powerpoint/2010/main" val="40877411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A7C7E-5190-7A41-09D0-97D373237987}"/>
              </a:ext>
            </a:extLst>
          </p:cNvPr>
          <p:cNvSpPr>
            <a:spLocks noGrp="1"/>
          </p:cNvSpPr>
          <p:nvPr>
            <p:ph type="title"/>
          </p:nvPr>
        </p:nvSpPr>
        <p:spPr/>
        <p:txBody>
          <a:bodyPr/>
          <a:lstStyle/>
          <a:p>
            <a:endParaRPr lang="en-US"/>
          </a:p>
        </p:txBody>
      </p:sp>
      <p:graphicFrame>
        <p:nvGraphicFramePr>
          <p:cNvPr id="5" name="Content Placeholder 4">
            <a:extLst>
              <a:ext uri="{FF2B5EF4-FFF2-40B4-BE49-F238E27FC236}">
                <a16:creationId xmlns:a16="http://schemas.microsoft.com/office/drawing/2014/main" id="{705EEDD3-6ACF-6809-949E-4E4B540942E8}"/>
              </a:ext>
            </a:extLst>
          </p:cNvPr>
          <p:cNvGraphicFramePr>
            <a:graphicFrameLocks noGrp="1"/>
          </p:cNvGraphicFramePr>
          <p:nvPr>
            <p:ph idx="1"/>
            <p:extLst>
              <p:ext uri="{D42A27DB-BD31-4B8C-83A1-F6EECF244321}">
                <p14:modId xmlns:p14="http://schemas.microsoft.com/office/powerpoint/2010/main" val="1606692076"/>
              </p:ext>
            </p:extLst>
          </p:nvPr>
        </p:nvGraphicFramePr>
        <p:xfrm>
          <a:off x="352425" y="365124"/>
          <a:ext cx="11153775" cy="6492875"/>
        </p:xfrm>
        <a:graphic>
          <a:graphicData uri="http://schemas.openxmlformats.org/drawingml/2006/table">
            <a:tbl>
              <a:tblPr/>
              <a:tblGrid>
                <a:gridCol w="2030207">
                  <a:extLst>
                    <a:ext uri="{9D8B030D-6E8A-4147-A177-3AD203B41FA5}">
                      <a16:colId xmlns:a16="http://schemas.microsoft.com/office/drawing/2014/main" val="887921403"/>
                    </a:ext>
                  </a:extLst>
                </a:gridCol>
                <a:gridCol w="9123568">
                  <a:extLst>
                    <a:ext uri="{9D8B030D-6E8A-4147-A177-3AD203B41FA5}">
                      <a16:colId xmlns:a16="http://schemas.microsoft.com/office/drawing/2014/main" val="3947688495"/>
                    </a:ext>
                  </a:extLst>
                </a:gridCol>
              </a:tblGrid>
              <a:tr h="445483">
                <a:tc>
                  <a:txBody>
                    <a:bodyPr/>
                    <a:lstStyle/>
                    <a:p>
                      <a:pPr algn="ctr"/>
                      <a:r>
                        <a:rPr lang="en-US" sz="2400" b="1" dirty="0">
                          <a:effectLst/>
                        </a:rPr>
                        <a:t>Clause</a:t>
                      </a:r>
                    </a:p>
                  </a:txBody>
                  <a:tcPr marL="20525" marR="20525" marT="10263" marB="10263" anchor="ctr">
                    <a:lnL>
                      <a:noFill/>
                    </a:lnL>
                    <a:lnR>
                      <a:noFill/>
                    </a:lnR>
                    <a:lnT>
                      <a:noFill/>
                    </a:lnT>
                    <a:lnB>
                      <a:noFill/>
                    </a:lnB>
                    <a:solidFill>
                      <a:srgbClr val="FAFBFC"/>
                    </a:solidFill>
                  </a:tcPr>
                </a:tc>
                <a:tc>
                  <a:txBody>
                    <a:bodyPr/>
                    <a:lstStyle/>
                    <a:p>
                      <a:pPr algn="ctr"/>
                      <a:r>
                        <a:rPr lang="en-US" sz="2400" b="1" dirty="0">
                          <a:effectLst/>
                        </a:rPr>
                        <a:t>Description</a:t>
                      </a:r>
                    </a:p>
                  </a:txBody>
                  <a:tcPr marL="20525" marR="20525" marT="10263" marB="10263" anchor="ctr">
                    <a:lnL>
                      <a:noFill/>
                    </a:lnL>
                    <a:lnR>
                      <a:noFill/>
                    </a:lnR>
                    <a:lnT>
                      <a:noFill/>
                    </a:lnT>
                    <a:lnB>
                      <a:noFill/>
                    </a:lnB>
                    <a:solidFill>
                      <a:srgbClr val="FAFBFC"/>
                    </a:solidFill>
                  </a:tcPr>
                </a:tc>
                <a:extLst>
                  <a:ext uri="{0D108BD9-81ED-4DB2-BD59-A6C34878D82A}">
                    <a16:rowId xmlns:a16="http://schemas.microsoft.com/office/drawing/2014/main" val="3842778339"/>
                  </a:ext>
                </a:extLst>
              </a:tr>
              <a:tr h="867295">
                <a:tc>
                  <a:txBody>
                    <a:bodyPr/>
                    <a:lstStyle/>
                    <a:p>
                      <a:pPr algn="l"/>
                      <a:r>
                        <a:rPr lang="en-US" sz="2400" dirty="0">
                          <a:effectLst/>
                        </a:rPr>
                        <a:t>HAVING</a:t>
                      </a:r>
                    </a:p>
                  </a:txBody>
                  <a:tcPr marL="20525" marR="20525" marT="10263" marB="10263" anchor="ctr">
                    <a:lnL>
                      <a:noFill/>
                    </a:lnL>
                    <a:lnR>
                      <a:noFill/>
                    </a:lnR>
                    <a:lnT>
                      <a:noFill/>
                    </a:lnT>
                    <a:lnB>
                      <a:noFill/>
                    </a:lnB>
                    <a:solidFill>
                      <a:srgbClr val="FAFBFC"/>
                    </a:solidFill>
                  </a:tcPr>
                </a:tc>
                <a:tc>
                  <a:txBody>
                    <a:bodyPr/>
                    <a:lstStyle/>
                    <a:p>
                      <a:pPr algn="l"/>
                      <a:r>
                        <a:rPr lang="en-US" sz="2400" dirty="0">
                          <a:effectLst/>
                        </a:rPr>
                        <a:t>HAVING clause can be used in a GROUP BY clause. It is used to specify a search condition for a group in the database tables.</a:t>
                      </a:r>
                    </a:p>
                  </a:txBody>
                  <a:tcPr marL="20525" marR="20525" marT="10263" marB="10263" anchor="ctr">
                    <a:lnL>
                      <a:noFill/>
                    </a:lnL>
                    <a:lnR>
                      <a:noFill/>
                    </a:lnR>
                    <a:lnT>
                      <a:noFill/>
                    </a:lnT>
                    <a:lnB>
                      <a:noFill/>
                    </a:lnB>
                    <a:solidFill>
                      <a:srgbClr val="FAFBFC"/>
                    </a:solidFill>
                  </a:tcPr>
                </a:tc>
                <a:extLst>
                  <a:ext uri="{0D108BD9-81ED-4DB2-BD59-A6C34878D82A}">
                    <a16:rowId xmlns:a16="http://schemas.microsoft.com/office/drawing/2014/main" val="4279354905"/>
                  </a:ext>
                </a:extLst>
              </a:tr>
              <a:tr h="1289106">
                <a:tc>
                  <a:txBody>
                    <a:bodyPr/>
                    <a:lstStyle/>
                    <a:p>
                      <a:pPr algn="l"/>
                      <a:r>
                        <a:rPr lang="en-US" sz="2400" dirty="0">
                          <a:effectLst/>
                        </a:rPr>
                        <a:t>WHERE</a:t>
                      </a:r>
                    </a:p>
                  </a:txBody>
                  <a:tcPr marL="20525" marR="20525" marT="10263" marB="10263" anchor="ctr">
                    <a:lnL>
                      <a:noFill/>
                    </a:lnL>
                    <a:lnR>
                      <a:noFill/>
                    </a:lnR>
                    <a:lnT>
                      <a:noFill/>
                    </a:lnT>
                    <a:lnB>
                      <a:noFill/>
                    </a:lnB>
                    <a:solidFill>
                      <a:srgbClr val="FAFBFC"/>
                    </a:solidFill>
                  </a:tcPr>
                </a:tc>
                <a:tc>
                  <a:txBody>
                    <a:bodyPr/>
                    <a:lstStyle/>
                    <a:p>
                      <a:pPr algn="l"/>
                      <a:r>
                        <a:rPr lang="en-US" sz="2400" dirty="0">
                          <a:effectLst/>
                        </a:rPr>
                        <a:t>The WHERE clause in SQL is used to retrieve the specific data from the database that specifies the conditions exactly that are given in the UPDATE, DELETE, etc. statements.</a:t>
                      </a:r>
                    </a:p>
                  </a:txBody>
                  <a:tcPr marL="20525" marR="20525" marT="10263" marB="10263" anchor="ctr">
                    <a:lnL>
                      <a:noFill/>
                    </a:lnL>
                    <a:lnR>
                      <a:noFill/>
                    </a:lnR>
                    <a:lnT>
                      <a:noFill/>
                    </a:lnT>
                    <a:lnB>
                      <a:noFill/>
                    </a:lnB>
                    <a:solidFill>
                      <a:srgbClr val="FAFBFC"/>
                    </a:solidFill>
                  </a:tcPr>
                </a:tc>
                <a:extLst>
                  <a:ext uri="{0D108BD9-81ED-4DB2-BD59-A6C34878D82A}">
                    <a16:rowId xmlns:a16="http://schemas.microsoft.com/office/drawing/2014/main" val="3720043669"/>
                  </a:ext>
                </a:extLst>
              </a:tr>
              <a:tr h="867295">
                <a:tc>
                  <a:txBody>
                    <a:bodyPr/>
                    <a:lstStyle/>
                    <a:p>
                      <a:pPr algn="l"/>
                      <a:r>
                        <a:rPr lang="en-US" sz="2400" dirty="0">
                          <a:effectLst/>
                        </a:rPr>
                        <a:t>ORDER BY</a:t>
                      </a:r>
                    </a:p>
                  </a:txBody>
                  <a:tcPr marL="20525" marR="20525" marT="10263" marB="10263" anchor="ctr">
                    <a:lnL>
                      <a:noFill/>
                    </a:lnL>
                    <a:lnR>
                      <a:noFill/>
                    </a:lnR>
                    <a:lnT>
                      <a:noFill/>
                    </a:lnT>
                    <a:lnB>
                      <a:noFill/>
                    </a:lnB>
                    <a:solidFill>
                      <a:srgbClr val="FAFBFC"/>
                    </a:solidFill>
                  </a:tcPr>
                </a:tc>
                <a:tc>
                  <a:txBody>
                    <a:bodyPr/>
                    <a:lstStyle/>
                    <a:p>
                      <a:pPr algn="l"/>
                      <a:r>
                        <a:rPr lang="en-US" sz="2400">
                          <a:effectLst/>
                        </a:rPr>
                        <a:t>The ORDER BY clause in SQL is used for sorting the records of the database tables.</a:t>
                      </a:r>
                    </a:p>
                  </a:txBody>
                  <a:tcPr marL="20525" marR="20525" marT="10263" marB="10263" anchor="ctr">
                    <a:lnL>
                      <a:noFill/>
                    </a:lnL>
                    <a:lnR>
                      <a:noFill/>
                    </a:lnR>
                    <a:lnT>
                      <a:noFill/>
                    </a:lnT>
                    <a:lnB>
                      <a:noFill/>
                    </a:lnB>
                    <a:solidFill>
                      <a:srgbClr val="FAFBFC"/>
                    </a:solidFill>
                  </a:tcPr>
                </a:tc>
                <a:extLst>
                  <a:ext uri="{0D108BD9-81ED-4DB2-BD59-A6C34878D82A}">
                    <a16:rowId xmlns:a16="http://schemas.microsoft.com/office/drawing/2014/main" val="2483626194"/>
                  </a:ext>
                </a:extLst>
              </a:tr>
              <a:tr h="867295">
                <a:tc>
                  <a:txBody>
                    <a:bodyPr/>
                    <a:lstStyle/>
                    <a:p>
                      <a:pPr algn="l"/>
                      <a:r>
                        <a:rPr lang="en-US" sz="2400">
                          <a:effectLst/>
                        </a:rPr>
                        <a:t>GROUP BY</a:t>
                      </a:r>
                    </a:p>
                  </a:txBody>
                  <a:tcPr marL="20525" marR="20525" marT="10263" marB="10263" anchor="ctr">
                    <a:lnL>
                      <a:noFill/>
                    </a:lnL>
                    <a:lnR>
                      <a:noFill/>
                    </a:lnR>
                    <a:lnT>
                      <a:noFill/>
                    </a:lnT>
                    <a:lnB>
                      <a:noFill/>
                    </a:lnB>
                    <a:solidFill>
                      <a:srgbClr val="FAFBFC"/>
                    </a:solidFill>
                  </a:tcPr>
                </a:tc>
                <a:tc>
                  <a:txBody>
                    <a:bodyPr/>
                    <a:lstStyle/>
                    <a:p>
                      <a:pPr algn="l"/>
                      <a:r>
                        <a:rPr lang="en-US" sz="2400" dirty="0">
                          <a:effectLst/>
                        </a:rPr>
                        <a:t>To group the result set of the rows that have the same values in the result set from the database tables, the GROUP BY clause is used.</a:t>
                      </a:r>
                    </a:p>
                  </a:txBody>
                  <a:tcPr marL="20525" marR="20525" marT="10263" marB="10263" anchor="ctr">
                    <a:lnL>
                      <a:noFill/>
                    </a:lnL>
                    <a:lnR>
                      <a:noFill/>
                    </a:lnR>
                    <a:lnT>
                      <a:noFill/>
                    </a:lnT>
                    <a:lnB>
                      <a:noFill/>
                    </a:lnB>
                    <a:solidFill>
                      <a:srgbClr val="FAFBFC"/>
                    </a:solidFill>
                  </a:tcPr>
                </a:tc>
                <a:extLst>
                  <a:ext uri="{0D108BD9-81ED-4DB2-BD59-A6C34878D82A}">
                    <a16:rowId xmlns:a16="http://schemas.microsoft.com/office/drawing/2014/main" val="370903554"/>
                  </a:ext>
                </a:extLst>
              </a:tr>
              <a:tr h="867295">
                <a:tc>
                  <a:txBody>
                    <a:bodyPr/>
                    <a:lstStyle/>
                    <a:p>
                      <a:pPr algn="l"/>
                      <a:r>
                        <a:rPr lang="en-US" sz="2400" dirty="0">
                          <a:effectLst/>
                        </a:rPr>
                        <a:t>TOP</a:t>
                      </a:r>
                    </a:p>
                  </a:txBody>
                  <a:tcPr marL="20525" marR="20525" marT="10263" marB="10263" anchor="ctr">
                    <a:lnL>
                      <a:noFill/>
                    </a:lnL>
                    <a:lnR>
                      <a:noFill/>
                    </a:lnR>
                    <a:lnT>
                      <a:noFill/>
                    </a:lnT>
                    <a:lnB>
                      <a:noFill/>
                    </a:lnB>
                    <a:solidFill>
                      <a:srgbClr val="FAFBFC"/>
                    </a:solidFill>
                  </a:tcPr>
                </a:tc>
                <a:tc>
                  <a:txBody>
                    <a:bodyPr/>
                    <a:lstStyle/>
                    <a:p>
                      <a:pPr algn="l"/>
                      <a:r>
                        <a:rPr lang="en-US" sz="2400" dirty="0">
                          <a:effectLst/>
                        </a:rPr>
                        <a:t>This clause is used when the database has many records. It is used to specify the total number of records to be fetched or returned.</a:t>
                      </a:r>
                    </a:p>
                  </a:txBody>
                  <a:tcPr marL="20525" marR="20525" marT="10263" marB="10263" anchor="ctr">
                    <a:lnL>
                      <a:noFill/>
                    </a:lnL>
                    <a:lnR>
                      <a:noFill/>
                    </a:lnR>
                    <a:lnT>
                      <a:noFill/>
                    </a:lnT>
                    <a:lnB>
                      <a:noFill/>
                    </a:lnB>
                    <a:solidFill>
                      <a:srgbClr val="FAFBFC"/>
                    </a:solidFill>
                  </a:tcPr>
                </a:tc>
                <a:extLst>
                  <a:ext uri="{0D108BD9-81ED-4DB2-BD59-A6C34878D82A}">
                    <a16:rowId xmlns:a16="http://schemas.microsoft.com/office/drawing/2014/main" val="3507065604"/>
                  </a:ext>
                </a:extLst>
              </a:tr>
              <a:tr h="1289106">
                <a:tc>
                  <a:txBody>
                    <a:bodyPr/>
                    <a:lstStyle/>
                    <a:p>
                      <a:pPr algn="l"/>
                      <a:r>
                        <a:rPr lang="en-US" sz="2400" dirty="0">
                          <a:effectLst/>
                        </a:rPr>
                        <a:t>WITH</a:t>
                      </a:r>
                    </a:p>
                  </a:txBody>
                  <a:tcPr marL="20525" marR="20525" marT="10263" marB="10263" anchor="ctr">
                    <a:lnL>
                      <a:noFill/>
                    </a:lnL>
                    <a:lnR>
                      <a:noFill/>
                    </a:lnR>
                    <a:lnT>
                      <a:noFill/>
                    </a:lnT>
                    <a:lnB>
                      <a:noFill/>
                    </a:lnB>
                    <a:solidFill>
                      <a:srgbClr val="FAFBFC"/>
                    </a:solidFill>
                  </a:tcPr>
                </a:tc>
                <a:tc>
                  <a:txBody>
                    <a:bodyPr/>
                    <a:lstStyle/>
                    <a:p>
                      <a:pPr algn="l"/>
                      <a:r>
                        <a:rPr lang="en-US" sz="2400" dirty="0">
                          <a:effectLst/>
                        </a:rPr>
                        <a:t>WITH clause acts as a temporary view as it is available only during the execution of </a:t>
                      </a:r>
                      <a:r>
                        <a:rPr lang="en-US" sz="2400" b="1" dirty="0">
                          <a:effectLst/>
                        </a:rPr>
                        <a:t>SELECT, UPDATE, INSERT, DELETE,</a:t>
                      </a:r>
                      <a:r>
                        <a:rPr lang="en-US" sz="2400" dirty="0">
                          <a:effectLst/>
                        </a:rPr>
                        <a:t> etc. statements. It is used to simplify complex and long queries.</a:t>
                      </a:r>
                    </a:p>
                  </a:txBody>
                  <a:tcPr marL="20525" marR="20525" marT="10263" marB="10263" anchor="ctr">
                    <a:lnL>
                      <a:noFill/>
                    </a:lnL>
                    <a:lnR>
                      <a:noFill/>
                    </a:lnR>
                    <a:lnT>
                      <a:noFill/>
                    </a:lnT>
                    <a:lnB>
                      <a:noFill/>
                    </a:lnB>
                    <a:solidFill>
                      <a:srgbClr val="FAFBFC"/>
                    </a:solidFill>
                  </a:tcPr>
                </a:tc>
                <a:extLst>
                  <a:ext uri="{0D108BD9-81ED-4DB2-BD59-A6C34878D82A}">
                    <a16:rowId xmlns:a16="http://schemas.microsoft.com/office/drawing/2014/main" val="3175417863"/>
                  </a:ext>
                </a:extLst>
              </a:tr>
            </a:tbl>
          </a:graphicData>
        </a:graphic>
      </p:graphicFrame>
    </p:spTree>
    <p:extLst>
      <p:ext uri="{BB962C8B-B14F-4D97-AF65-F5344CB8AC3E}">
        <p14:creationId xmlns:p14="http://schemas.microsoft.com/office/powerpoint/2010/main" val="22180713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26A02-AAF7-CAB4-8D58-D36494DC8F6C}"/>
              </a:ext>
            </a:extLst>
          </p:cNvPr>
          <p:cNvSpPr>
            <a:spLocks noGrp="1"/>
          </p:cNvSpPr>
          <p:nvPr>
            <p:ph type="title"/>
          </p:nvPr>
        </p:nvSpPr>
        <p:spPr/>
        <p:txBody>
          <a:bodyPr/>
          <a:lstStyle/>
          <a:p>
            <a:endParaRPr lang="en-US"/>
          </a:p>
        </p:txBody>
      </p:sp>
      <p:graphicFrame>
        <p:nvGraphicFramePr>
          <p:cNvPr id="4" name="Content Placeholder 3">
            <a:extLst>
              <a:ext uri="{FF2B5EF4-FFF2-40B4-BE49-F238E27FC236}">
                <a16:creationId xmlns:a16="http://schemas.microsoft.com/office/drawing/2014/main" id="{BB26BBE4-D2CF-03B7-2F6C-15FAA65ADB0E}"/>
              </a:ext>
            </a:extLst>
          </p:cNvPr>
          <p:cNvGraphicFramePr>
            <a:graphicFrameLocks noGrp="1"/>
          </p:cNvGraphicFramePr>
          <p:nvPr>
            <p:ph idx="1"/>
            <p:extLst>
              <p:ext uri="{D42A27DB-BD31-4B8C-83A1-F6EECF244321}">
                <p14:modId xmlns:p14="http://schemas.microsoft.com/office/powerpoint/2010/main" val="189359156"/>
              </p:ext>
            </p:extLst>
          </p:nvPr>
        </p:nvGraphicFramePr>
        <p:xfrm>
          <a:off x="482334" y="280035"/>
          <a:ext cx="10871466" cy="6535930"/>
        </p:xfrm>
        <a:graphic>
          <a:graphicData uri="http://schemas.openxmlformats.org/drawingml/2006/table">
            <a:tbl>
              <a:tblPr/>
              <a:tblGrid>
                <a:gridCol w="1784616">
                  <a:extLst>
                    <a:ext uri="{9D8B030D-6E8A-4147-A177-3AD203B41FA5}">
                      <a16:colId xmlns:a16="http://schemas.microsoft.com/office/drawing/2014/main" val="1651810944"/>
                    </a:ext>
                  </a:extLst>
                </a:gridCol>
                <a:gridCol w="9086850">
                  <a:extLst>
                    <a:ext uri="{9D8B030D-6E8A-4147-A177-3AD203B41FA5}">
                      <a16:colId xmlns:a16="http://schemas.microsoft.com/office/drawing/2014/main" val="2932607725"/>
                    </a:ext>
                  </a:extLst>
                </a:gridCol>
              </a:tblGrid>
              <a:tr h="837835">
                <a:tc>
                  <a:txBody>
                    <a:bodyPr/>
                    <a:lstStyle/>
                    <a:p>
                      <a:pPr algn="l"/>
                      <a:r>
                        <a:rPr lang="en-US" sz="2800">
                          <a:effectLst/>
                        </a:rPr>
                        <a:t>LIKE</a:t>
                      </a:r>
                    </a:p>
                  </a:txBody>
                  <a:tcPr marL="27027" marR="27027" marT="13513" marB="13513" anchor="ctr">
                    <a:lnL>
                      <a:noFill/>
                    </a:lnL>
                    <a:lnR>
                      <a:noFill/>
                    </a:lnR>
                    <a:lnT>
                      <a:noFill/>
                    </a:lnT>
                    <a:lnB>
                      <a:noFill/>
                    </a:lnB>
                    <a:solidFill>
                      <a:srgbClr val="FAFBFC"/>
                    </a:solidFill>
                  </a:tcPr>
                </a:tc>
                <a:tc>
                  <a:txBody>
                    <a:bodyPr/>
                    <a:lstStyle/>
                    <a:p>
                      <a:pPr algn="l"/>
                      <a:r>
                        <a:rPr lang="en-US" sz="2800">
                          <a:effectLst/>
                        </a:rPr>
                        <a:t>The </a:t>
                      </a:r>
                      <a:r>
                        <a:rPr lang="en-US" sz="2800" b="1">
                          <a:effectLst/>
                        </a:rPr>
                        <a:t>SQL LIKE</a:t>
                      </a:r>
                      <a:r>
                        <a:rPr lang="en-US" sz="2800">
                          <a:effectLst/>
                        </a:rPr>
                        <a:t> clause compares a value to similar values using wildcard operators, i.e. per cent sign ( % ) and the underscore operator ( _ ).</a:t>
                      </a:r>
                    </a:p>
                  </a:txBody>
                  <a:tcPr marL="27027" marR="27027" marT="13513" marB="13513" anchor="ctr">
                    <a:lnL>
                      <a:noFill/>
                    </a:lnL>
                    <a:lnR>
                      <a:noFill/>
                    </a:lnR>
                    <a:lnT>
                      <a:noFill/>
                    </a:lnT>
                    <a:lnB>
                      <a:noFill/>
                    </a:lnB>
                    <a:solidFill>
                      <a:srgbClr val="FAFBFC"/>
                    </a:solidFill>
                  </a:tcPr>
                </a:tc>
                <a:extLst>
                  <a:ext uri="{0D108BD9-81ED-4DB2-BD59-A6C34878D82A}">
                    <a16:rowId xmlns:a16="http://schemas.microsoft.com/office/drawing/2014/main" val="761628447"/>
                  </a:ext>
                </a:extLst>
              </a:tr>
              <a:tr h="837835">
                <a:tc>
                  <a:txBody>
                    <a:bodyPr/>
                    <a:lstStyle/>
                    <a:p>
                      <a:pPr algn="l"/>
                      <a:r>
                        <a:rPr lang="en-US" sz="2800">
                          <a:effectLst/>
                        </a:rPr>
                        <a:t>FROM</a:t>
                      </a:r>
                    </a:p>
                  </a:txBody>
                  <a:tcPr marL="27027" marR="27027" marT="13513" marB="13513" anchor="ctr">
                    <a:lnL>
                      <a:noFill/>
                    </a:lnL>
                    <a:lnR>
                      <a:noFill/>
                    </a:lnR>
                    <a:lnT>
                      <a:noFill/>
                    </a:lnT>
                    <a:lnB>
                      <a:noFill/>
                    </a:lnB>
                    <a:solidFill>
                      <a:srgbClr val="FAFBFC"/>
                    </a:solidFill>
                  </a:tcPr>
                </a:tc>
                <a:tc>
                  <a:txBody>
                    <a:bodyPr/>
                    <a:lstStyle/>
                    <a:p>
                      <a:pPr algn="l"/>
                      <a:r>
                        <a:rPr lang="en-US" sz="2800">
                          <a:effectLst/>
                        </a:rPr>
                        <a:t>The </a:t>
                      </a:r>
                      <a:r>
                        <a:rPr lang="en-US" sz="2800" b="1">
                          <a:effectLst/>
                        </a:rPr>
                        <a:t>FROM</a:t>
                      </a:r>
                      <a:r>
                        <a:rPr lang="en-US" sz="2800">
                          <a:effectLst/>
                        </a:rPr>
                        <a:t> clause in </a:t>
                      </a:r>
                      <a:r>
                        <a:rPr lang="en-US" sz="2800" b="1">
                          <a:effectLst/>
                        </a:rPr>
                        <a:t>SQL</a:t>
                      </a:r>
                      <a:r>
                        <a:rPr lang="en-US" sz="2800">
                          <a:effectLst/>
                        </a:rPr>
                        <a:t> is used to select the database tables, which are manipulated using the </a:t>
                      </a:r>
                      <a:r>
                        <a:rPr lang="en-US" sz="2800" b="1">
                          <a:effectLst/>
                        </a:rPr>
                        <a:t>SELECT, DELETE,</a:t>
                      </a:r>
                      <a:r>
                        <a:rPr lang="en-US" sz="2800">
                          <a:effectLst/>
                        </a:rPr>
                        <a:t> and UPDATE statements.</a:t>
                      </a:r>
                    </a:p>
                  </a:txBody>
                  <a:tcPr marL="27027" marR="27027" marT="13513" marB="13513" anchor="ctr">
                    <a:lnL>
                      <a:noFill/>
                    </a:lnL>
                    <a:lnR>
                      <a:noFill/>
                    </a:lnR>
                    <a:lnT>
                      <a:noFill/>
                    </a:lnT>
                    <a:lnB>
                      <a:noFill/>
                    </a:lnB>
                    <a:solidFill>
                      <a:srgbClr val="FAFBFC"/>
                    </a:solidFill>
                  </a:tcPr>
                </a:tc>
                <a:extLst>
                  <a:ext uri="{0D108BD9-81ED-4DB2-BD59-A6C34878D82A}">
                    <a16:rowId xmlns:a16="http://schemas.microsoft.com/office/drawing/2014/main" val="3645352108"/>
                  </a:ext>
                </a:extLst>
              </a:tr>
              <a:tr h="837835">
                <a:tc>
                  <a:txBody>
                    <a:bodyPr/>
                    <a:lstStyle/>
                    <a:p>
                      <a:pPr algn="l"/>
                      <a:r>
                        <a:rPr lang="en-US" sz="2800">
                          <a:effectLst/>
                        </a:rPr>
                        <a:t>LIMIT</a:t>
                      </a:r>
                    </a:p>
                  </a:txBody>
                  <a:tcPr marL="27027" marR="27027" marT="13513" marB="13513" anchor="ctr">
                    <a:lnL>
                      <a:noFill/>
                    </a:lnL>
                    <a:lnR>
                      <a:noFill/>
                    </a:lnR>
                    <a:lnT>
                      <a:noFill/>
                    </a:lnT>
                    <a:lnB>
                      <a:noFill/>
                    </a:lnB>
                    <a:solidFill>
                      <a:srgbClr val="FAFBFC"/>
                    </a:solidFill>
                  </a:tcPr>
                </a:tc>
                <a:tc>
                  <a:txBody>
                    <a:bodyPr/>
                    <a:lstStyle/>
                    <a:p>
                      <a:pPr algn="l"/>
                      <a:r>
                        <a:rPr lang="en-US" sz="2800" dirty="0">
                          <a:effectLst/>
                        </a:rPr>
                        <a:t>The LIMIT clause is used when you are dealing with large databases. It is used to specify the maximum number of rows to be retrieved from the table.</a:t>
                      </a:r>
                    </a:p>
                  </a:txBody>
                  <a:tcPr marL="27027" marR="27027" marT="13513" marB="13513" anchor="ctr">
                    <a:lnL>
                      <a:noFill/>
                    </a:lnL>
                    <a:lnR>
                      <a:noFill/>
                    </a:lnR>
                    <a:lnT>
                      <a:noFill/>
                    </a:lnT>
                    <a:lnB>
                      <a:noFill/>
                    </a:lnB>
                    <a:solidFill>
                      <a:srgbClr val="FAFBFC"/>
                    </a:solidFill>
                  </a:tcPr>
                </a:tc>
                <a:extLst>
                  <a:ext uri="{0D108BD9-81ED-4DB2-BD59-A6C34878D82A}">
                    <a16:rowId xmlns:a16="http://schemas.microsoft.com/office/drawing/2014/main" val="2118683232"/>
                  </a:ext>
                </a:extLst>
              </a:tr>
              <a:tr h="999997">
                <a:tc>
                  <a:txBody>
                    <a:bodyPr/>
                    <a:lstStyle/>
                    <a:p>
                      <a:pPr algn="l"/>
                      <a:r>
                        <a:rPr lang="en-US" sz="2800">
                          <a:effectLst/>
                        </a:rPr>
                        <a:t>AND</a:t>
                      </a:r>
                    </a:p>
                  </a:txBody>
                  <a:tcPr marL="27027" marR="27027" marT="13513" marB="13513" anchor="ctr">
                    <a:lnL>
                      <a:noFill/>
                    </a:lnL>
                    <a:lnR>
                      <a:noFill/>
                    </a:lnR>
                    <a:lnT>
                      <a:noFill/>
                    </a:lnT>
                    <a:lnB>
                      <a:noFill/>
                    </a:lnB>
                    <a:solidFill>
                      <a:srgbClr val="FAFBFC"/>
                    </a:solidFill>
                  </a:tcPr>
                </a:tc>
                <a:tc>
                  <a:txBody>
                    <a:bodyPr/>
                    <a:lstStyle/>
                    <a:p>
                      <a:pPr algn="l"/>
                      <a:r>
                        <a:rPr lang="en-US" sz="2800">
                          <a:effectLst/>
                        </a:rPr>
                        <a:t>The AND clause is used when multiple conditions are specified in a query and returns a dataset when all the conditions given in the AND clause meet the requirements.</a:t>
                      </a:r>
                    </a:p>
                  </a:txBody>
                  <a:tcPr marL="27027" marR="27027" marT="13513" marB="13513" anchor="ctr">
                    <a:lnL>
                      <a:noFill/>
                    </a:lnL>
                    <a:lnR>
                      <a:noFill/>
                    </a:lnR>
                    <a:lnT>
                      <a:noFill/>
                    </a:lnT>
                    <a:lnB>
                      <a:noFill/>
                    </a:lnB>
                    <a:solidFill>
                      <a:srgbClr val="FAFBFC"/>
                    </a:solidFill>
                  </a:tcPr>
                </a:tc>
                <a:extLst>
                  <a:ext uri="{0D108BD9-81ED-4DB2-BD59-A6C34878D82A}">
                    <a16:rowId xmlns:a16="http://schemas.microsoft.com/office/drawing/2014/main" val="131752618"/>
                  </a:ext>
                </a:extLst>
              </a:tr>
              <a:tr h="837835">
                <a:tc>
                  <a:txBody>
                    <a:bodyPr/>
                    <a:lstStyle/>
                    <a:p>
                      <a:pPr algn="l"/>
                      <a:r>
                        <a:rPr lang="en-US" sz="2800">
                          <a:effectLst/>
                        </a:rPr>
                        <a:t>OR</a:t>
                      </a:r>
                    </a:p>
                  </a:txBody>
                  <a:tcPr marL="27027" marR="27027" marT="13513" marB="13513" anchor="ctr">
                    <a:lnL>
                      <a:noFill/>
                    </a:lnL>
                    <a:lnR>
                      <a:noFill/>
                    </a:lnR>
                    <a:lnT>
                      <a:noFill/>
                    </a:lnT>
                    <a:lnB>
                      <a:noFill/>
                    </a:lnB>
                    <a:solidFill>
                      <a:srgbClr val="FAFBFC"/>
                    </a:solidFill>
                  </a:tcPr>
                </a:tc>
                <a:tc>
                  <a:txBody>
                    <a:bodyPr/>
                    <a:lstStyle/>
                    <a:p>
                      <a:pPr algn="l"/>
                      <a:r>
                        <a:rPr lang="en-US" sz="2800" dirty="0">
                          <a:effectLst/>
                        </a:rPr>
                        <a:t>The OR clause is used when multiple conditions are specified in a query and returns a dataset when one of those conditions gets satisfied.</a:t>
                      </a:r>
                    </a:p>
                  </a:txBody>
                  <a:tcPr marL="27027" marR="27027" marT="13513" marB="13513" anchor="ctr">
                    <a:lnL>
                      <a:noFill/>
                    </a:lnL>
                    <a:lnR>
                      <a:noFill/>
                    </a:lnR>
                    <a:lnT>
                      <a:noFill/>
                    </a:lnT>
                    <a:lnB>
                      <a:noFill/>
                    </a:lnB>
                    <a:solidFill>
                      <a:srgbClr val="FAFBFC"/>
                    </a:solidFill>
                  </a:tcPr>
                </a:tc>
                <a:extLst>
                  <a:ext uri="{0D108BD9-81ED-4DB2-BD59-A6C34878D82A}">
                    <a16:rowId xmlns:a16="http://schemas.microsoft.com/office/drawing/2014/main" val="2305737073"/>
                  </a:ext>
                </a:extLst>
              </a:tr>
            </a:tbl>
          </a:graphicData>
        </a:graphic>
      </p:graphicFrame>
    </p:spTree>
    <p:extLst>
      <p:ext uri="{BB962C8B-B14F-4D97-AF65-F5344CB8AC3E}">
        <p14:creationId xmlns:p14="http://schemas.microsoft.com/office/powerpoint/2010/main" val="3637745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A1CB6-E417-14F8-30A5-138F69F8EF4D}"/>
              </a:ext>
            </a:extLst>
          </p:cNvPr>
          <p:cNvSpPr>
            <a:spLocks noGrp="1"/>
          </p:cNvSpPr>
          <p:nvPr>
            <p:ph type="title"/>
          </p:nvPr>
        </p:nvSpPr>
        <p:spPr/>
        <p:txBody>
          <a:bodyPr/>
          <a:lstStyle/>
          <a:p>
            <a:r>
              <a:rPr lang="en-US" b="1" dirty="0"/>
              <a:t>SQL Rules</a:t>
            </a:r>
          </a:p>
        </p:txBody>
      </p:sp>
      <p:sp>
        <p:nvSpPr>
          <p:cNvPr id="3" name="Content Placeholder 2">
            <a:extLst>
              <a:ext uri="{FF2B5EF4-FFF2-40B4-BE49-F238E27FC236}">
                <a16:creationId xmlns:a16="http://schemas.microsoft.com/office/drawing/2014/main" id="{79A33BE6-768A-B867-3B4E-88027E3D6ED1}"/>
              </a:ext>
            </a:extLst>
          </p:cNvPr>
          <p:cNvSpPr>
            <a:spLocks noGrp="1"/>
          </p:cNvSpPr>
          <p:nvPr>
            <p:ph idx="1"/>
          </p:nvPr>
        </p:nvSpPr>
        <p:spPr>
          <a:xfrm>
            <a:off x="838200" y="1690688"/>
            <a:ext cx="10515600" cy="5167311"/>
          </a:xfrm>
        </p:spPr>
        <p:txBody>
          <a:bodyPr>
            <a:normAutofit fontScale="85000" lnSpcReduction="10000"/>
          </a:bodyPr>
          <a:lstStyle/>
          <a:p>
            <a:pPr algn="l" fontAlgn="base">
              <a:buFont typeface="Arial" panose="020B0604020202020204" pitchFamily="34" charset="0"/>
              <a:buChar char="•"/>
            </a:pPr>
            <a:r>
              <a:rPr lang="en-US" b="0" i="0" dirty="0">
                <a:solidFill>
                  <a:srgbClr val="273239"/>
                </a:solidFill>
                <a:effectLst/>
                <a:latin typeface="Times New Roman" panose="02020603050405020304" pitchFamily="18" charset="0"/>
                <a:cs typeface="Times New Roman" panose="02020603050405020304" pitchFamily="18" charset="0"/>
              </a:rPr>
              <a:t>A ‘;’ is used to end SQL statements.</a:t>
            </a:r>
          </a:p>
          <a:p>
            <a:pPr algn="l" fontAlgn="base">
              <a:buFont typeface="Arial" panose="020B0604020202020204" pitchFamily="34" charset="0"/>
              <a:buChar char="•"/>
            </a:pPr>
            <a:r>
              <a:rPr lang="en-US" b="0" i="0" dirty="0">
                <a:solidFill>
                  <a:srgbClr val="273239"/>
                </a:solidFill>
                <a:effectLst/>
                <a:latin typeface="Times New Roman" panose="02020603050405020304" pitchFamily="18" charset="0"/>
                <a:cs typeface="Times New Roman" panose="02020603050405020304" pitchFamily="18" charset="0"/>
              </a:rPr>
              <a:t>Statements may be split across lines, but keywords may not.</a:t>
            </a:r>
          </a:p>
          <a:p>
            <a:pPr algn="l" fontAlgn="base">
              <a:buFont typeface="Arial" panose="020B0604020202020204" pitchFamily="34" charset="0"/>
              <a:buChar char="•"/>
            </a:pPr>
            <a:r>
              <a:rPr lang="en-US" b="0" i="0" dirty="0">
                <a:solidFill>
                  <a:srgbClr val="273239"/>
                </a:solidFill>
                <a:effectLst/>
                <a:latin typeface="Times New Roman" panose="02020603050405020304" pitchFamily="18" charset="0"/>
                <a:cs typeface="Times New Roman" panose="02020603050405020304" pitchFamily="18" charset="0"/>
              </a:rPr>
              <a:t>Identifiers, operator names, and literals are separated by one or more spaces or other delimiters.</a:t>
            </a:r>
          </a:p>
          <a:p>
            <a:pPr algn="l" fontAlgn="base">
              <a:buFont typeface="Arial" panose="020B0604020202020204" pitchFamily="34" charset="0"/>
              <a:buChar char="•"/>
            </a:pPr>
            <a:r>
              <a:rPr lang="en-US" b="0" i="0" dirty="0">
                <a:solidFill>
                  <a:srgbClr val="273239"/>
                </a:solidFill>
                <a:effectLst/>
                <a:latin typeface="Times New Roman" panose="02020603050405020304" pitchFamily="18" charset="0"/>
                <a:cs typeface="Times New Roman" panose="02020603050405020304" pitchFamily="18" charset="0"/>
              </a:rPr>
              <a:t>A comma (,) separates parameters without a clause.</a:t>
            </a:r>
          </a:p>
          <a:p>
            <a:pPr algn="l" fontAlgn="base">
              <a:buFont typeface="Arial" panose="020B0604020202020204" pitchFamily="34" charset="0"/>
              <a:buChar char="•"/>
            </a:pPr>
            <a:r>
              <a:rPr lang="en-US" b="0" i="0" dirty="0">
                <a:solidFill>
                  <a:srgbClr val="273239"/>
                </a:solidFill>
                <a:effectLst/>
                <a:latin typeface="Times New Roman" panose="02020603050405020304" pitchFamily="18" charset="0"/>
                <a:cs typeface="Times New Roman" panose="02020603050405020304" pitchFamily="18" charset="0"/>
              </a:rPr>
              <a:t>A space separates a clause.</a:t>
            </a:r>
          </a:p>
          <a:p>
            <a:pPr algn="l" fontAlgn="base">
              <a:buFont typeface="Arial" panose="020B0604020202020204" pitchFamily="34" charset="0"/>
              <a:buChar char="•"/>
            </a:pPr>
            <a:r>
              <a:rPr lang="en-US" b="0" i="0" dirty="0">
                <a:solidFill>
                  <a:srgbClr val="273239"/>
                </a:solidFill>
                <a:effectLst/>
                <a:latin typeface="Times New Roman" panose="02020603050405020304" pitchFamily="18" charset="0"/>
                <a:cs typeface="Times New Roman" panose="02020603050405020304" pitchFamily="18" charset="0"/>
              </a:rPr>
              <a:t>Reserved words cannot be used as identifiers unless enclosed with double quotes.</a:t>
            </a:r>
          </a:p>
          <a:p>
            <a:pPr algn="l" fontAlgn="base">
              <a:buFont typeface="Arial" panose="020B0604020202020204" pitchFamily="34" charset="0"/>
              <a:buChar char="•"/>
            </a:pPr>
            <a:r>
              <a:rPr lang="en-US" b="0" i="0" dirty="0">
                <a:solidFill>
                  <a:srgbClr val="273239"/>
                </a:solidFill>
                <a:effectLst/>
                <a:latin typeface="Times New Roman" panose="02020603050405020304" pitchFamily="18" charset="0"/>
                <a:cs typeface="Times New Roman" panose="02020603050405020304" pitchFamily="18" charset="0"/>
              </a:rPr>
              <a:t>Identifiers can contain up to 30 characters.</a:t>
            </a:r>
          </a:p>
          <a:p>
            <a:pPr algn="l" fontAlgn="base">
              <a:buFont typeface="Arial" panose="020B0604020202020204" pitchFamily="34" charset="0"/>
              <a:buChar char="•"/>
            </a:pPr>
            <a:r>
              <a:rPr lang="en-US" b="0" i="0" dirty="0">
                <a:solidFill>
                  <a:srgbClr val="273239"/>
                </a:solidFill>
                <a:effectLst/>
                <a:latin typeface="Times New Roman" panose="02020603050405020304" pitchFamily="18" charset="0"/>
                <a:cs typeface="Times New Roman" panose="02020603050405020304" pitchFamily="18" charset="0"/>
              </a:rPr>
              <a:t>Identifiers must start with an alphabetic character.</a:t>
            </a:r>
          </a:p>
          <a:p>
            <a:pPr algn="l" fontAlgn="base">
              <a:buFont typeface="Arial" panose="020B0604020202020204" pitchFamily="34" charset="0"/>
              <a:buChar char="•"/>
            </a:pPr>
            <a:r>
              <a:rPr lang="en-US" b="0" i="0" dirty="0">
                <a:solidFill>
                  <a:srgbClr val="273239"/>
                </a:solidFill>
                <a:effectLst/>
                <a:latin typeface="Times New Roman" panose="02020603050405020304" pitchFamily="18" charset="0"/>
                <a:cs typeface="Times New Roman" panose="02020603050405020304" pitchFamily="18" charset="0"/>
              </a:rPr>
              <a:t>Characters and date literals must be enclosed within single quotes.</a:t>
            </a:r>
          </a:p>
          <a:p>
            <a:pPr algn="l" fontAlgn="base">
              <a:buFont typeface="Arial" panose="020B0604020202020204" pitchFamily="34" charset="0"/>
              <a:buChar char="•"/>
            </a:pPr>
            <a:r>
              <a:rPr lang="en-US" b="0" i="0" dirty="0">
                <a:solidFill>
                  <a:srgbClr val="273239"/>
                </a:solidFill>
                <a:effectLst/>
                <a:latin typeface="Times New Roman" panose="02020603050405020304" pitchFamily="18" charset="0"/>
                <a:cs typeface="Times New Roman" panose="02020603050405020304" pitchFamily="18" charset="0"/>
              </a:rPr>
              <a:t>Numeric literals can be represented by simple values.</a:t>
            </a:r>
          </a:p>
          <a:p>
            <a:pPr algn="l" fontAlgn="base">
              <a:buFont typeface="Arial" panose="020B0604020202020204" pitchFamily="34" charset="0"/>
              <a:buChar char="•"/>
            </a:pPr>
            <a:r>
              <a:rPr lang="en-US" b="0" i="0" dirty="0">
                <a:solidFill>
                  <a:srgbClr val="273239"/>
                </a:solidFill>
                <a:effectLst/>
                <a:latin typeface="Times New Roman" panose="02020603050405020304" pitchFamily="18" charset="0"/>
                <a:cs typeface="Times New Roman" panose="02020603050405020304" pitchFamily="18" charset="0"/>
              </a:rPr>
              <a:t>Comments may be enclosed between /* and */ symbols and maybe multi-line.</a:t>
            </a:r>
          </a:p>
          <a:p>
            <a:endParaRPr lang="en-US" dirty="0"/>
          </a:p>
        </p:txBody>
      </p:sp>
    </p:spTree>
    <p:extLst>
      <p:ext uri="{BB962C8B-B14F-4D97-AF65-F5344CB8AC3E}">
        <p14:creationId xmlns:p14="http://schemas.microsoft.com/office/powerpoint/2010/main" val="1929338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70E57-9EAD-B621-3110-5417B2D92CA8}"/>
              </a:ext>
            </a:extLst>
          </p:cNvPr>
          <p:cNvSpPr>
            <a:spLocks noGrp="1"/>
          </p:cNvSpPr>
          <p:nvPr>
            <p:ph type="title"/>
          </p:nvPr>
        </p:nvSpPr>
        <p:spPr/>
        <p:txBody>
          <a:bodyPr/>
          <a:lstStyle/>
          <a:p>
            <a:r>
              <a:rPr lang="en-US" b="1" i="0" dirty="0">
                <a:solidFill>
                  <a:srgbClr val="273239"/>
                </a:solidFill>
                <a:effectLst/>
                <a:latin typeface="Times New Roman" panose="02020603050405020304" pitchFamily="18" charset="0"/>
                <a:cs typeface="Times New Roman" panose="02020603050405020304" pitchFamily="18" charset="0"/>
              </a:rPr>
              <a:t>SQL Data Types</a:t>
            </a:r>
            <a:br>
              <a:rPr lang="en-US" b="1" i="0" dirty="0">
                <a:solidFill>
                  <a:srgbClr val="273239"/>
                </a:solidFill>
                <a:effectLst/>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A6A795C-BDF1-8983-042D-CDB679995346}"/>
              </a:ext>
            </a:extLst>
          </p:cNvPr>
          <p:cNvSpPr>
            <a:spLocks noGrp="1"/>
          </p:cNvSpPr>
          <p:nvPr>
            <p:ph idx="1"/>
          </p:nvPr>
        </p:nvSpPr>
        <p:spPr>
          <a:xfrm>
            <a:off x="838199" y="1825624"/>
            <a:ext cx="11096625" cy="5032375"/>
          </a:xfrm>
        </p:spPr>
        <p:txBody>
          <a:bodyPr/>
          <a:lstStyle/>
          <a:p>
            <a:pPr algn="just" rtl="0" fontAlgn="base"/>
            <a:r>
              <a:rPr lang="en-US" b="0" i="0" dirty="0">
                <a:solidFill>
                  <a:srgbClr val="273239"/>
                </a:solidFill>
                <a:effectLst/>
                <a:latin typeface="Times New Roman" panose="02020603050405020304" pitchFamily="18" charset="0"/>
                <a:cs typeface="Times New Roman" panose="02020603050405020304" pitchFamily="18" charset="0"/>
              </a:rPr>
              <a:t>The data type guideline for SQL is to understand what type of data is expected inside each column and it also identifies how SQL will interact with the stored data.</a:t>
            </a:r>
          </a:p>
          <a:p>
            <a:pPr algn="l" rtl="0" fontAlgn="base"/>
            <a:r>
              <a:rPr lang="en-US" b="0" i="0" dirty="0">
                <a:solidFill>
                  <a:srgbClr val="273239"/>
                </a:solidFill>
                <a:effectLst/>
                <a:latin typeface="Times New Roman" panose="02020603050405020304" pitchFamily="18" charset="0"/>
                <a:cs typeface="Times New Roman" panose="02020603050405020304" pitchFamily="18" charset="0"/>
              </a:rPr>
              <a:t>For every database, data types are primarily classified into three categories.</a:t>
            </a:r>
          </a:p>
          <a:p>
            <a:pPr algn="l" fontAlgn="base">
              <a:buFont typeface="Arial" panose="020B0604020202020204" pitchFamily="34" charset="0"/>
              <a:buChar char="•"/>
            </a:pPr>
            <a:r>
              <a:rPr lang="en-US" b="0" i="0" dirty="0">
                <a:solidFill>
                  <a:srgbClr val="273239"/>
                </a:solidFill>
                <a:effectLst/>
                <a:latin typeface="Times New Roman" panose="02020603050405020304" pitchFamily="18" charset="0"/>
                <a:cs typeface="Times New Roman" panose="02020603050405020304" pitchFamily="18" charset="0"/>
              </a:rPr>
              <a:t>Numeric Datatypes</a:t>
            </a:r>
          </a:p>
          <a:p>
            <a:pPr algn="l" fontAlgn="base">
              <a:buFont typeface="Arial" panose="020B0604020202020204" pitchFamily="34" charset="0"/>
              <a:buChar char="•"/>
            </a:pPr>
            <a:r>
              <a:rPr lang="en-US" b="0" i="0" dirty="0">
                <a:solidFill>
                  <a:srgbClr val="273239"/>
                </a:solidFill>
                <a:effectLst/>
                <a:latin typeface="Times New Roman" panose="02020603050405020304" pitchFamily="18" charset="0"/>
                <a:cs typeface="Times New Roman" panose="02020603050405020304" pitchFamily="18" charset="0"/>
              </a:rPr>
              <a:t>Date and Time Database</a:t>
            </a:r>
          </a:p>
          <a:p>
            <a:pPr algn="l" fontAlgn="base">
              <a:buFont typeface="Arial" panose="020B0604020202020204" pitchFamily="34" charset="0"/>
              <a:buChar char="•"/>
            </a:pPr>
            <a:r>
              <a:rPr lang="en-US" b="0" i="0" dirty="0">
                <a:solidFill>
                  <a:srgbClr val="273239"/>
                </a:solidFill>
                <a:effectLst/>
                <a:latin typeface="Times New Roman" panose="02020603050405020304" pitchFamily="18" charset="0"/>
                <a:cs typeface="Times New Roman" panose="02020603050405020304" pitchFamily="18" charset="0"/>
              </a:rPr>
              <a:t>String Database</a:t>
            </a:r>
          </a:p>
          <a:p>
            <a:endParaRPr lang="en-US" dirty="0"/>
          </a:p>
        </p:txBody>
      </p:sp>
    </p:spTree>
    <p:extLst>
      <p:ext uri="{BB962C8B-B14F-4D97-AF65-F5344CB8AC3E}">
        <p14:creationId xmlns:p14="http://schemas.microsoft.com/office/powerpoint/2010/main" val="1138321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5106E-E8D1-A2D2-22CE-5DD1C2B28087}"/>
              </a:ext>
            </a:extLst>
          </p:cNvPr>
          <p:cNvSpPr>
            <a:spLocks noGrp="1"/>
          </p:cNvSpPr>
          <p:nvPr>
            <p:ph type="title"/>
          </p:nvPr>
        </p:nvSpPr>
        <p:spPr>
          <a:xfrm>
            <a:off x="838200" y="365125"/>
            <a:ext cx="10515600" cy="579755"/>
          </a:xfrm>
        </p:spPr>
        <p:txBody>
          <a:bodyPr>
            <a:normAutofit fontScale="90000"/>
          </a:bodyPr>
          <a:lstStyle/>
          <a:p>
            <a:r>
              <a:rPr lang="en-US" b="1" i="0" dirty="0">
                <a:solidFill>
                  <a:srgbClr val="273239"/>
                </a:solidFill>
                <a:effectLst/>
                <a:latin typeface="Times New Roman" panose="02020603050405020304" pitchFamily="18" charset="0"/>
                <a:cs typeface="Times New Roman" panose="02020603050405020304" pitchFamily="18" charset="0"/>
              </a:rPr>
              <a:t>Numeric Data Types in MYSQL</a:t>
            </a:r>
            <a:br>
              <a:rPr lang="en-US" b="1" i="0" dirty="0">
                <a:solidFill>
                  <a:srgbClr val="273239"/>
                </a:solidFill>
                <a:effectLst/>
                <a:latin typeface="Nunito" pitchFamily="2" charset="0"/>
              </a:rPr>
            </a:br>
            <a:endParaRPr lang="en-US" dirty="0"/>
          </a:p>
        </p:txBody>
      </p:sp>
      <p:graphicFrame>
        <p:nvGraphicFramePr>
          <p:cNvPr id="4" name="Content Placeholder 3">
            <a:extLst>
              <a:ext uri="{FF2B5EF4-FFF2-40B4-BE49-F238E27FC236}">
                <a16:creationId xmlns:a16="http://schemas.microsoft.com/office/drawing/2014/main" id="{88A088FA-1EA0-9732-A0B8-4E76F682A78D}"/>
              </a:ext>
            </a:extLst>
          </p:cNvPr>
          <p:cNvGraphicFramePr>
            <a:graphicFrameLocks noGrp="1"/>
          </p:cNvGraphicFramePr>
          <p:nvPr>
            <p:ph idx="1"/>
            <p:extLst>
              <p:ext uri="{D42A27DB-BD31-4B8C-83A1-F6EECF244321}">
                <p14:modId xmlns:p14="http://schemas.microsoft.com/office/powerpoint/2010/main" val="3848552056"/>
              </p:ext>
            </p:extLst>
          </p:nvPr>
        </p:nvGraphicFramePr>
        <p:xfrm>
          <a:off x="695325" y="1078937"/>
          <a:ext cx="10658475" cy="5779063"/>
        </p:xfrm>
        <a:graphic>
          <a:graphicData uri="http://schemas.openxmlformats.org/drawingml/2006/table">
            <a:tbl>
              <a:tblPr/>
              <a:tblGrid>
                <a:gridCol w="1933575">
                  <a:extLst>
                    <a:ext uri="{9D8B030D-6E8A-4147-A177-3AD203B41FA5}">
                      <a16:colId xmlns:a16="http://schemas.microsoft.com/office/drawing/2014/main" val="2494018366"/>
                    </a:ext>
                  </a:extLst>
                </a:gridCol>
                <a:gridCol w="5172075">
                  <a:extLst>
                    <a:ext uri="{9D8B030D-6E8A-4147-A177-3AD203B41FA5}">
                      <a16:colId xmlns:a16="http://schemas.microsoft.com/office/drawing/2014/main" val="2134563708"/>
                    </a:ext>
                  </a:extLst>
                </a:gridCol>
                <a:gridCol w="3552825">
                  <a:extLst>
                    <a:ext uri="{9D8B030D-6E8A-4147-A177-3AD203B41FA5}">
                      <a16:colId xmlns:a16="http://schemas.microsoft.com/office/drawing/2014/main" val="1599928036"/>
                    </a:ext>
                  </a:extLst>
                </a:gridCol>
              </a:tblGrid>
              <a:tr h="516911">
                <a:tc>
                  <a:txBody>
                    <a:bodyPr/>
                    <a:lstStyle/>
                    <a:p>
                      <a:pPr algn="l" rtl="0" fontAlgn="base"/>
                      <a:r>
                        <a:rPr lang="en-US" sz="2000" b="1">
                          <a:effectLst/>
                        </a:rPr>
                        <a:t>Data Type</a:t>
                      </a:r>
                    </a:p>
                  </a:txBody>
                  <a:tcPr marL="38100" marR="381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rtl="0" fontAlgn="base"/>
                      <a:r>
                        <a:rPr lang="en-US" sz="2000" b="1" dirty="0">
                          <a:effectLst/>
                        </a:rPr>
                        <a:t>                                    From </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rtl="0" fontAlgn="base"/>
                      <a:r>
                        <a:rPr lang="en-US" sz="2000" b="1" dirty="0">
                          <a:effectLst/>
                        </a:rPr>
                        <a:t>                            To</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5160668"/>
                  </a:ext>
                </a:extLst>
              </a:tr>
              <a:tr h="559344">
                <a:tc>
                  <a:txBody>
                    <a:bodyPr/>
                    <a:lstStyle/>
                    <a:p>
                      <a:pPr algn="ctr" rtl="0" fontAlgn="base"/>
                      <a:r>
                        <a:rPr lang="en-US" sz="2000" b="1">
                          <a:effectLst/>
                        </a:rPr>
                        <a:t>BigInt</a:t>
                      </a:r>
                      <a:endParaRPr lang="en-US" sz="2000" b="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000" b="0">
                          <a:effectLst/>
                        </a:rPr>
                        <a:t>-2</a:t>
                      </a:r>
                      <a:r>
                        <a:rPr lang="en-US" sz="2000" b="0" baseline="30000">
                          <a:effectLst/>
                        </a:rPr>
                        <a:t>63</a:t>
                      </a:r>
                      <a:r>
                        <a:rPr lang="en-US" sz="2000" b="0">
                          <a:effectLst/>
                        </a:rPr>
                        <a:t> (-9,223,372,036,854,775,808)</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000" b="0">
                          <a:effectLst/>
                        </a:rPr>
                        <a:t>2</a:t>
                      </a:r>
                      <a:r>
                        <a:rPr lang="en-US" sz="2000" b="0" baseline="30000">
                          <a:effectLst/>
                        </a:rPr>
                        <a:t>63</a:t>
                      </a:r>
                      <a:r>
                        <a:rPr lang="en-US" sz="2000" b="0">
                          <a:effectLst/>
                        </a:rPr>
                        <a:t> -1 (9,223,372,036,854,775,807)</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463172391"/>
                  </a:ext>
                </a:extLst>
              </a:tr>
              <a:tr h="559344">
                <a:tc>
                  <a:txBody>
                    <a:bodyPr/>
                    <a:lstStyle/>
                    <a:p>
                      <a:pPr algn="ctr" rtl="0" fontAlgn="base"/>
                      <a:r>
                        <a:rPr lang="en-US" sz="2000" b="1">
                          <a:effectLst/>
                        </a:rPr>
                        <a:t>Int</a:t>
                      </a:r>
                      <a:endParaRPr lang="en-US" sz="2000" b="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000" b="0">
                          <a:effectLst/>
                        </a:rPr>
                        <a:t>-2</a:t>
                      </a:r>
                      <a:r>
                        <a:rPr lang="en-US" sz="2000" b="0" baseline="30000">
                          <a:effectLst/>
                        </a:rPr>
                        <a:t>31</a:t>
                      </a:r>
                      <a:r>
                        <a:rPr lang="en-US" sz="2000" b="0">
                          <a:effectLst/>
                        </a:rPr>
                        <a:t> (-2,147,483,648)</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000" b="0">
                          <a:effectLst/>
                        </a:rPr>
                        <a:t>2</a:t>
                      </a:r>
                      <a:r>
                        <a:rPr lang="en-US" sz="2000" b="0" baseline="30000">
                          <a:effectLst/>
                        </a:rPr>
                        <a:t>31</a:t>
                      </a:r>
                      <a:r>
                        <a:rPr lang="en-US" sz="2000" b="0">
                          <a:effectLst/>
                        </a:rPr>
                        <a:t>-1 (2,147,483,647)</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447474510"/>
                  </a:ext>
                </a:extLst>
              </a:tr>
              <a:tr h="559344">
                <a:tc>
                  <a:txBody>
                    <a:bodyPr/>
                    <a:lstStyle/>
                    <a:p>
                      <a:pPr algn="ctr" rtl="0" fontAlgn="base"/>
                      <a:r>
                        <a:rPr lang="en-US" sz="2000" b="1" dirty="0" err="1">
                          <a:effectLst/>
                        </a:rPr>
                        <a:t>smallint</a:t>
                      </a:r>
                      <a:endParaRPr lang="en-US" sz="2000" b="0" dirty="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000" b="0">
                          <a:effectLst/>
                        </a:rPr>
                        <a:t>-2</a:t>
                      </a:r>
                      <a:r>
                        <a:rPr lang="en-US" sz="2000" b="0" baseline="30000">
                          <a:effectLst/>
                        </a:rPr>
                        <a:t>15</a:t>
                      </a:r>
                      <a:r>
                        <a:rPr lang="en-US" sz="2000" b="0">
                          <a:effectLst/>
                        </a:rPr>
                        <a:t> (-32,768)</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000" b="0">
                          <a:effectLst/>
                        </a:rPr>
                        <a:t>2</a:t>
                      </a:r>
                      <a:r>
                        <a:rPr lang="en-US" sz="2000" b="0" baseline="30000">
                          <a:effectLst/>
                        </a:rPr>
                        <a:t>15</a:t>
                      </a:r>
                      <a:r>
                        <a:rPr lang="en-US" sz="2000" b="0">
                          <a:effectLst/>
                        </a:rPr>
                        <a:t>-1 (32,767)</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4234887110"/>
                  </a:ext>
                </a:extLst>
              </a:tr>
              <a:tr h="559344">
                <a:tc>
                  <a:txBody>
                    <a:bodyPr/>
                    <a:lstStyle/>
                    <a:p>
                      <a:pPr algn="ctr" rtl="0" fontAlgn="base"/>
                      <a:r>
                        <a:rPr lang="en-US" sz="2000" b="1">
                          <a:effectLst/>
                        </a:rPr>
                        <a:t>tinyint</a:t>
                      </a:r>
                      <a:endParaRPr lang="en-US" sz="2000" b="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000" b="0">
                          <a:effectLst/>
                        </a:rPr>
                        <a:t>0</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000" b="0">
                          <a:effectLst/>
                        </a:rPr>
                        <a:t>2</a:t>
                      </a:r>
                      <a:r>
                        <a:rPr lang="en-US" sz="2000" b="0" baseline="30000">
                          <a:effectLst/>
                        </a:rPr>
                        <a:t>8</a:t>
                      </a:r>
                      <a:r>
                        <a:rPr lang="en-US" sz="2000" b="0">
                          <a:effectLst/>
                        </a:rPr>
                        <a:t>-1 (255)</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408934395"/>
                  </a:ext>
                </a:extLst>
              </a:tr>
              <a:tr h="559344">
                <a:tc>
                  <a:txBody>
                    <a:bodyPr/>
                    <a:lstStyle/>
                    <a:p>
                      <a:pPr algn="ctr" rtl="0" fontAlgn="base"/>
                      <a:r>
                        <a:rPr lang="en-US" sz="2000" b="1">
                          <a:effectLst/>
                        </a:rPr>
                        <a:t>bit</a:t>
                      </a:r>
                      <a:endParaRPr lang="en-US" sz="2000" b="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000" b="0">
                          <a:effectLst/>
                        </a:rPr>
                        <a:t>0</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000" b="0">
                          <a:effectLst/>
                        </a:rPr>
                        <a:t>1</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342239712"/>
                  </a:ext>
                </a:extLst>
              </a:tr>
              <a:tr h="559344">
                <a:tc>
                  <a:txBody>
                    <a:bodyPr/>
                    <a:lstStyle/>
                    <a:p>
                      <a:pPr algn="ctr" rtl="0" fontAlgn="base"/>
                      <a:r>
                        <a:rPr lang="en-US" sz="2000" b="1">
                          <a:effectLst/>
                        </a:rPr>
                        <a:t>decimal</a:t>
                      </a:r>
                      <a:endParaRPr lang="en-US" sz="2000" b="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000" b="0">
                          <a:effectLst/>
                        </a:rPr>
                        <a:t>-10</a:t>
                      </a:r>
                      <a:r>
                        <a:rPr lang="en-US" sz="2000" b="0" baseline="30000">
                          <a:effectLst/>
                        </a:rPr>
                        <a:t>38</a:t>
                      </a:r>
                      <a:r>
                        <a:rPr lang="en-US" sz="2000" b="0">
                          <a:effectLst/>
                        </a:rPr>
                        <a:t>+1</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000" b="0">
                          <a:effectLst/>
                        </a:rPr>
                        <a:t>10</a:t>
                      </a:r>
                      <a:r>
                        <a:rPr lang="en-US" sz="2000" b="0" baseline="30000">
                          <a:effectLst/>
                        </a:rPr>
                        <a:t>38</a:t>
                      </a:r>
                      <a:r>
                        <a:rPr lang="en-US" sz="2000" b="0">
                          <a:effectLst/>
                        </a:rPr>
                        <a:t>-1</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172546894"/>
                  </a:ext>
                </a:extLst>
              </a:tr>
              <a:tr h="559344">
                <a:tc>
                  <a:txBody>
                    <a:bodyPr/>
                    <a:lstStyle/>
                    <a:p>
                      <a:pPr algn="ctr" rtl="0" fontAlgn="base"/>
                      <a:r>
                        <a:rPr lang="en-US" sz="2000" b="1">
                          <a:effectLst/>
                        </a:rPr>
                        <a:t>numeric</a:t>
                      </a:r>
                      <a:endParaRPr lang="en-US" sz="2000" b="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000" b="0">
                          <a:effectLst/>
                        </a:rPr>
                        <a:t>-10</a:t>
                      </a:r>
                      <a:r>
                        <a:rPr lang="en-US" sz="2000" b="0" baseline="30000">
                          <a:effectLst/>
                        </a:rPr>
                        <a:t>38</a:t>
                      </a:r>
                      <a:r>
                        <a:rPr lang="en-US" sz="2000" b="0">
                          <a:effectLst/>
                        </a:rPr>
                        <a:t>+1</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000" b="0">
                          <a:effectLst/>
                        </a:rPr>
                        <a:t>10</a:t>
                      </a:r>
                      <a:r>
                        <a:rPr lang="en-US" sz="2000" b="0" baseline="30000">
                          <a:effectLst/>
                        </a:rPr>
                        <a:t>38</a:t>
                      </a:r>
                      <a:r>
                        <a:rPr lang="en-US" sz="2000" b="0">
                          <a:effectLst/>
                        </a:rPr>
                        <a:t>-1</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052836237"/>
                  </a:ext>
                </a:extLst>
              </a:tr>
              <a:tr h="559344">
                <a:tc>
                  <a:txBody>
                    <a:bodyPr/>
                    <a:lstStyle/>
                    <a:p>
                      <a:pPr algn="ctr" rtl="0" fontAlgn="base"/>
                      <a:r>
                        <a:rPr lang="en-US" sz="2000" b="1">
                          <a:effectLst/>
                        </a:rPr>
                        <a:t>money </a:t>
                      </a:r>
                      <a:endParaRPr lang="en-US" sz="2000" b="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000" b="0">
                          <a:effectLst/>
                        </a:rPr>
                        <a:t>-922,337,203,685,477.5808</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000" b="0">
                          <a:effectLst/>
                        </a:rPr>
                        <a:t>922,337,203,685,477.5807</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478814897"/>
                  </a:ext>
                </a:extLst>
              </a:tr>
              <a:tr h="559344">
                <a:tc>
                  <a:txBody>
                    <a:bodyPr/>
                    <a:lstStyle/>
                    <a:p>
                      <a:pPr algn="ctr" rtl="0" fontAlgn="base"/>
                      <a:r>
                        <a:rPr lang="en-US" sz="2000" b="1">
                          <a:effectLst/>
                        </a:rPr>
                        <a:t>smallmoney</a:t>
                      </a:r>
                      <a:endParaRPr lang="en-US" sz="2000" b="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000" b="0">
                          <a:effectLst/>
                        </a:rPr>
                        <a:t>-214,748.3648</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fontAlgn="base"/>
                      <a:r>
                        <a:rPr lang="en-US" sz="2000" b="0" dirty="0">
                          <a:effectLst/>
                        </a:rPr>
                        <a:t>214,748.3647</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095842268"/>
                  </a:ext>
                </a:extLst>
              </a:tr>
            </a:tbl>
          </a:graphicData>
        </a:graphic>
      </p:graphicFrame>
    </p:spTree>
    <p:extLst>
      <p:ext uri="{BB962C8B-B14F-4D97-AF65-F5344CB8AC3E}">
        <p14:creationId xmlns:p14="http://schemas.microsoft.com/office/powerpoint/2010/main" val="1785282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64426-B811-08F6-13BE-35808D0A65B0}"/>
              </a:ext>
            </a:extLst>
          </p:cNvPr>
          <p:cNvSpPr>
            <a:spLocks noGrp="1"/>
          </p:cNvSpPr>
          <p:nvPr>
            <p:ph type="title"/>
          </p:nvPr>
        </p:nvSpPr>
        <p:spPr/>
        <p:txBody>
          <a:bodyPr/>
          <a:lstStyle/>
          <a:p>
            <a:r>
              <a:rPr lang="en-US" b="1" i="0" dirty="0">
                <a:solidFill>
                  <a:srgbClr val="273239"/>
                </a:solidFill>
                <a:effectLst/>
                <a:latin typeface="Times New Roman" panose="02020603050405020304" pitchFamily="18" charset="0"/>
                <a:cs typeface="Times New Roman" panose="02020603050405020304" pitchFamily="18" charset="0"/>
              </a:rPr>
              <a:t>Approximate Numeric Datatype</a:t>
            </a:r>
            <a:br>
              <a:rPr lang="en-US" b="1" i="0" dirty="0">
                <a:solidFill>
                  <a:srgbClr val="273239"/>
                </a:solidFill>
                <a:effectLst/>
                <a:latin typeface="Nunito" pitchFamily="2" charset="0"/>
              </a:rPr>
            </a:br>
            <a:endParaRPr lang="en-US" dirty="0"/>
          </a:p>
        </p:txBody>
      </p:sp>
      <p:graphicFrame>
        <p:nvGraphicFramePr>
          <p:cNvPr id="4" name="Content Placeholder 3">
            <a:extLst>
              <a:ext uri="{FF2B5EF4-FFF2-40B4-BE49-F238E27FC236}">
                <a16:creationId xmlns:a16="http://schemas.microsoft.com/office/drawing/2014/main" id="{CEABD639-3D29-23EF-B292-558B8B46AF96}"/>
              </a:ext>
            </a:extLst>
          </p:cNvPr>
          <p:cNvGraphicFramePr>
            <a:graphicFrameLocks noGrp="1"/>
          </p:cNvGraphicFramePr>
          <p:nvPr>
            <p:ph idx="1"/>
            <p:extLst>
              <p:ext uri="{D42A27DB-BD31-4B8C-83A1-F6EECF244321}">
                <p14:modId xmlns:p14="http://schemas.microsoft.com/office/powerpoint/2010/main" val="3834154288"/>
              </p:ext>
            </p:extLst>
          </p:nvPr>
        </p:nvGraphicFramePr>
        <p:xfrm>
          <a:off x="457200" y="1910239"/>
          <a:ext cx="10515600" cy="1579880"/>
        </p:xfrm>
        <a:graphic>
          <a:graphicData uri="http://schemas.openxmlformats.org/drawingml/2006/table">
            <a:tbl>
              <a:tblPr/>
              <a:tblGrid>
                <a:gridCol w="1361440">
                  <a:extLst>
                    <a:ext uri="{9D8B030D-6E8A-4147-A177-3AD203B41FA5}">
                      <a16:colId xmlns:a16="http://schemas.microsoft.com/office/drawing/2014/main" val="727632704"/>
                    </a:ext>
                  </a:extLst>
                </a:gridCol>
                <a:gridCol w="5648960">
                  <a:extLst>
                    <a:ext uri="{9D8B030D-6E8A-4147-A177-3AD203B41FA5}">
                      <a16:colId xmlns:a16="http://schemas.microsoft.com/office/drawing/2014/main" val="638123739"/>
                    </a:ext>
                  </a:extLst>
                </a:gridCol>
                <a:gridCol w="3505200">
                  <a:extLst>
                    <a:ext uri="{9D8B030D-6E8A-4147-A177-3AD203B41FA5}">
                      <a16:colId xmlns:a16="http://schemas.microsoft.com/office/drawing/2014/main" val="1242522047"/>
                    </a:ext>
                  </a:extLst>
                </a:gridCol>
              </a:tblGrid>
              <a:tr h="0">
                <a:tc>
                  <a:txBody>
                    <a:bodyPr/>
                    <a:lstStyle/>
                    <a:p>
                      <a:pPr algn="l" fontAlgn="base"/>
                      <a:r>
                        <a:rPr lang="en-US" sz="2400" b="1">
                          <a:effectLst/>
                        </a:rPr>
                        <a:t>Data Type</a:t>
                      </a:r>
                    </a:p>
                  </a:txBody>
                  <a:tcPr marL="38100" marR="381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base"/>
                      <a:r>
                        <a:rPr lang="en-US" sz="2400" b="1" dirty="0">
                          <a:effectLst/>
                        </a:rPr>
                        <a:t>                                   From</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base"/>
                      <a:r>
                        <a:rPr lang="en-US" sz="2400" b="1" dirty="0">
                          <a:effectLst/>
                        </a:rPr>
                        <a:t>                       To</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790297535"/>
                  </a:ext>
                </a:extLst>
              </a:tr>
              <a:tr h="0">
                <a:tc>
                  <a:txBody>
                    <a:bodyPr/>
                    <a:lstStyle/>
                    <a:p>
                      <a:pPr algn="ctr" rtl="0" fontAlgn="base"/>
                      <a:r>
                        <a:rPr lang="en-US" sz="2400" b="1">
                          <a:effectLst/>
                        </a:rPr>
                        <a:t>Float</a:t>
                      </a:r>
                      <a:endParaRPr lang="en-US" sz="2400" b="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rtl="0" fontAlgn="base"/>
                      <a:r>
                        <a:rPr lang="en-US" sz="2400" b="0">
                          <a:effectLst/>
                        </a:rPr>
                        <a:t>-1.79E+308</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rtl="0" fontAlgn="base"/>
                      <a:r>
                        <a:rPr lang="en-US" sz="2400" b="0">
                          <a:effectLst/>
                        </a:rPr>
                        <a:t>1.79E+308</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839260758"/>
                  </a:ext>
                </a:extLst>
              </a:tr>
              <a:tr h="0">
                <a:tc>
                  <a:txBody>
                    <a:bodyPr/>
                    <a:lstStyle/>
                    <a:p>
                      <a:pPr algn="ctr" rtl="0" fontAlgn="base"/>
                      <a:r>
                        <a:rPr lang="en-US" sz="2400" b="1">
                          <a:effectLst/>
                        </a:rPr>
                        <a:t>Real</a:t>
                      </a:r>
                      <a:endParaRPr lang="en-US" sz="2400" b="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rtl="0" fontAlgn="base"/>
                      <a:r>
                        <a:rPr lang="en-US" sz="2400" b="0">
                          <a:effectLst/>
                        </a:rPr>
                        <a:t>-3.40E+38</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ctr" rtl="0" fontAlgn="base"/>
                      <a:r>
                        <a:rPr lang="en-US" sz="2400" b="0" dirty="0">
                          <a:effectLst/>
                        </a:rPr>
                        <a:t>3.40E+38</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802740551"/>
                  </a:ext>
                </a:extLst>
              </a:tr>
            </a:tbl>
          </a:graphicData>
        </a:graphic>
      </p:graphicFrame>
    </p:spTree>
    <p:extLst>
      <p:ext uri="{BB962C8B-B14F-4D97-AF65-F5344CB8AC3E}">
        <p14:creationId xmlns:p14="http://schemas.microsoft.com/office/powerpoint/2010/main" val="11538238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B7936-45B6-6491-2BD9-239BCF354A0F}"/>
              </a:ext>
            </a:extLst>
          </p:cNvPr>
          <p:cNvSpPr>
            <a:spLocks noGrp="1"/>
          </p:cNvSpPr>
          <p:nvPr>
            <p:ph type="title"/>
          </p:nvPr>
        </p:nvSpPr>
        <p:spPr/>
        <p:txBody>
          <a:bodyPr/>
          <a:lstStyle/>
          <a:p>
            <a:pPr algn="ctr"/>
            <a:r>
              <a:rPr lang="en-US" b="1" i="0" dirty="0">
                <a:solidFill>
                  <a:srgbClr val="273239"/>
                </a:solidFill>
                <a:effectLst/>
                <a:latin typeface="Times New Roman" panose="02020603050405020304" pitchFamily="18" charset="0"/>
                <a:cs typeface="Times New Roman" panose="02020603050405020304" pitchFamily="18" charset="0"/>
              </a:rPr>
              <a:t>String Data Types in MYSQL</a:t>
            </a:r>
            <a:br>
              <a:rPr lang="en-US" b="1" i="0" dirty="0">
                <a:solidFill>
                  <a:srgbClr val="273239"/>
                </a:solidFill>
                <a:effectLst/>
                <a:latin typeface="Nunito" pitchFamily="2" charset="0"/>
              </a:rPr>
            </a:br>
            <a:r>
              <a:rPr lang="en-US" sz="3200" b="1" i="0" dirty="0">
                <a:solidFill>
                  <a:srgbClr val="273239"/>
                </a:solidFill>
                <a:effectLst/>
                <a:latin typeface="Times New Roman" panose="02020603050405020304" pitchFamily="18" charset="0"/>
                <a:cs typeface="Times New Roman" panose="02020603050405020304" pitchFamily="18" charset="0"/>
              </a:rPr>
              <a:t>Character String Datatype</a:t>
            </a:r>
            <a:endParaRPr lang="en-US" sz="3200" dirty="0">
              <a:latin typeface="Times New Roman" panose="02020603050405020304" pitchFamily="18" charset="0"/>
              <a:cs typeface="Times New Roman" panose="02020603050405020304" pitchFamily="18" charset="0"/>
            </a:endParaRPr>
          </a:p>
        </p:txBody>
      </p:sp>
      <p:graphicFrame>
        <p:nvGraphicFramePr>
          <p:cNvPr id="4" name="Content Placeholder 3">
            <a:extLst>
              <a:ext uri="{FF2B5EF4-FFF2-40B4-BE49-F238E27FC236}">
                <a16:creationId xmlns:a16="http://schemas.microsoft.com/office/drawing/2014/main" id="{C7A6D9DE-4ADC-3516-564A-6DCB212968E8}"/>
              </a:ext>
            </a:extLst>
          </p:cNvPr>
          <p:cNvGraphicFramePr>
            <a:graphicFrameLocks noGrp="1"/>
          </p:cNvGraphicFramePr>
          <p:nvPr>
            <p:ph idx="1"/>
            <p:extLst>
              <p:ext uri="{D42A27DB-BD31-4B8C-83A1-F6EECF244321}">
                <p14:modId xmlns:p14="http://schemas.microsoft.com/office/powerpoint/2010/main" val="412709108"/>
              </p:ext>
            </p:extLst>
          </p:nvPr>
        </p:nvGraphicFramePr>
        <p:xfrm>
          <a:off x="838200" y="1690688"/>
          <a:ext cx="10515600" cy="5105400"/>
        </p:xfrm>
        <a:graphic>
          <a:graphicData uri="http://schemas.openxmlformats.org/drawingml/2006/table">
            <a:tbl>
              <a:tblPr/>
              <a:tblGrid>
                <a:gridCol w="1539240">
                  <a:extLst>
                    <a:ext uri="{9D8B030D-6E8A-4147-A177-3AD203B41FA5}">
                      <a16:colId xmlns:a16="http://schemas.microsoft.com/office/drawing/2014/main" val="2550431333"/>
                    </a:ext>
                  </a:extLst>
                </a:gridCol>
                <a:gridCol w="8976360">
                  <a:extLst>
                    <a:ext uri="{9D8B030D-6E8A-4147-A177-3AD203B41FA5}">
                      <a16:colId xmlns:a16="http://schemas.microsoft.com/office/drawing/2014/main" val="2400509075"/>
                    </a:ext>
                  </a:extLst>
                </a:gridCol>
              </a:tblGrid>
              <a:tr h="0">
                <a:tc>
                  <a:txBody>
                    <a:bodyPr/>
                    <a:lstStyle/>
                    <a:p>
                      <a:pPr algn="l" fontAlgn="base"/>
                      <a:r>
                        <a:rPr lang="en-US" sz="2800" b="1">
                          <a:effectLst/>
                        </a:rPr>
                        <a:t>Data Type</a:t>
                      </a:r>
                    </a:p>
                  </a:txBody>
                  <a:tcPr marL="38100" marR="381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l" fontAlgn="base"/>
                      <a:r>
                        <a:rPr lang="en-US" sz="2800" b="1" dirty="0">
                          <a:effectLst/>
                        </a:rPr>
                        <a:t>Description</a:t>
                      </a:r>
                    </a:p>
                  </a:txBody>
                  <a:tcPr marL="63500" marR="63500" marT="63500" marB="635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960210379"/>
                  </a:ext>
                </a:extLst>
              </a:tr>
              <a:tr h="0">
                <a:tc>
                  <a:txBody>
                    <a:bodyPr/>
                    <a:lstStyle/>
                    <a:p>
                      <a:pPr algn="just" rtl="0" fontAlgn="base"/>
                      <a:r>
                        <a:rPr lang="en-US" sz="2800" b="1">
                          <a:effectLst/>
                        </a:rPr>
                        <a:t>char</a:t>
                      </a:r>
                      <a:endParaRPr lang="en-US" sz="2800" b="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rtl="0" fontAlgn="base"/>
                      <a:r>
                        <a:rPr lang="en-US" sz="2800" b="0">
                          <a:effectLst/>
                        </a:rPr>
                        <a:t>The maximum length of 8000 characters.(Fixed-Length non-Unicode Characters)</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2560642667"/>
                  </a:ext>
                </a:extLst>
              </a:tr>
              <a:tr h="0">
                <a:tc>
                  <a:txBody>
                    <a:bodyPr/>
                    <a:lstStyle/>
                    <a:p>
                      <a:pPr algn="just" rtl="0" fontAlgn="base"/>
                      <a:r>
                        <a:rPr lang="en-US" sz="2800" b="1">
                          <a:effectLst/>
                        </a:rPr>
                        <a:t>varchar</a:t>
                      </a:r>
                      <a:endParaRPr lang="en-US" sz="2800" b="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rtl="0" fontAlgn="base"/>
                      <a:r>
                        <a:rPr lang="en-US" sz="2800" b="0">
                          <a:effectLst/>
                        </a:rPr>
                        <a:t>The maximum length of 8000 characters.(Variable-Length non-Unicode Characters)</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4261722065"/>
                  </a:ext>
                </a:extLst>
              </a:tr>
              <a:tr h="0">
                <a:tc>
                  <a:txBody>
                    <a:bodyPr/>
                    <a:lstStyle/>
                    <a:p>
                      <a:pPr algn="just" rtl="0" fontAlgn="base"/>
                      <a:r>
                        <a:rPr lang="en-US" sz="2800" b="1">
                          <a:effectLst/>
                        </a:rPr>
                        <a:t>varchar(max)</a:t>
                      </a:r>
                      <a:endParaRPr lang="en-US" sz="2800" b="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rtl="0" fontAlgn="base"/>
                      <a:r>
                        <a:rPr lang="en-US" sz="2800" b="0">
                          <a:effectLst/>
                        </a:rPr>
                        <a:t>The maximum length of 231 characters(SQL Server 2005 only).(Variable Length non-Unicode data)</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1572685283"/>
                  </a:ext>
                </a:extLst>
              </a:tr>
              <a:tr h="0">
                <a:tc>
                  <a:txBody>
                    <a:bodyPr/>
                    <a:lstStyle/>
                    <a:p>
                      <a:pPr algn="just" rtl="0" fontAlgn="base"/>
                      <a:r>
                        <a:rPr lang="en-US" sz="2800" b="1">
                          <a:effectLst/>
                        </a:rPr>
                        <a:t>text</a:t>
                      </a:r>
                      <a:endParaRPr lang="en-US" sz="2800" b="0">
                        <a:effectLst/>
                      </a:endParaRP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tc>
                  <a:txBody>
                    <a:bodyPr/>
                    <a:lstStyle/>
                    <a:p>
                      <a:pPr algn="just" rtl="0" fontAlgn="base"/>
                      <a:r>
                        <a:rPr lang="en-US" sz="2800" b="0" dirty="0">
                          <a:effectLst/>
                        </a:rPr>
                        <a:t>The maximum length of 2,127,483,647 characters(Variable Length non-Unicode data)</a:t>
                      </a:r>
                    </a:p>
                  </a:txBody>
                  <a:tcPr marL="63500" marR="63500" marT="88900" marB="88900" anchor="ctr">
                    <a:lnL w="1905" cap="flat" cmpd="sng" algn="ctr">
                      <a:solidFill>
                        <a:srgbClr val="DFDFDF"/>
                      </a:solidFill>
                      <a:prstDash val="solid"/>
                      <a:round/>
                      <a:headEnd type="none" w="med" len="med"/>
                      <a:tailEnd type="none" w="med" len="med"/>
                    </a:lnL>
                    <a:lnR w="1905" cap="flat" cmpd="sng" algn="ctr">
                      <a:solidFill>
                        <a:srgbClr val="DFDFDF"/>
                      </a:solidFill>
                      <a:prstDash val="solid"/>
                      <a:round/>
                      <a:headEnd type="none" w="med" len="med"/>
                      <a:tailEnd type="none" w="med" len="med"/>
                    </a:lnR>
                    <a:lnT w="1905" cap="flat" cmpd="sng" algn="ctr">
                      <a:solidFill>
                        <a:srgbClr val="DFDFDF"/>
                      </a:solidFill>
                      <a:prstDash val="solid"/>
                      <a:round/>
                      <a:headEnd type="none" w="med" len="med"/>
                      <a:tailEnd type="none" w="med" len="med"/>
                    </a:lnT>
                    <a:lnB w="1905" cap="flat" cmpd="sng" algn="ctr">
                      <a:solidFill>
                        <a:srgbClr val="DFDFDF"/>
                      </a:solidFill>
                      <a:prstDash val="solid"/>
                      <a:round/>
                      <a:headEnd type="none" w="med" len="med"/>
                      <a:tailEnd type="none" w="med" len="med"/>
                    </a:lnB>
                    <a:solidFill>
                      <a:srgbClr val="FFFFFF"/>
                    </a:solidFill>
                  </a:tcPr>
                </a:tc>
                <a:extLst>
                  <a:ext uri="{0D108BD9-81ED-4DB2-BD59-A6C34878D82A}">
                    <a16:rowId xmlns:a16="http://schemas.microsoft.com/office/drawing/2014/main" val="3561631918"/>
                  </a:ext>
                </a:extLst>
              </a:tr>
            </a:tbl>
          </a:graphicData>
        </a:graphic>
      </p:graphicFrame>
    </p:spTree>
    <p:extLst>
      <p:ext uri="{BB962C8B-B14F-4D97-AF65-F5344CB8AC3E}">
        <p14:creationId xmlns:p14="http://schemas.microsoft.com/office/powerpoint/2010/main" val="39689838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3151</TotalTime>
  <Words>3559</Words>
  <Application>Microsoft Office PowerPoint</Application>
  <PresentationFormat>Widescreen</PresentationFormat>
  <Paragraphs>437</Paragraphs>
  <Slides>42</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42</vt:i4>
      </vt:variant>
    </vt:vector>
  </HeadingPairs>
  <TitlesOfParts>
    <vt:vector size="54" baseType="lpstr">
      <vt:lpstr>__Source_Sans_Pro_fea366</vt:lpstr>
      <vt:lpstr>Arial</vt:lpstr>
      <vt:lpstr>Calibri</vt:lpstr>
      <vt:lpstr>Calibri Light</vt:lpstr>
      <vt:lpstr>Consolas</vt:lpstr>
      <vt:lpstr>Courier New</vt:lpstr>
      <vt:lpstr>Monaco</vt:lpstr>
      <vt:lpstr>Nunito</vt:lpstr>
      <vt:lpstr>Poppins</vt:lpstr>
      <vt:lpstr>Times New Roman</vt:lpstr>
      <vt:lpstr>Verdana</vt:lpstr>
      <vt:lpstr>Office Theme</vt:lpstr>
      <vt:lpstr>SQL</vt:lpstr>
      <vt:lpstr>What is SQL</vt:lpstr>
      <vt:lpstr>What are the characteristics of SQL? </vt:lpstr>
      <vt:lpstr>Uses of SQL </vt:lpstr>
      <vt:lpstr>SQL Rules</vt:lpstr>
      <vt:lpstr>SQL Data Types </vt:lpstr>
      <vt:lpstr>Numeric Data Types in MYSQL </vt:lpstr>
      <vt:lpstr>Approximate Numeric Datatype </vt:lpstr>
      <vt:lpstr>String Data Types in MYSQL Character String Datatype</vt:lpstr>
      <vt:lpstr>Unicode Character String Datatype </vt:lpstr>
      <vt:lpstr>Server String Data Type in SQL </vt:lpstr>
      <vt:lpstr>Server Date and Time Data Type in SQL </vt:lpstr>
      <vt:lpstr>PowerPoint Presentation</vt:lpstr>
      <vt:lpstr>What are SQL commands? </vt:lpstr>
      <vt:lpstr>PowerPoint Presentation</vt:lpstr>
      <vt:lpstr>Data Defination Language (DDL) </vt:lpstr>
      <vt:lpstr>Cont..</vt:lpstr>
      <vt:lpstr>PowerPoint Presentation</vt:lpstr>
      <vt:lpstr>Data Manipulation Language (DML) </vt:lpstr>
      <vt:lpstr>PowerPoint Presentation</vt:lpstr>
      <vt:lpstr>PowerPoint Presentation</vt:lpstr>
      <vt:lpstr>Data Control Language (DCL)</vt:lpstr>
      <vt:lpstr>PowerPoint Presentation</vt:lpstr>
      <vt:lpstr>Transaction Control Language (TCL) </vt:lpstr>
      <vt:lpstr>PowerPoint Presentation</vt:lpstr>
      <vt:lpstr>PowerPoint Presentation</vt:lpstr>
      <vt:lpstr>Example</vt:lpstr>
      <vt:lpstr>Rollback</vt:lpstr>
      <vt:lpstr>Savepoint</vt:lpstr>
      <vt:lpstr>Data Query Language (DQL) Commands in SQL </vt:lpstr>
      <vt:lpstr>PowerPoint Presentation</vt:lpstr>
      <vt:lpstr>PowerPoint Presentation</vt:lpstr>
      <vt:lpstr>PowerPoint Presentation</vt:lpstr>
      <vt:lpstr>Examples</vt:lpstr>
      <vt:lpstr>Select </vt:lpstr>
      <vt:lpstr>PowerPoint Presentation</vt:lpstr>
      <vt:lpstr>Select distinct</vt:lpstr>
      <vt:lpstr>PowerPoint Presentation</vt:lpstr>
      <vt:lpstr>PowerPoint Presentation</vt:lpstr>
      <vt:lpstr>What is Clause in SQL?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SQL</dc:title>
  <dc:creator>Dr. Dinesh Sharma [MU - Jaipur]</dc:creator>
  <cp:lastModifiedBy>Dr. Dinesh Sharma [MU - Jaipur]</cp:lastModifiedBy>
  <cp:revision>42</cp:revision>
  <dcterms:created xsi:type="dcterms:W3CDTF">2024-01-24T04:18:15Z</dcterms:created>
  <dcterms:modified xsi:type="dcterms:W3CDTF">2025-02-07T08:02:46Z</dcterms:modified>
</cp:coreProperties>
</file>