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8"/>
  </p:notesMasterIdLst>
  <p:handoutMasterIdLst>
    <p:handoutMasterId r:id="rId99"/>
  </p:handoutMasterIdLst>
  <p:sldIdLst>
    <p:sldId id="270" r:id="rId2"/>
    <p:sldId id="264" r:id="rId3"/>
    <p:sldId id="265" r:id="rId4"/>
    <p:sldId id="266" r:id="rId5"/>
    <p:sldId id="269" r:id="rId6"/>
    <p:sldId id="257" r:id="rId7"/>
    <p:sldId id="271" r:id="rId8"/>
    <p:sldId id="272" r:id="rId9"/>
    <p:sldId id="267" r:id="rId10"/>
    <p:sldId id="268" r:id="rId11"/>
    <p:sldId id="273" r:id="rId12"/>
    <p:sldId id="259" r:id="rId13"/>
    <p:sldId id="260" r:id="rId14"/>
    <p:sldId id="261" r:id="rId15"/>
    <p:sldId id="262" r:id="rId16"/>
    <p:sldId id="274" r:id="rId17"/>
    <p:sldId id="275" r:id="rId18"/>
    <p:sldId id="276" r:id="rId19"/>
    <p:sldId id="277" r:id="rId20"/>
    <p:sldId id="278" r:id="rId21"/>
    <p:sldId id="258" r:id="rId22"/>
    <p:sldId id="279" r:id="rId23"/>
    <p:sldId id="280" r:id="rId24"/>
    <p:sldId id="282" r:id="rId25"/>
    <p:sldId id="283" r:id="rId26"/>
    <p:sldId id="284" r:id="rId27"/>
    <p:sldId id="285" r:id="rId28"/>
    <p:sldId id="286" r:id="rId29"/>
    <p:sldId id="287" r:id="rId30"/>
    <p:sldId id="288" r:id="rId31"/>
    <p:sldId id="289" r:id="rId32"/>
    <p:sldId id="291" r:id="rId33"/>
    <p:sldId id="281" r:id="rId34"/>
    <p:sldId id="292" r:id="rId35"/>
    <p:sldId id="315" r:id="rId36"/>
    <p:sldId id="316" r:id="rId37"/>
    <p:sldId id="317" r:id="rId38"/>
    <p:sldId id="318" r:id="rId39"/>
    <p:sldId id="319" r:id="rId40"/>
    <p:sldId id="320" r:id="rId41"/>
    <p:sldId id="263" r:id="rId42"/>
    <p:sldId id="321" r:id="rId43"/>
    <p:sldId id="322" r:id="rId44"/>
    <p:sldId id="323" r:id="rId45"/>
    <p:sldId id="293" r:id="rId46"/>
    <p:sldId id="294" r:id="rId47"/>
    <p:sldId id="310" r:id="rId48"/>
    <p:sldId id="311" r:id="rId49"/>
    <p:sldId id="312" r:id="rId50"/>
    <p:sldId id="313" r:id="rId51"/>
    <p:sldId id="314" r:id="rId52"/>
    <p:sldId id="295" r:id="rId53"/>
    <p:sldId id="296" r:id="rId54"/>
    <p:sldId id="297" r:id="rId55"/>
    <p:sldId id="298" r:id="rId56"/>
    <p:sldId id="299" r:id="rId57"/>
    <p:sldId id="300" r:id="rId58"/>
    <p:sldId id="301" r:id="rId59"/>
    <p:sldId id="302" r:id="rId60"/>
    <p:sldId id="303" r:id="rId61"/>
    <p:sldId id="304" r:id="rId62"/>
    <p:sldId id="305" r:id="rId63"/>
    <p:sldId id="306" r:id="rId64"/>
    <p:sldId id="307"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6" r:id="rId83"/>
    <p:sldId id="341" r:id="rId84"/>
    <p:sldId id="342" r:id="rId85"/>
    <p:sldId id="343" r:id="rId86"/>
    <p:sldId id="344" r:id="rId87"/>
    <p:sldId id="345" r:id="rId88"/>
    <p:sldId id="347" r:id="rId89"/>
    <p:sldId id="348" r:id="rId90"/>
    <p:sldId id="349" r:id="rId91"/>
    <p:sldId id="350" r:id="rId92"/>
    <p:sldId id="351" r:id="rId93"/>
    <p:sldId id="352" r:id="rId94"/>
    <p:sldId id="353" r:id="rId95"/>
    <p:sldId id="354" r:id="rId96"/>
    <p:sldId id="355" r:id="rId9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0066"/>
    <a:srgbClr val="FF00FF"/>
    <a:srgbClr val="9DFDF8"/>
    <a:srgbClr val="0EC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2989" autoAdjust="0"/>
  </p:normalViewPr>
  <p:slideViewPr>
    <p:cSldViewPr>
      <p:cViewPr varScale="1">
        <p:scale>
          <a:sx n="67" d="100"/>
          <a:sy n="67" d="100"/>
        </p:scale>
        <p:origin x="170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6" d="100"/>
          <a:sy n="36" d="100"/>
        </p:scale>
        <p:origin x="-28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7B17781-E329-4C72-A7A3-9FEB52859B14}" type="slidenum">
              <a:rPr lang="en-US"/>
              <a:pPr>
                <a:defRPr/>
              </a:pPr>
              <a:t>‹#›</a:t>
            </a:fld>
            <a:endParaRPr lang="en-US"/>
          </a:p>
        </p:txBody>
      </p:sp>
    </p:spTree>
    <p:extLst>
      <p:ext uri="{BB962C8B-B14F-4D97-AF65-F5344CB8AC3E}">
        <p14:creationId xmlns:p14="http://schemas.microsoft.com/office/powerpoint/2010/main" val="1815121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5943600"/>
            <a:ext cx="54864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3C8E14-6AC6-43DB-9119-7FC56019D292}" type="slidenum">
              <a:rPr lang="en-US"/>
              <a:pPr>
                <a:defRPr/>
              </a:pPr>
              <a:t>‹#›</a:t>
            </a:fld>
            <a:endParaRPr lang="en-US"/>
          </a:p>
        </p:txBody>
      </p:sp>
    </p:spTree>
    <p:extLst>
      <p:ext uri="{BB962C8B-B14F-4D97-AF65-F5344CB8AC3E}">
        <p14:creationId xmlns:p14="http://schemas.microsoft.com/office/powerpoint/2010/main" val="289492260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49991845-1603-4467-8657-F5E2162703CE}"/>
              </a:ext>
            </a:extLst>
          </p:cNvPr>
          <p:cNvSpPr>
            <a:spLocks noGrp="1" noChangeArrowheads="1"/>
          </p:cNvSpPr>
          <p:nvPr>
            <p:ph type="sldNum" sz="quarter" idx="10"/>
          </p:nvPr>
        </p:nvSpPr>
        <p:spPr>
          <a:ln/>
        </p:spPr>
        <p:txBody>
          <a:bodyPr/>
          <a:lstStyle>
            <a:lvl1pPr>
              <a:defRPr/>
            </a:lvl1pPr>
          </a:lstStyle>
          <a:p>
            <a:pPr>
              <a:defRPr/>
            </a:pPr>
            <a:fld id="{9E794619-0170-44B5-8F13-1E34C82C15A4}" type="slidenum">
              <a:rPr lang="en-US" altLang="en-US"/>
              <a:pPr>
                <a:defRPr/>
              </a:pPr>
              <a:t>‹#›</a:t>
            </a:fld>
            <a:endParaRPr lang="en-US" altLang="en-US"/>
          </a:p>
        </p:txBody>
      </p:sp>
    </p:spTree>
    <p:extLst>
      <p:ext uri="{BB962C8B-B14F-4D97-AF65-F5344CB8AC3E}">
        <p14:creationId xmlns:p14="http://schemas.microsoft.com/office/powerpoint/2010/main" val="22674230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25B5CEA-73CD-4E0A-9BEB-D4686EBE6169}"/>
              </a:ext>
            </a:extLst>
          </p:cNvPr>
          <p:cNvSpPr>
            <a:spLocks noGrp="1" noChangeArrowheads="1"/>
          </p:cNvSpPr>
          <p:nvPr>
            <p:ph type="sldNum" sz="quarter" idx="10"/>
          </p:nvPr>
        </p:nvSpPr>
        <p:spPr>
          <a:ln/>
        </p:spPr>
        <p:txBody>
          <a:bodyPr/>
          <a:lstStyle>
            <a:lvl1pPr>
              <a:defRPr/>
            </a:lvl1pPr>
          </a:lstStyle>
          <a:p>
            <a:pPr>
              <a:defRPr/>
            </a:pPr>
            <a:fld id="{E48EF8F3-4589-4DE6-898B-78A2B500A92F}" type="slidenum">
              <a:rPr lang="en-US" altLang="en-US"/>
              <a:pPr>
                <a:defRPr/>
              </a:pPr>
              <a:t>‹#›</a:t>
            </a:fld>
            <a:endParaRPr lang="en-US" altLang="en-US"/>
          </a:p>
        </p:txBody>
      </p:sp>
    </p:spTree>
    <p:extLst>
      <p:ext uri="{BB962C8B-B14F-4D97-AF65-F5344CB8AC3E}">
        <p14:creationId xmlns:p14="http://schemas.microsoft.com/office/powerpoint/2010/main" val="415753075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809FD3-4609-4786-BE2E-7A12EFC6A22F}"/>
              </a:ext>
            </a:extLst>
          </p:cNvPr>
          <p:cNvSpPr>
            <a:spLocks noGrp="1" noChangeArrowheads="1"/>
          </p:cNvSpPr>
          <p:nvPr>
            <p:ph type="sldNum" sz="quarter" idx="10"/>
          </p:nvPr>
        </p:nvSpPr>
        <p:spPr>
          <a:ln/>
        </p:spPr>
        <p:txBody>
          <a:bodyPr/>
          <a:lstStyle>
            <a:lvl1pPr>
              <a:defRPr/>
            </a:lvl1pPr>
          </a:lstStyle>
          <a:p>
            <a:pPr>
              <a:defRPr/>
            </a:pPr>
            <a:fld id="{C4F26D2C-D5AA-4267-B89C-F70EF0233E20}" type="slidenum">
              <a:rPr lang="en-US" altLang="en-US"/>
              <a:pPr>
                <a:defRPr/>
              </a:pPr>
              <a:t>‹#›</a:t>
            </a:fld>
            <a:endParaRPr lang="en-US" altLang="en-US"/>
          </a:p>
        </p:txBody>
      </p:sp>
    </p:spTree>
    <p:extLst>
      <p:ext uri="{BB962C8B-B14F-4D97-AF65-F5344CB8AC3E}">
        <p14:creationId xmlns:p14="http://schemas.microsoft.com/office/powerpoint/2010/main" val="6556710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a:p>
        </p:txBody>
      </p:sp>
      <p:sp>
        <p:nvSpPr>
          <p:cNvPr id="4" name="Rectangle 6">
            <a:extLst>
              <a:ext uri="{FF2B5EF4-FFF2-40B4-BE49-F238E27FC236}">
                <a16:creationId xmlns:a16="http://schemas.microsoft.com/office/drawing/2014/main" id="{FDE8CAF9-D823-4E09-9DD3-A4752FC07AE7}"/>
              </a:ext>
            </a:extLst>
          </p:cNvPr>
          <p:cNvSpPr>
            <a:spLocks noGrp="1" noChangeArrowheads="1"/>
          </p:cNvSpPr>
          <p:nvPr>
            <p:ph type="sldNum" sz="quarter" idx="10"/>
          </p:nvPr>
        </p:nvSpPr>
        <p:spPr>
          <a:ln/>
        </p:spPr>
        <p:txBody>
          <a:bodyPr/>
          <a:lstStyle>
            <a:lvl1pPr>
              <a:defRPr/>
            </a:lvl1pPr>
          </a:lstStyle>
          <a:p>
            <a:pPr>
              <a:defRPr/>
            </a:pPr>
            <a:fld id="{17E76781-A387-49DD-9A02-E677AAA575FF}" type="slidenum">
              <a:rPr lang="en-US" altLang="en-US"/>
              <a:pPr>
                <a:defRPr/>
              </a:pPr>
              <a:t>‹#›</a:t>
            </a:fld>
            <a:endParaRPr lang="en-US" altLang="en-US"/>
          </a:p>
        </p:txBody>
      </p:sp>
    </p:spTree>
    <p:extLst>
      <p:ext uri="{BB962C8B-B14F-4D97-AF65-F5344CB8AC3E}">
        <p14:creationId xmlns:p14="http://schemas.microsoft.com/office/powerpoint/2010/main" val="215958350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 name="4" descr="4">
            <a:extLst>
              <a:ext uri="{FF2B5EF4-FFF2-40B4-BE49-F238E27FC236}">
                <a16:creationId xmlns:a16="http://schemas.microsoft.com/office/drawing/2014/main" id="{CEDBA14B-787A-41DC-A6AA-8BBF76DB3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 name="Square">
            <a:extLst>
              <a:ext uri="{FF2B5EF4-FFF2-40B4-BE49-F238E27FC236}">
                <a16:creationId xmlns:a16="http://schemas.microsoft.com/office/drawing/2014/main" id="{212EC2BD-0180-4E90-92BB-C3F0D3FFC0E9}"/>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6" name="Rectangle">
            <a:extLst>
              <a:ext uri="{FF2B5EF4-FFF2-40B4-BE49-F238E27FC236}">
                <a16:creationId xmlns:a16="http://schemas.microsoft.com/office/drawing/2014/main" id="{CB58A1DF-FDE2-4D49-8E7C-FC77C6194068}"/>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7" name="Rectangle">
            <a:extLst>
              <a:ext uri="{FF2B5EF4-FFF2-40B4-BE49-F238E27FC236}">
                <a16:creationId xmlns:a16="http://schemas.microsoft.com/office/drawing/2014/main" id="{7C1F4498-FC55-46C4-84EA-9040DC9A5798}"/>
              </a:ext>
            </a:extLst>
          </p:cNvPr>
          <p:cNvSpPr>
            <a:spLocks noChangeArrowheads="1"/>
          </p:cNvSpPr>
          <p:nvPr/>
        </p:nvSpPr>
        <p:spPr bwMode="auto">
          <a:xfrm>
            <a:off x="533400" y="1905000"/>
            <a:ext cx="8610600" cy="47244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8" name="Line">
            <a:extLst>
              <a:ext uri="{FF2B5EF4-FFF2-40B4-BE49-F238E27FC236}">
                <a16:creationId xmlns:a16="http://schemas.microsoft.com/office/drawing/2014/main" id="{C3F99ED2-9920-4447-8621-62B0BA985515}"/>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9" name="4" descr="4">
            <a:extLst>
              <a:ext uri="{FF2B5EF4-FFF2-40B4-BE49-F238E27FC236}">
                <a16:creationId xmlns:a16="http://schemas.microsoft.com/office/drawing/2014/main" id="{72232408-9CE8-4010-B476-8D398A66A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0" name="Square">
            <a:extLst>
              <a:ext uri="{FF2B5EF4-FFF2-40B4-BE49-F238E27FC236}">
                <a16:creationId xmlns:a16="http://schemas.microsoft.com/office/drawing/2014/main" id="{773481E1-87F3-4753-9F6C-7059F2566D3E}"/>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1" name="Rectangle">
            <a:extLst>
              <a:ext uri="{FF2B5EF4-FFF2-40B4-BE49-F238E27FC236}">
                <a16:creationId xmlns:a16="http://schemas.microsoft.com/office/drawing/2014/main" id="{8933E6CA-6424-435B-9D7E-37242F85E37D}"/>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2" name="Line">
            <a:extLst>
              <a:ext uri="{FF2B5EF4-FFF2-40B4-BE49-F238E27FC236}">
                <a16:creationId xmlns:a16="http://schemas.microsoft.com/office/drawing/2014/main" id="{BB4DA95F-9E6D-4DA2-98AC-5D9F8D329172}"/>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13" name="image2.png">
            <a:extLst>
              <a:ext uri="{FF2B5EF4-FFF2-40B4-BE49-F238E27FC236}">
                <a16:creationId xmlns:a16="http://schemas.microsoft.com/office/drawing/2014/main" id="{04592E7D-B207-4B72-BF9E-F20B1BDFF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8900" y="238125"/>
            <a:ext cx="27051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4" name="image3.png">
            <a:extLst>
              <a:ext uri="{FF2B5EF4-FFF2-40B4-BE49-F238E27FC236}">
                <a16:creationId xmlns:a16="http://schemas.microsoft.com/office/drawing/2014/main" id="{8D2BFC60-449E-4945-94D9-E67E9420F5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630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3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37" name="Body Level One…"/>
          <p:cNvSpPr txBox="1">
            <a:spLocks noGrp="1"/>
          </p:cNvSpPr>
          <p:nvPr>
            <p:ph type="body" sz="quarter" idx="1"/>
          </p:nvPr>
        </p:nvSpPr>
        <p:spPr>
          <a:xfrm>
            <a:off x="1371600" y="3886200"/>
            <a:ext cx="6400800" cy="1752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Slide Number">
            <a:extLst>
              <a:ext uri="{FF2B5EF4-FFF2-40B4-BE49-F238E27FC236}">
                <a16:creationId xmlns:a16="http://schemas.microsoft.com/office/drawing/2014/main" id="{58B51FC5-B68C-4169-98EB-2E62DDB69AEA}"/>
              </a:ext>
            </a:extLst>
          </p:cNvPr>
          <p:cNvSpPr txBox="1">
            <a:spLocks noGrp="1"/>
          </p:cNvSpPr>
          <p:nvPr>
            <p:ph type="sldNum" sz="quarter" idx="10"/>
          </p:nvPr>
        </p:nvSpPr>
        <p:spPr/>
        <p:txBody>
          <a:bodyPr/>
          <a:lstStyle>
            <a:lvl1pPr>
              <a:defRPr/>
            </a:lvl1pPr>
          </a:lstStyle>
          <a:p>
            <a:pPr>
              <a:defRPr/>
            </a:pPr>
            <a:fld id="{65EA0EFA-7246-4EBD-A62B-A2DB94624976}" type="slidenum">
              <a:rPr/>
              <a:pPr>
                <a:defRPr/>
              </a:pPr>
              <a:t>‹#›</a:t>
            </a:fld>
            <a:endParaRPr/>
          </a:p>
        </p:txBody>
      </p:sp>
    </p:spTree>
    <p:extLst>
      <p:ext uri="{BB962C8B-B14F-4D97-AF65-F5344CB8AC3E}">
        <p14:creationId xmlns:p14="http://schemas.microsoft.com/office/powerpoint/2010/main" val="1752280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4409076-53D4-48AA-907F-50797A503C98}"/>
              </a:ext>
            </a:extLst>
          </p:cNvPr>
          <p:cNvSpPr>
            <a:spLocks noGrp="1" noChangeArrowheads="1"/>
          </p:cNvSpPr>
          <p:nvPr>
            <p:ph type="sldNum" sz="quarter" idx="10"/>
          </p:nvPr>
        </p:nvSpPr>
        <p:spPr>
          <a:ln/>
        </p:spPr>
        <p:txBody>
          <a:bodyPr/>
          <a:lstStyle>
            <a:lvl1pPr>
              <a:defRPr/>
            </a:lvl1pPr>
          </a:lstStyle>
          <a:p>
            <a:pPr>
              <a:defRPr/>
            </a:pPr>
            <a:fld id="{6F5B34F6-CFDA-4837-B8C1-E942023A937E}" type="slidenum">
              <a:rPr lang="en-US" altLang="en-US"/>
              <a:pPr>
                <a:defRPr/>
              </a:pPr>
              <a:t>‹#›</a:t>
            </a:fld>
            <a:endParaRPr lang="en-US" altLang="en-US"/>
          </a:p>
        </p:txBody>
      </p:sp>
    </p:spTree>
    <p:extLst>
      <p:ext uri="{BB962C8B-B14F-4D97-AF65-F5344CB8AC3E}">
        <p14:creationId xmlns:p14="http://schemas.microsoft.com/office/powerpoint/2010/main" val="4616931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6087E1D1-C91B-4A2B-8A82-658B888DA695}"/>
              </a:ext>
            </a:extLst>
          </p:cNvPr>
          <p:cNvSpPr>
            <a:spLocks noGrp="1" noChangeArrowheads="1"/>
          </p:cNvSpPr>
          <p:nvPr>
            <p:ph type="sldNum" sz="quarter" idx="10"/>
          </p:nvPr>
        </p:nvSpPr>
        <p:spPr>
          <a:ln/>
        </p:spPr>
        <p:txBody>
          <a:bodyPr/>
          <a:lstStyle>
            <a:lvl1pPr>
              <a:defRPr/>
            </a:lvl1pPr>
          </a:lstStyle>
          <a:p>
            <a:pPr>
              <a:defRPr/>
            </a:pPr>
            <a:fld id="{9453953E-5474-41F6-9909-AD354CE19A0D}" type="slidenum">
              <a:rPr lang="en-US" altLang="en-US"/>
              <a:pPr>
                <a:defRPr/>
              </a:pPr>
              <a:t>‹#›</a:t>
            </a:fld>
            <a:endParaRPr lang="en-US" altLang="en-US"/>
          </a:p>
        </p:txBody>
      </p:sp>
    </p:spTree>
    <p:extLst>
      <p:ext uri="{BB962C8B-B14F-4D97-AF65-F5344CB8AC3E}">
        <p14:creationId xmlns:p14="http://schemas.microsoft.com/office/powerpoint/2010/main" val="35390305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4FB65E59-CB63-4FE3-BBCA-59B89809B059}"/>
              </a:ext>
            </a:extLst>
          </p:cNvPr>
          <p:cNvSpPr>
            <a:spLocks noGrp="1" noChangeArrowheads="1"/>
          </p:cNvSpPr>
          <p:nvPr>
            <p:ph type="sldNum" sz="quarter" idx="10"/>
          </p:nvPr>
        </p:nvSpPr>
        <p:spPr>
          <a:ln/>
        </p:spPr>
        <p:txBody>
          <a:bodyPr/>
          <a:lstStyle>
            <a:lvl1pPr>
              <a:defRPr/>
            </a:lvl1pPr>
          </a:lstStyle>
          <a:p>
            <a:pPr>
              <a:defRPr/>
            </a:pPr>
            <a:fld id="{5344225A-4B61-4382-ADFB-87EAD87207D6}" type="slidenum">
              <a:rPr lang="en-US" altLang="en-US"/>
              <a:pPr>
                <a:defRPr/>
              </a:pPr>
              <a:t>‹#›</a:t>
            </a:fld>
            <a:endParaRPr lang="en-US" altLang="en-US"/>
          </a:p>
        </p:txBody>
      </p:sp>
    </p:spTree>
    <p:extLst>
      <p:ext uri="{BB962C8B-B14F-4D97-AF65-F5344CB8AC3E}">
        <p14:creationId xmlns:p14="http://schemas.microsoft.com/office/powerpoint/2010/main" val="32851806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C14460A-E3A7-4DEA-A408-BD12D678C76F}"/>
              </a:ext>
            </a:extLst>
          </p:cNvPr>
          <p:cNvSpPr>
            <a:spLocks noGrp="1" noChangeArrowheads="1"/>
          </p:cNvSpPr>
          <p:nvPr>
            <p:ph type="sldNum" sz="quarter" idx="10"/>
          </p:nvPr>
        </p:nvSpPr>
        <p:spPr>
          <a:ln/>
        </p:spPr>
        <p:txBody>
          <a:bodyPr/>
          <a:lstStyle>
            <a:lvl1pPr>
              <a:defRPr/>
            </a:lvl1pPr>
          </a:lstStyle>
          <a:p>
            <a:pPr>
              <a:defRPr/>
            </a:pPr>
            <a:fld id="{6E852C53-1E05-4E38-B0AC-520A38207107}" type="slidenum">
              <a:rPr lang="en-US" altLang="en-US"/>
              <a:pPr>
                <a:defRPr/>
              </a:pPr>
              <a:t>‹#›</a:t>
            </a:fld>
            <a:endParaRPr lang="en-US" altLang="en-US"/>
          </a:p>
        </p:txBody>
      </p:sp>
    </p:spTree>
    <p:extLst>
      <p:ext uri="{BB962C8B-B14F-4D97-AF65-F5344CB8AC3E}">
        <p14:creationId xmlns:p14="http://schemas.microsoft.com/office/powerpoint/2010/main" val="16381710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16:creationId xmlns:a16="http://schemas.microsoft.com/office/drawing/2014/main" id="{98B1DA1C-1C57-4747-B405-CF2553A87DF6}"/>
              </a:ext>
            </a:extLst>
          </p:cNvPr>
          <p:cNvSpPr>
            <a:spLocks noGrp="1" noChangeArrowheads="1"/>
          </p:cNvSpPr>
          <p:nvPr>
            <p:ph type="sldNum" sz="quarter" idx="10"/>
          </p:nvPr>
        </p:nvSpPr>
        <p:spPr>
          <a:ln/>
        </p:spPr>
        <p:txBody>
          <a:bodyPr/>
          <a:lstStyle>
            <a:lvl1pPr>
              <a:defRPr/>
            </a:lvl1pPr>
          </a:lstStyle>
          <a:p>
            <a:pPr>
              <a:defRPr/>
            </a:pPr>
            <a:fld id="{51157DBE-F876-4934-A592-41831F525887}" type="slidenum">
              <a:rPr lang="en-US" altLang="en-US"/>
              <a:pPr>
                <a:defRPr/>
              </a:pPr>
              <a:t>‹#›</a:t>
            </a:fld>
            <a:endParaRPr lang="en-US" altLang="en-US"/>
          </a:p>
        </p:txBody>
      </p:sp>
    </p:spTree>
    <p:extLst>
      <p:ext uri="{BB962C8B-B14F-4D97-AF65-F5344CB8AC3E}">
        <p14:creationId xmlns:p14="http://schemas.microsoft.com/office/powerpoint/2010/main" val="24293865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EF43D1E-1716-4738-A706-E1A268B1C97B}"/>
              </a:ext>
            </a:extLst>
          </p:cNvPr>
          <p:cNvSpPr>
            <a:spLocks noGrp="1" noChangeArrowheads="1"/>
          </p:cNvSpPr>
          <p:nvPr>
            <p:ph type="sldNum" sz="quarter" idx="10"/>
          </p:nvPr>
        </p:nvSpPr>
        <p:spPr>
          <a:ln/>
        </p:spPr>
        <p:txBody>
          <a:bodyPr/>
          <a:lstStyle>
            <a:lvl1pPr>
              <a:defRPr/>
            </a:lvl1pPr>
          </a:lstStyle>
          <a:p>
            <a:pPr>
              <a:defRPr/>
            </a:pPr>
            <a:fld id="{A30614DC-07BB-4517-B894-3F8BC13D2550}" type="slidenum">
              <a:rPr lang="en-US" altLang="en-US"/>
              <a:pPr>
                <a:defRPr/>
              </a:pPr>
              <a:t>‹#›</a:t>
            </a:fld>
            <a:endParaRPr lang="en-US" altLang="en-US"/>
          </a:p>
        </p:txBody>
      </p:sp>
    </p:spTree>
    <p:extLst>
      <p:ext uri="{BB962C8B-B14F-4D97-AF65-F5344CB8AC3E}">
        <p14:creationId xmlns:p14="http://schemas.microsoft.com/office/powerpoint/2010/main" val="31478970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5F1210A-8E37-414A-8E30-CBB38EE020B4}"/>
              </a:ext>
            </a:extLst>
          </p:cNvPr>
          <p:cNvSpPr>
            <a:spLocks noGrp="1" noChangeArrowheads="1"/>
          </p:cNvSpPr>
          <p:nvPr>
            <p:ph type="sldNum" sz="quarter" idx="10"/>
          </p:nvPr>
        </p:nvSpPr>
        <p:spPr>
          <a:ln/>
        </p:spPr>
        <p:txBody>
          <a:bodyPr/>
          <a:lstStyle>
            <a:lvl1pPr>
              <a:defRPr/>
            </a:lvl1pPr>
          </a:lstStyle>
          <a:p>
            <a:pPr>
              <a:defRPr/>
            </a:pPr>
            <a:fld id="{9A9996B8-7E58-4228-8B95-C9EE9F929319}" type="slidenum">
              <a:rPr lang="en-US" altLang="en-US"/>
              <a:pPr>
                <a:defRPr/>
              </a:pPr>
              <a:t>‹#›</a:t>
            </a:fld>
            <a:endParaRPr lang="en-US" altLang="en-US"/>
          </a:p>
        </p:txBody>
      </p:sp>
    </p:spTree>
    <p:extLst>
      <p:ext uri="{BB962C8B-B14F-4D97-AF65-F5344CB8AC3E}">
        <p14:creationId xmlns:p14="http://schemas.microsoft.com/office/powerpoint/2010/main" val="22751589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631E8042-1AC4-4F65-8444-02C45BA03C20}"/>
              </a:ext>
            </a:extLst>
          </p:cNvPr>
          <p:cNvSpPr>
            <a:spLocks noGrp="1" noChangeArrowheads="1"/>
          </p:cNvSpPr>
          <p:nvPr>
            <p:ph type="sldNum" sz="quarter" idx="10"/>
          </p:nvPr>
        </p:nvSpPr>
        <p:spPr>
          <a:ln/>
        </p:spPr>
        <p:txBody>
          <a:bodyPr/>
          <a:lstStyle>
            <a:lvl1pPr>
              <a:defRPr/>
            </a:lvl1pPr>
          </a:lstStyle>
          <a:p>
            <a:pPr>
              <a:defRPr/>
            </a:pPr>
            <a:fld id="{8AD9087B-FA8A-421F-9B0B-4E7AA0C14746}" type="slidenum">
              <a:rPr lang="en-US" altLang="en-US"/>
              <a:pPr>
                <a:defRPr/>
              </a:pPr>
              <a:t>‹#›</a:t>
            </a:fld>
            <a:endParaRPr lang="en-US" altLang="en-US"/>
          </a:p>
        </p:txBody>
      </p:sp>
    </p:spTree>
    <p:extLst>
      <p:ext uri="{BB962C8B-B14F-4D97-AF65-F5344CB8AC3E}">
        <p14:creationId xmlns:p14="http://schemas.microsoft.com/office/powerpoint/2010/main" val="12748407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8">
            <a:extLst>
              <a:ext uri="{FF2B5EF4-FFF2-40B4-BE49-F238E27FC236}">
                <a16:creationId xmlns:a16="http://schemas.microsoft.com/office/drawing/2014/main" id="{0E161339-60FD-4714-8C98-70C356160F4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b="83365"/>
          <a:stretch>
            <a:fillRect/>
          </a:stretch>
        </p:blipFill>
        <p:spPr bwMode="auto">
          <a:xfrm>
            <a:off x="0" y="-304800"/>
            <a:ext cx="91376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a:extLst>
              <a:ext uri="{FF2B5EF4-FFF2-40B4-BE49-F238E27FC236}">
                <a16:creationId xmlns:a16="http://schemas.microsoft.com/office/drawing/2014/main" id="{C461714B-3FAE-49EE-A789-9AD60134B74A}"/>
              </a:ext>
            </a:extLst>
          </p:cNvPr>
          <p:cNvSpPr>
            <a:spLocks noGrp="1" noChangeArrowheads="1"/>
          </p:cNvSpPr>
          <p:nvPr>
            <p:ph type="sldNum" sz="quarter" idx="4"/>
          </p:nvPr>
        </p:nvSpPr>
        <p:spPr bwMode="auto">
          <a:xfrm>
            <a:off x="0" y="6553200"/>
            <a:ext cx="39846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100"/>
            </a:lvl1pPr>
          </a:lstStyle>
          <a:p>
            <a:pPr>
              <a:defRPr/>
            </a:pPr>
            <a:fld id="{84681023-49B4-4E38-B4DB-9B03938F40FA}" type="slidenum">
              <a:rPr lang="en-US" altLang="en-US"/>
              <a:pPr>
                <a:defRPr/>
              </a:pPr>
              <a:t>‹#›</a:t>
            </a:fld>
            <a:endParaRPr lang="en-US" altLang="en-US"/>
          </a:p>
        </p:txBody>
      </p:sp>
      <p:sp>
        <p:nvSpPr>
          <p:cNvPr id="1028" name="Rectangle 8">
            <a:extLst>
              <a:ext uri="{FF2B5EF4-FFF2-40B4-BE49-F238E27FC236}">
                <a16:creationId xmlns:a16="http://schemas.microsoft.com/office/drawing/2014/main" id="{BEC751F8-B0C7-4D9C-8AE8-68AE30B775E8}"/>
              </a:ext>
            </a:extLst>
          </p:cNvPr>
          <p:cNvSpPr>
            <a:spLocks noChangeArrowheads="1"/>
          </p:cNvSpPr>
          <p:nvPr/>
        </p:nvSpPr>
        <p:spPr bwMode="auto">
          <a:xfrm>
            <a:off x="4114800" y="304800"/>
            <a:ext cx="4648200" cy="304800"/>
          </a:xfrm>
          <a:prstGeom prst="rect">
            <a:avLst/>
          </a:prstGeom>
          <a:noFill/>
          <a:ln>
            <a:noFill/>
          </a:ln>
        </p:spPr>
        <p:txBody>
          <a:bodyP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1600" b="1">
                <a:solidFill>
                  <a:schemeClr val="accent2"/>
                </a:solidFill>
                <a:latin typeface="Garamond" panose="02020404030301010803" pitchFamily="18" charset="0"/>
              </a:rPr>
              <a:t>Amity School of Engineering &amp; Technology</a:t>
            </a:r>
          </a:p>
        </p:txBody>
      </p:sp>
      <p:sp>
        <p:nvSpPr>
          <p:cNvPr id="1029" name="Rectangle 10">
            <a:extLst>
              <a:ext uri="{FF2B5EF4-FFF2-40B4-BE49-F238E27FC236}">
                <a16:creationId xmlns:a16="http://schemas.microsoft.com/office/drawing/2014/main" id="{D173DE95-6EFF-4F74-BA0A-BCDE7E7E9D42}"/>
              </a:ext>
            </a:extLst>
          </p:cNvPr>
          <p:cNvSpPr>
            <a:spLocks noChangeArrowheads="1"/>
          </p:cNvSpPr>
          <p:nvPr userDrawn="1"/>
        </p:nvSpPr>
        <p:spPr bwMode="auto">
          <a:xfrm>
            <a:off x="2438400" y="6705600"/>
            <a:ext cx="6705600" cy="152400"/>
          </a:xfrm>
          <a:prstGeom prst="rect">
            <a:avLst/>
          </a:prstGeom>
          <a:solidFill>
            <a:srgbClr val="F1B43B"/>
          </a:solidFill>
          <a:ln>
            <a:noFill/>
          </a:ln>
        </p:spPr>
        <p:txBody>
          <a:bodyPr wrap="none" anchor="ct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Tree>
    <p:extLst>
      <p:ext uri="{BB962C8B-B14F-4D97-AF65-F5344CB8AC3E}">
        <p14:creationId xmlns:p14="http://schemas.microsoft.com/office/powerpoint/2010/main" val="428660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D217-B9D0-4219-BB3C-09BBBE86ED20}"/>
              </a:ext>
            </a:extLst>
          </p:cNvPr>
          <p:cNvSpPr>
            <a:spLocks noGrp="1"/>
          </p:cNvSpPr>
          <p:nvPr>
            <p:ph type="title"/>
          </p:nvPr>
        </p:nvSpPr>
        <p:spPr>
          <a:xfrm>
            <a:off x="0" y="2620962"/>
            <a:ext cx="9144000" cy="808038"/>
          </a:xfrm>
        </p:spPr>
        <p:txBody>
          <a:bodyPr/>
          <a:lstStyle/>
          <a:p>
            <a:r>
              <a:rPr lang="en-US" dirty="0"/>
              <a:t>Multithreading</a:t>
            </a:r>
          </a:p>
        </p:txBody>
      </p:sp>
      <p:sp>
        <p:nvSpPr>
          <p:cNvPr id="4" name="Slide Number Placeholder 3">
            <a:extLst>
              <a:ext uri="{FF2B5EF4-FFF2-40B4-BE49-F238E27FC236}">
                <a16:creationId xmlns:a16="http://schemas.microsoft.com/office/drawing/2014/main" id="{8FD110CB-3C16-44AE-8C46-8B10F6528A7E}"/>
              </a:ext>
            </a:extLst>
          </p:cNvPr>
          <p:cNvSpPr>
            <a:spLocks noGrp="1"/>
          </p:cNvSpPr>
          <p:nvPr>
            <p:ph type="sldNum" sz="quarter" idx="10"/>
          </p:nvPr>
        </p:nvSpPr>
        <p:spPr/>
        <p:txBody>
          <a:bodyPr/>
          <a:lstStyle/>
          <a:p>
            <a:pPr>
              <a:defRPr/>
            </a:pPr>
            <a:fld id="{6F5B34F6-CFDA-4837-B8C1-E942023A937E}" type="slidenum">
              <a:rPr lang="en-US" altLang="en-US" smtClean="0"/>
              <a:pPr>
                <a:defRPr/>
              </a:pPr>
              <a:t>1</a:t>
            </a:fld>
            <a:endParaRPr lang="en-US" altLang="en-US"/>
          </a:p>
        </p:txBody>
      </p:sp>
    </p:spTree>
    <p:extLst>
      <p:ext uri="{BB962C8B-B14F-4D97-AF65-F5344CB8AC3E}">
        <p14:creationId xmlns:p14="http://schemas.microsoft.com/office/powerpoint/2010/main" val="206812105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2F660-8B99-40CC-9AAB-8EAB4BD54C07}"/>
              </a:ext>
            </a:extLst>
          </p:cNvPr>
          <p:cNvSpPr>
            <a:spLocks noGrp="1"/>
          </p:cNvSpPr>
          <p:nvPr>
            <p:ph type="title"/>
          </p:nvPr>
        </p:nvSpPr>
        <p:spPr>
          <a:xfrm>
            <a:off x="457200" y="609600"/>
            <a:ext cx="8229600" cy="762000"/>
          </a:xfrm>
        </p:spPr>
        <p:txBody>
          <a:bodyPr/>
          <a:lstStyle/>
          <a:p>
            <a:r>
              <a:rPr lang="en-US" dirty="0"/>
              <a:t>Use of Daemon Thread</a:t>
            </a:r>
          </a:p>
        </p:txBody>
      </p:sp>
      <p:sp>
        <p:nvSpPr>
          <p:cNvPr id="3" name="Content Placeholder 2">
            <a:extLst>
              <a:ext uri="{FF2B5EF4-FFF2-40B4-BE49-F238E27FC236}">
                <a16:creationId xmlns:a16="http://schemas.microsoft.com/office/drawing/2014/main" id="{3CB7F730-50C3-461C-AABF-B19E1225F8ED}"/>
              </a:ext>
            </a:extLst>
          </p:cNvPr>
          <p:cNvSpPr>
            <a:spLocks noGrp="1"/>
          </p:cNvSpPr>
          <p:nvPr>
            <p:ph idx="1"/>
          </p:nvPr>
        </p:nvSpPr>
        <p:spPr/>
        <p:txBody>
          <a:bodyPr/>
          <a:lstStyle/>
          <a:p>
            <a:pPr algn="just"/>
            <a:r>
              <a:rPr lang="en-US" sz="2800" b="0" i="0" dirty="0">
                <a:solidFill>
                  <a:srgbClr val="000000"/>
                </a:solidFill>
                <a:effectLst/>
              </a:rPr>
              <a:t>Daemon threads are useful for background supporting tasks such as garbage collection, releasing memory of unused objects and removing unwanted entries from the cache. Most of the JVM threads are daemon threads.</a:t>
            </a:r>
            <a:endParaRPr lang="en-US" sz="2800" dirty="0"/>
          </a:p>
        </p:txBody>
      </p:sp>
    </p:spTree>
    <p:extLst>
      <p:ext uri="{BB962C8B-B14F-4D97-AF65-F5344CB8AC3E}">
        <p14:creationId xmlns:p14="http://schemas.microsoft.com/office/powerpoint/2010/main" val="289358518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DF684C-1E61-4B49-840A-CEF91C7012F4}"/>
              </a:ext>
            </a:extLst>
          </p:cNvPr>
          <p:cNvSpPr>
            <a:spLocks noGrp="1"/>
          </p:cNvSpPr>
          <p:nvPr>
            <p:ph idx="1"/>
          </p:nvPr>
        </p:nvSpPr>
        <p:spPr/>
        <p:txBody>
          <a:bodyPr/>
          <a:lstStyle/>
          <a:p>
            <a:endParaRPr lang="en-US"/>
          </a:p>
        </p:txBody>
      </p:sp>
      <p:pic>
        <p:nvPicPr>
          <p:cNvPr id="6146" name="Picture 2">
            <a:extLst>
              <a:ext uri="{FF2B5EF4-FFF2-40B4-BE49-F238E27FC236}">
                <a16:creationId xmlns:a16="http://schemas.microsoft.com/office/drawing/2014/main" id="{AD2BA577-70B6-4A54-A1D7-204BCAA1C7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1837"/>
            <a:ext cx="9144000" cy="5973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30312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0086F-A75F-459D-A1F0-77FC3D71B75C}"/>
              </a:ext>
            </a:extLst>
          </p:cNvPr>
          <p:cNvSpPr>
            <a:spLocks noGrp="1"/>
          </p:cNvSpPr>
          <p:nvPr>
            <p:ph type="title"/>
          </p:nvPr>
        </p:nvSpPr>
        <p:spPr>
          <a:xfrm>
            <a:off x="461962" y="731837"/>
            <a:ext cx="8229600" cy="715963"/>
          </a:xfrm>
        </p:spPr>
        <p:txBody>
          <a:bodyPr/>
          <a:lstStyle/>
          <a:p>
            <a:r>
              <a:rPr lang="en-US" dirty="0"/>
              <a:t>Multithreading</a:t>
            </a:r>
          </a:p>
        </p:txBody>
      </p:sp>
      <p:sp>
        <p:nvSpPr>
          <p:cNvPr id="3" name="Content Placeholder 2">
            <a:extLst>
              <a:ext uri="{FF2B5EF4-FFF2-40B4-BE49-F238E27FC236}">
                <a16:creationId xmlns:a16="http://schemas.microsoft.com/office/drawing/2014/main" id="{CE42356E-D50B-4DB0-ADBB-2FD09B7D0C2D}"/>
              </a:ext>
            </a:extLst>
          </p:cNvPr>
          <p:cNvSpPr>
            <a:spLocks noGrp="1"/>
          </p:cNvSpPr>
          <p:nvPr>
            <p:ph idx="1"/>
          </p:nvPr>
        </p:nvSpPr>
        <p:spPr>
          <a:xfrm>
            <a:off x="0" y="1600200"/>
            <a:ext cx="9144000" cy="4525963"/>
          </a:xfrm>
        </p:spPr>
        <p:txBody>
          <a:bodyPr/>
          <a:lstStyle/>
          <a:p>
            <a:pPr algn="just" fontAlgn="base"/>
            <a:r>
              <a:rPr lang="en-US" b="0" i="0" dirty="0">
                <a:solidFill>
                  <a:srgbClr val="273239"/>
                </a:solidFill>
                <a:effectLst/>
                <a:latin typeface="urw-din"/>
              </a:rPr>
              <a:t>Multithreading is a Java feature that allows concurrent execution of two or more parts of a program for maximum utilization of CPU. Each part of such program is called a thread. So, threads are light-weight processes within a process.</a:t>
            </a:r>
          </a:p>
          <a:p>
            <a:pPr algn="just" fontAlgn="base"/>
            <a:r>
              <a:rPr lang="en-US" b="0" i="0" dirty="0">
                <a:solidFill>
                  <a:srgbClr val="273239"/>
                </a:solidFill>
                <a:effectLst/>
                <a:latin typeface="urw-din"/>
              </a:rPr>
              <a:t>Threads can be created by using two mechanisms : </a:t>
            </a:r>
          </a:p>
          <a:p>
            <a:pPr algn="just" fontAlgn="base">
              <a:buFont typeface="+mj-lt"/>
              <a:buAutoNum type="arabicPeriod"/>
            </a:pPr>
            <a:r>
              <a:rPr lang="en-US" b="0" i="0" dirty="0">
                <a:solidFill>
                  <a:srgbClr val="273239"/>
                </a:solidFill>
                <a:effectLst/>
                <a:latin typeface="urw-din"/>
              </a:rPr>
              <a:t>Extending the Thread class </a:t>
            </a:r>
          </a:p>
          <a:p>
            <a:pPr algn="just" fontAlgn="base">
              <a:buFont typeface="+mj-lt"/>
              <a:buAutoNum type="arabicPeriod"/>
            </a:pPr>
            <a:r>
              <a:rPr lang="en-US" b="0" i="0" dirty="0">
                <a:solidFill>
                  <a:srgbClr val="273239"/>
                </a:solidFill>
                <a:effectLst/>
                <a:latin typeface="urw-din"/>
              </a:rPr>
              <a:t>Implementing the Runnable Interface</a:t>
            </a:r>
          </a:p>
        </p:txBody>
      </p:sp>
    </p:spTree>
    <p:extLst>
      <p:ext uri="{BB962C8B-B14F-4D97-AF65-F5344CB8AC3E}">
        <p14:creationId xmlns:p14="http://schemas.microsoft.com/office/powerpoint/2010/main" val="263334165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0C6F5-8FCE-41A4-ABC6-A3B3A416DD5D}"/>
              </a:ext>
            </a:extLst>
          </p:cNvPr>
          <p:cNvSpPr>
            <a:spLocks noGrp="1"/>
          </p:cNvSpPr>
          <p:nvPr>
            <p:ph type="title"/>
          </p:nvPr>
        </p:nvSpPr>
        <p:spPr>
          <a:xfrm>
            <a:off x="457200" y="609600"/>
            <a:ext cx="8229600" cy="808038"/>
          </a:xfrm>
        </p:spPr>
        <p:txBody>
          <a:bodyPr/>
          <a:lstStyle/>
          <a:p>
            <a:r>
              <a:rPr lang="en-US" dirty="0"/>
              <a:t>Cont..</a:t>
            </a:r>
          </a:p>
        </p:txBody>
      </p:sp>
      <p:pic>
        <p:nvPicPr>
          <p:cNvPr id="7" name="Content Placeholder 6" descr="Diagram&#10;&#10;Description automatically generated">
            <a:extLst>
              <a:ext uri="{FF2B5EF4-FFF2-40B4-BE49-F238E27FC236}">
                <a16:creationId xmlns:a16="http://schemas.microsoft.com/office/drawing/2014/main" id="{30BDD7A5-D54F-4783-B373-AA6FA3D325E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8992" y="2226469"/>
            <a:ext cx="4626016" cy="3263504"/>
          </a:xfrm>
        </p:spPr>
      </p:pic>
    </p:spTree>
    <p:extLst>
      <p:ext uri="{BB962C8B-B14F-4D97-AF65-F5344CB8AC3E}">
        <p14:creationId xmlns:p14="http://schemas.microsoft.com/office/powerpoint/2010/main" val="286332823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C43B5-EC17-4E77-BF4D-DFE4CC066271}"/>
              </a:ext>
            </a:extLst>
          </p:cNvPr>
          <p:cNvSpPr>
            <a:spLocks noGrp="1"/>
          </p:cNvSpPr>
          <p:nvPr>
            <p:ph type="title"/>
          </p:nvPr>
        </p:nvSpPr>
        <p:spPr>
          <a:xfrm>
            <a:off x="457200" y="609600"/>
            <a:ext cx="8229600" cy="1143000"/>
          </a:xfrm>
        </p:spPr>
        <p:txBody>
          <a:bodyPr/>
          <a:lstStyle/>
          <a:p>
            <a:r>
              <a:rPr lang="en-US" i="0" dirty="0">
                <a:solidFill>
                  <a:srgbClr val="222222"/>
                </a:solidFill>
                <a:effectLst/>
              </a:rPr>
              <a:t>Advantages of multithread</a:t>
            </a:r>
            <a:endParaRPr lang="en-US" dirty="0"/>
          </a:p>
        </p:txBody>
      </p:sp>
      <p:sp>
        <p:nvSpPr>
          <p:cNvPr id="3" name="Content Placeholder 2">
            <a:extLst>
              <a:ext uri="{FF2B5EF4-FFF2-40B4-BE49-F238E27FC236}">
                <a16:creationId xmlns:a16="http://schemas.microsoft.com/office/drawing/2014/main" id="{F501A2FE-07A9-4482-95B7-430D2D144ED0}"/>
              </a:ext>
            </a:extLst>
          </p:cNvPr>
          <p:cNvSpPr>
            <a:spLocks noGrp="1"/>
          </p:cNvSpPr>
          <p:nvPr>
            <p:ph idx="1"/>
          </p:nvPr>
        </p:nvSpPr>
        <p:spPr>
          <a:xfrm>
            <a:off x="228600" y="1600200"/>
            <a:ext cx="8686800" cy="4525963"/>
          </a:xfrm>
        </p:spPr>
        <p:txBody>
          <a:bodyPr/>
          <a:lstStyle/>
          <a:p>
            <a:pPr algn="l">
              <a:buFont typeface="Arial" panose="020B0604020202020204" pitchFamily="34" charset="0"/>
              <a:buChar char="•"/>
            </a:pPr>
            <a:r>
              <a:rPr lang="en-US" sz="2800" b="0" i="0" dirty="0">
                <a:solidFill>
                  <a:srgbClr val="222222"/>
                </a:solidFill>
                <a:effectLst/>
              </a:rPr>
              <a:t>The users are not blocked because threads are independent, and we can perform multiple operations at times</a:t>
            </a:r>
          </a:p>
          <a:p>
            <a:pPr algn="l">
              <a:buFont typeface="Arial" panose="020B0604020202020204" pitchFamily="34" charset="0"/>
              <a:buChar char="•"/>
            </a:pPr>
            <a:r>
              <a:rPr lang="en-US" sz="2800" b="0" i="0" dirty="0">
                <a:solidFill>
                  <a:srgbClr val="222222"/>
                </a:solidFill>
                <a:effectLst/>
              </a:rPr>
              <a:t>As such the threads are independent, the other threads won’t get affected if one thread meets an exception.</a:t>
            </a:r>
          </a:p>
          <a:p>
            <a:endParaRPr lang="en-US" dirty="0"/>
          </a:p>
        </p:txBody>
      </p:sp>
    </p:spTree>
    <p:extLst>
      <p:ext uri="{BB962C8B-B14F-4D97-AF65-F5344CB8AC3E}">
        <p14:creationId xmlns:p14="http://schemas.microsoft.com/office/powerpoint/2010/main" val="134483475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00A4B-DA44-45C1-A52D-E3C25FD52450}"/>
              </a:ext>
            </a:extLst>
          </p:cNvPr>
          <p:cNvSpPr>
            <a:spLocks noGrp="1"/>
          </p:cNvSpPr>
          <p:nvPr>
            <p:ph type="title"/>
          </p:nvPr>
        </p:nvSpPr>
        <p:spPr>
          <a:xfrm>
            <a:off x="457200" y="669133"/>
            <a:ext cx="8229600" cy="819944"/>
          </a:xfrm>
        </p:spPr>
        <p:txBody>
          <a:bodyPr/>
          <a:lstStyle/>
          <a:p>
            <a:r>
              <a:rPr lang="en-US" b="1" i="0" dirty="0">
                <a:solidFill>
                  <a:srgbClr val="222222"/>
                </a:solidFill>
                <a:effectLst/>
                <a:latin typeface="Source Sans Pro" panose="020B0503030403020204" pitchFamily="34" charset="0"/>
              </a:rPr>
              <a:t>Thread Life Cycle in Java</a:t>
            </a:r>
          </a:p>
        </p:txBody>
      </p:sp>
      <p:sp>
        <p:nvSpPr>
          <p:cNvPr id="3" name="Content Placeholder 2">
            <a:extLst>
              <a:ext uri="{FF2B5EF4-FFF2-40B4-BE49-F238E27FC236}">
                <a16:creationId xmlns:a16="http://schemas.microsoft.com/office/drawing/2014/main" id="{483D707D-C806-4B9C-9C7F-A3D35C0A2CCD}"/>
              </a:ext>
            </a:extLst>
          </p:cNvPr>
          <p:cNvSpPr>
            <a:spLocks noGrp="1"/>
          </p:cNvSpPr>
          <p:nvPr>
            <p:ph idx="1"/>
          </p:nvPr>
        </p:nvSpPr>
        <p:spPr/>
        <p:txBody>
          <a:bodyPr/>
          <a:lstStyle/>
          <a:p>
            <a:endParaRPr lang="en-US" dirty="0"/>
          </a:p>
        </p:txBody>
      </p:sp>
      <p:pic>
        <p:nvPicPr>
          <p:cNvPr id="7170" name="Picture 2">
            <a:extLst>
              <a:ext uri="{FF2B5EF4-FFF2-40B4-BE49-F238E27FC236}">
                <a16:creationId xmlns:a16="http://schemas.microsoft.com/office/drawing/2014/main" id="{C2E16BF9-4609-4BD8-A5E1-FC8C943D3B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19" y="2226469"/>
            <a:ext cx="3855426" cy="326350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ava Multithreading Tutorial - Java Thread Life Cycle">
            <a:extLst>
              <a:ext uri="{FF2B5EF4-FFF2-40B4-BE49-F238E27FC236}">
                <a16:creationId xmlns:a16="http://schemas.microsoft.com/office/drawing/2014/main" id="{DAFF00EA-ED07-4C62-A203-5EC74BED3C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1" y="2125267"/>
            <a:ext cx="5029199" cy="371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653937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BA000-95C7-4698-B98A-65946DE20890}"/>
              </a:ext>
            </a:extLst>
          </p:cNvPr>
          <p:cNvSpPr>
            <a:spLocks noGrp="1"/>
          </p:cNvSpPr>
          <p:nvPr>
            <p:ph type="title"/>
          </p:nvPr>
        </p:nvSpPr>
        <p:spPr>
          <a:xfrm>
            <a:off x="457200" y="698499"/>
            <a:ext cx="8229600" cy="749301"/>
          </a:xfrm>
        </p:spPr>
        <p:txBody>
          <a:bodyPr/>
          <a:lstStyle/>
          <a:p>
            <a:r>
              <a:rPr lang="en-US" b="1" i="0" dirty="0">
                <a:solidFill>
                  <a:srgbClr val="292929"/>
                </a:solidFill>
                <a:effectLst/>
                <a:latin typeface="sohne"/>
              </a:rPr>
              <a:t>New state</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910DF204-AF5D-4895-B66F-117DEA43CE2C}"/>
              </a:ext>
            </a:extLst>
          </p:cNvPr>
          <p:cNvSpPr>
            <a:spLocks noGrp="1"/>
          </p:cNvSpPr>
          <p:nvPr>
            <p:ph idx="1"/>
          </p:nvPr>
        </p:nvSpPr>
        <p:spPr/>
        <p:txBody>
          <a:bodyPr/>
          <a:lstStyle/>
          <a:p>
            <a:r>
              <a:rPr lang="en-US" sz="2800" b="0" i="0" dirty="0">
                <a:solidFill>
                  <a:srgbClr val="292929"/>
                </a:solidFill>
                <a:effectLst/>
              </a:rPr>
              <a:t>Before calling the start() method on the newly created thread instance, the thread is in a “new state”.</a:t>
            </a:r>
          </a:p>
          <a:p>
            <a:pPr marL="0" indent="0">
              <a:buNone/>
            </a:pPr>
            <a:r>
              <a:rPr lang="en-US" sz="2800" dirty="0">
                <a:solidFill>
                  <a:srgbClr val="222222"/>
                </a:solidFill>
              </a:rPr>
              <a:t>In this phase, the thread is created using class “Thread class”. It remains in this state till the program </a:t>
            </a:r>
            <a:r>
              <a:rPr lang="en-US" sz="2800" b="1" dirty="0">
                <a:solidFill>
                  <a:srgbClr val="222222"/>
                </a:solidFill>
              </a:rPr>
              <a:t>starts</a:t>
            </a:r>
            <a:r>
              <a:rPr lang="en-US" sz="2800" dirty="0">
                <a:solidFill>
                  <a:srgbClr val="222222"/>
                </a:solidFill>
              </a:rPr>
              <a:t> the thread. It is also known as born thread.</a:t>
            </a:r>
          </a:p>
          <a:p>
            <a:pPr algn="l">
              <a:buFont typeface="+mj-lt"/>
              <a:buAutoNum type="arabicPeriod"/>
            </a:pPr>
            <a:endParaRPr lang="en-US" sz="2100" dirty="0">
              <a:solidFill>
                <a:srgbClr val="222222"/>
              </a:solidFill>
              <a:latin typeface="Source Sans Pro" panose="020B0503030403020204" pitchFamily="34" charset="0"/>
            </a:endParaRPr>
          </a:p>
          <a:p>
            <a:endParaRPr lang="en-US" dirty="0"/>
          </a:p>
        </p:txBody>
      </p:sp>
    </p:spTree>
    <p:extLst>
      <p:ext uri="{BB962C8B-B14F-4D97-AF65-F5344CB8AC3E}">
        <p14:creationId xmlns:p14="http://schemas.microsoft.com/office/powerpoint/2010/main" val="1505718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C9AA5-D544-4F1E-B3C1-869060279B6E}"/>
              </a:ext>
            </a:extLst>
          </p:cNvPr>
          <p:cNvSpPr>
            <a:spLocks noGrp="1"/>
          </p:cNvSpPr>
          <p:nvPr>
            <p:ph type="title"/>
          </p:nvPr>
        </p:nvSpPr>
        <p:spPr>
          <a:xfrm>
            <a:off x="457200" y="609600"/>
            <a:ext cx="8229600" cy="808038"/>
          </a:xfrm>
        </p:spPr>
        <p:txBody>
          <a:bodyPr/>
          <a:lstStyle/>
          <a:p>
            <a:r>
              <a:rPr lang="en-US" b="1" i="0" dirty="0">
                <a:solidFill>
                  <a:srgbClr val="292929"/>
                </a:solidFill>
                <a:effectLst/>
                <a:latin typeface="sohne"/>
              </a:rPr>
              <a:t>Runnable state</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FC90C973-9E7F-493F-A2DF-0B56B2219420}"/>
              </a:ext>
            </a:extLst>
          </p:cNvPr>
          <p:cNvSpPr>
            <a:spLocks noGrp="1"/>
          </p:cNvSpPr>
          <p:nvPr>
            <p:ph idx="1"/>
          </p:nvPr>
        </p:nvSpPr>
        <p:spPr>
          <a:xfrm>
            <a:off x="304800" y="1600200"/>
            <a:ext cx="8534400" cy="4525963"/>
          </a:xfrm>
        </p:spPr>
        <p:txBody>
          <a:bodyPr/>
          <a:lstStyle/>
          <a:p>
            <a:r>
              <a:rPr lang="en-US" sz="2800" b="0" i="0" dirty="0">
                <a:solidFill>
                  <a:srgbClr val="292929"/>
                </a:solidFill>
                <a:effectLst/>
              </a:rPr>
              <a:t>The thread is in a “runnable state” after calling the start() method, but it has not been selected as the running thread by the thread scheduler.</a:t>
            </a:r>
          </a:p>
          <a:p>
            <a:r>
              <a:rPr lang="en-US" sz="2800" dirty="0">
                <a:solidFill>
                  <a:srgbClr val="222222"/>
                </a:solidFill>
              </a:rPr>
              <a:t>In this phase, the instance of the thread is invoked with a start method. The thread control is given to scheduler to finish the execution. It depends on the scheduler, whether to run the thread.</a:t>
            </a:r>
          </a:p>
          <a:p>
            <a:endParaRPr lang="en-US" dirty="0"/>
          </a:p>
        </p:txBody>
      </p:sp>
    </p:spTree>
    <p:extLst>
      <p:ext uri="{BB962C8B-B14F-4D97-AF65-F5344CB8AC3E}">
        <p14:creationId xmlns:p14="http://schemas.microsoft.com/office/powerpoint/2010/main" val="296261267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FDC5-7DF9-4DF8-8364-30778E2E1448}"/>
              </a:ext>
            </a:extLst>
          </p:cNvPr>
          <p:cNvSpPr>
            <a:spLocks noGrp="1"/>
          </p:cNvSpPr>
          <p:nvPr>
            <p:ph type="title"/>
          </p:nvPr>
        </p:nvSpPr>
        <p:spPr>
          <a:xfrm>
            <a:off x="457200" y="609600"/>
            <a:ext cx="8229600" cy="808038"/>
          </a:xfrm>
        </p:spPr>
        <p:txBody>
          <a:bodyPr/>
          <a:lstStyle/>
          <a:p>
            <a:r>
              <a:rPr lang="en-US" b="1" i="0" dirty="0">
                <a:solidFill>
                  <a:srgbClr val="292929"/>
                </a:solidFill>
                <a:effectLst/>
                <a:latin typeface="sohne"/>
              </a:rPr>
              <a:t>Running state</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9F252173-3291-41FD-9482-76AB08D20F95}"/>
              </a:ext>
            </a:extLst>
          </p:cNvPr>
          <p:cNvSpPr>
            <a:spLocks noGrp="1"/>
          </p:cNvSpPr>
          <p:nvPr>
            <p:ph idx="1"/>
          </p:nvPr>
        </p:nvSpPr>
        <p:spPr>
          <a:xfrm>
            <a:off x="457200" y="1600200"/>
            <a:ext cx="8458200" cy="4525963"/>
          </a:xfrm>
        </p:spPr>
        <p:txBody>
          <a:bodyPr/>
          <a:lstStyle/>
          <a:p>
            <a:r>
              <a:rPr lang="en-US" b="0" i="0" dirty="0">
                <a:solidFill>
                  <a:srgbClr val="292929"/>
                </a:solidFill>
                <a:effectLst/>
                <a:latin typeface="charter"/>
              </a:rPr>
              <a:t>If the thread scheduler has selected it as a running thread, it is on the “running state”. A thread will only execute its task when it is on the “running state”.</a:t>
            </a:r>
            <a:endParaRPr lang="en-US" dirty="0"/>
          </a:p>
        </p:txBody>
      </p:sp>
    </p:spTree>
    <p:extLst>
      <p:ext uri="{BB962C8B-B14F-4D97-AF65-F5344CB8AC3E}">
        <p14:creationId xmlns:p14="http://schemas.microsoft.com/office/powerpoint/2010/main" val="134739298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F423-9C3F-45EB-97D1-BCB52328280E}"/>
              </a:ext>
            </a:extLst>
          </p:cNvPr>
          <p:cNvSpPr>
            <a:spLocks noGrp="1"/>
          </p:cNvSpPr>
          <p:nvPr>
            <p:ph type="title"/>
          </p:nvPr>
        </p:nvSpPr>
        <p:spPr>
          <a:xfrm>
            <a:off x="461962" y="609600"/>
            <a:ext cx="8229600" cy="762000"/>
          </a:xfrm>
        </p:spPr>
        <p:txBody>
          <a:bodyPr/>
          <a:lstStyle/>
          <a:p>
            <a:r>
              <a:rPr lang="en-US" b="1" i="0" dirty="0">
                <a:solidFill>
                  <a:srgbClr val="292929"/>
                </a:solidFill>
                <a:effectLst/>
                <a:latin typeface="sohne"/>
              </a:rPr>
              <a:t>Waiting state</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15427CA3-5F49-44D2-9EEC-A5E5C011EFF5}"/>
              </a:ext>
            </a:extLst>
          </p:cNvPr>
          <p:cNvSpPr>
            <a:spLocks noGrp="1"/>
          </p:cNvSpPr>
          <p:nvPr>
            <p:ph idx="1"/>
          </p:nvPr>
        </p:nvSpPr>
        <p:spPr/>
        <p:txBody>
          <a:bodyPr/>
          <a:lstStyle/>
          <a:p>
            <a:pPr algn="just"/>
            <a:r>
              <a:rPr lang="en-US" sz="2800" b="0" i="0" dirty="0">
                <a:solidFill>
                  <a:srgbClr val="292929"/>
                </a:solidFill>
                <a:effectLst/>
              </a:rPr>
              <a:t>When a thread is still alive but not eligible to run, then the thread is in the “waiting state”. A thread can move from “running state” to “waiting state” by certain conditions ex: sleep(), wait(). Same as that a thread can move from “waiting state” to “runnable state” by certain conditions ex: notify(), interrupt().</a:t>
            </a:r>
            <a:endParaRPr lang="en-US" sz="2800" dirty="0"/>
          </a:p>
        </p:txBody>
      </p:sp>
    </p:spTree>
    <p:extLst>
      <p:ext uri="{BB962C8B-B14F-4D97-AF65-F5344CB8AC3E}">
        <p14:creationId xmlns:p14="http://schemas.microsoft.com/office/powerpoint/2010/main" val="324823326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77C82-C381-484E-B92D-C6EAAB4520CD}"/>
              </a:ext>
            </a:extLst>
          </p:cNvPr>
          <p:cNvSpPr>
            <a:spLocks noGrp="1"/>
          </p:cNvSpPr>
          <p:nvPr>
            <p:ph type="title"/>
          </p:nvPr>
        </p:nvSpPr>
        <p:spPr>
          <a:xfrm>
            <a:off x="495300" y="731837"/>
            <a:ext cx="8229600" cy="868363"/>
          </a:xfrm>
        </p:spPr>
        <p:txBody>
          <a:bodyPr/>
          <a:lstStyle/>
          <a:p>
            <a:r>
              <a:rPr lang="en-US" dirty="0"/>
              <a:t>Agenda</a:t>
            </a:r>
          </a:p>
        </p:txBody>
      </p:sp>
      <p:sp>
        <p:nvSpPr>
          <p:cNvPr id="3" name="Content Placeholder 2">
            <a:extLst>
              <a:ext uri="{FF2B5EF4-FFF2-40B4-BE49-F238E27FC236}">
                <a16:creationId xmlns:a16="http://schemas.microsoft.com/office/drawing/2014/main" id="{506E548D-F2F7-426B-BEF3-1D0B494AEFB6}"/>
              </a:ext>
            </a:extLst>
          </p:cNvPr>
          <p:cNvSpPr>
            <a:spLocks noGrp="1"/>
          </p:cNvSpPr>
          <p:nvPr>
            <p:ph idx="1"/>
          </p:nvPr>
        </p:nvSpPr>
        <p:spPr/>
        <p:txBody>
          <a:bodyPr/>
          <a:lstStyle/>
          <a:p>
            <a:r>
              <a:rPr lang="en-US" dirty="0"/>
              <a:t>Multiprocessing</a:t>
            </a:r>
          </a:p>
          <a:p>
            <a:r>
              <a:rPr lang="en-US" dirty="0"/>
              <a:t>Type of Multiprocessing</a:t>
            </a:r>
          </a:p>
          <a:p>
            <a:r>
              <a:rPr lang="en-US" dirty="0"/>
              <a:t>What is Thread</a:t>
            </a:r>
          </a:p>
          <a:p>
            <a:r>
              <a:rPr lang="en-US" dirty="0"/>
              <a:t>Type of Thread</a:t>
            </a:r>
          </a:p>
          <a:p>
            <a:r>
              <a:rPr lang="en-US" dirty="0"/>
              <a:t>Multithreading</a:t>
            </a:r>
          </a:p>
          <a:p>
            <a:r>
              <a:rPr lang="en-US" dirty="0"/>
              <a:t>Thread Life Cycle</a:t>
            </a:r>
          </a:p>
          <a:p>
            <a:r>
              <a:rPr lang="en-US" dirty="0"/>
              <a:t>Multithreading Example</a:t>
            </a:r>
          </a:p>
          <a:p>
            <a:r>
              <a:rPr lang="en-US" dirty="0"/>
              <a:t>Advantages of Multithreading</a:t>
            </a:r>
          </a:p>
          <a:p>
            <a:endParaRPr lang="en-US" dirty="0"/>
          </a:p>
        </p:txBody>
      </p:sp>
    </p:spTree>
    <p:extLst>
      <p:ext uri="{BB962C8B-B14F-4D97-AF65-F5344CB8AC3E}">
        <p14:creationId xmlns:p14="http://schemas.microsoft.com/office/powerpoint/2010/main" val="87751046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FED3E-A8DA-4943-A02A-9BA16A4A1B4D}"/>
              </a:ext>
            </a:extLst>
          </p:cNvPr>
          <p:cNvSpPr>
            <a:spLocks noGrp="1"/>
          </p:cNvSpPr>
          <p:nvPr>
            <p:ph type="title"/>
          </p:nvPr>
        </p:nvSpPr>
        <p:spPr>
          <a:xfrm>
            <a:off x="457200" y="609600"/>
            <a:ext cx="8229600" cy="685800"/>
          </a:xfrm>
        </p:spPr>
        <p:txBody>
          <a:bodyPr/>
          <a:lstStyle/>
          <a:p>
            <a:r>
              <a:rPr lang="en-US" b="1" i="0" dirty="0">
                <a:solidFill>
                  <a:srgbClr val="292929"/>
                </a:solidFill>
                <a:effectLst/>
                <a:latin typeface="sohne"/>
              </a:rPr>
              <a:t>Death state or Terminate</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24968BCD-77FD-4488-9B71-A578D51988B9}"/>
              </a:ext>
            </a:extLst>
          </p:cNvPr>
          <p:cNvSpPr>
            <a:spLocks noGrp="1"/>
          </p:cNvSpPr>
          <p:nvPr>
            <p:ph idx="1"/>
          </p:nvPr>
        </p:nvSpPr>
        <p:spPr/>
        <p:txBody>
          <a:bodyPr/>
          <a:lstStyle/>
          <a:p>
            <a:pPr algn="just"/>
            <a:r>
              <a:rPr lang="en-US" b="0" i="0" dirty="0">
                <a:solidFill>
                  <a:srgbClr val="292929"/>
                </a:solidFill>
                <a:effectLst/>
                <a:latin typeface="charter"/>
              </a:rPr>
              <a:t>When a thread completes all of the tasks assigned to it, or when its run() method exits, it will become a dead thread.</a:t>
            </a:r>
            <a:endParaRPr lang="en-US" dirty="0"/>
          </a:p>
        </p:txBody>
      </p:sp>
    </p:spTree>
    <p:extLst>
      <p:ext uri="{BB962C8B-B14F-4D97-AF65-F5344CB8AC3E}">
        <p14:creationId xmlns:p14="http://schemas.microsoft.com/office/powerpoint/2010/main" val="215502061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702C-7B87-4D7E-9E58-BCD3F4498EC6}"/>
              </a:ext>
            </a:extLst>
          </p:cNvPr>
          <p:cNvSpPr>
            <a:spLocks noGrp="1"/>
          </p:cNvSpPr>
          <p:nvPr>
            <p:ph type="title"/>
          </p:nvPr>
        </p:nvSpPr>
        <p:spPr>
          <a:xfrm>
            <a:off x="457200" y="609600"/>
            <a:ext cx="8229600" cy="762000"/>
          </a:xfrm>
        </p:spPr>
        <p:txBody>
          <a:bodyPr/>
          <a:lstStyle/>
          <a:p>
            <a:r>
              <a:rPr lang="en-US" dirty="0"/>
              <a:t>Example</a:t>
            </a:r>
          </a:p>
        </p:txBody>
      </p:sp>
      <p:sp>
        <p:nvSpPr>
          <p:cNvPr id="5" name="Rectangle 2">
            <a:extLst>
              <a:ext uri="{FF2B5EF4-FFF2-40B4-BE49-F238E27FC236}">
                <a16:creationId xmlns:a16="http://schemas.microsoft.com/office/drawing/2014/main" id="{216EEEAB-D24C-4FF6-82D5-388463BB716A}"/>
              </a:ext>
            </a:extLst>
          </p:cNvPr>
          <p:cNvSpPr>
            <a:spLocks noChangeArrowheads="1"/>
          </p:cNvSpPr>
          <p:nvPr/>
        </p:nvSpPr>
        <p:spPr bwMode="auto">
          <a:xfrm>
            <a:off x="628650" y="2064887"/>
            <a:ext cx="7640707" cy="261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0" rIns="68580" bIns="34290" numCol="1" anchor="ctr" anchorCtr="0" compatLnSpc="1">
            <a:prstTxWarp prst="textNoShape">
              <a:avLst/>
            </a:prstTxWarp>
            <a:spAutoFit/>
          </a:bodyPr>
          <a:lstStyle/>
          <a:p>
            <a:pPr defTabSz="685800" eaLnBrk="0" hangingPunct="0"/>
            <a:r>
              <a:rPr lang="en-US" altLang="en-US" sz="2100" dirty="0">
                <a:solidFill>
                  <a:srgbClr val="222222"/>
                </a:solidFill>
                <a:latin typeface="Courier 10 Pitch"/>
              </a:rPr>
              <a:t>package </a:t>
            </a:r>
            <a:r>
              <a:rPr lang="en-US" altLang="en-US" sz="2100" dirty="0" err="1">
                <a:solidFill>
                  <a:srgbClr val="222222"/>
                </a:solidFill>
                <a:latin typeface="Courier 10 Pitch"/>
              </a:rPr>
              <a:t>demotest</a:t>
            </a:r>
            <a:r>
              <a:rPr lang="en-US" altLang="en-US" sz="2100" dirty="0">
                <a:solidFill>
                  <a:srgbClr val="222222"/>
                </a:solidFill>
                <a:latin typeface="Courier 10 Pitch"/>
              </a:rPr>
              <a:t>;</a:t>
            </a:r>
          </a:p>
          <a:p>
            <a:pPr defTabSz="685800" eaLnBrk="0" hangingPunct="0"/>
            <a:r>
              <a:rPr lang="en-US" altLang="en-US" sz="2100" dirty="0">
                <a:solidFill>
                  <a:srgbClr val="222222"/>
                </a:solidFill>
                <a:latin typeface="Courier 10 Pitch"/>
              </a:rPr>
              <a:t> </a:t>
            </a:r>
          </a:p>
          <a:p>
            <a:pPr defTabSz="685800" eaLnBrk="0" hangingPunct="0"/>
            <a:r>
              <a:rPr lang="en-US" altLang="en-US" sz="2100" dirty="0">
                <a:solidFill>
                  <a:srgbClr val="222222"/>
                </a:solidFill>
                <a:latin typeface="Courier 10 Pitch"/>
              </a:rPr>
              <a:t>public class </a:t>
            </a:r>
            <a:r>
              <a:rPr lang="en-US" altLang="en-US" sz="2100" dirty="0" err="1">
                <a:solidFill>
                  <a:srgbClr val="222222"/>
                </a:solidFill>
                <a:latin typeface="Courier 10 Pitch"/>
              </a:rPr>
              <a:t>GuruThread</a:t>
            </a:r>
            <a:r>
              <a:rPr lang="en-US" altLang="en-US" sz="2100" dirty="0">
                <a:solidFill>
                  <a:srgbClr val="222222"/>
                </a:solidFill>
                <a:latin typeface="Courier 10 Pitch"/>
              </a:rPr>
              <a:t> { </a:t>
            </a:r>
          </a:p>
          <a:p>
            <a:pPr defTabSz="685800" eaLnBrk="0" hangingPunct="0"/>
            <a:r>
              <a:rPr lang="en-US" altLang="en-US" sz="2100" dirty="0">
                <a:solidFill>
                  <a:srgbClr val="222222"/>
                </a:solidFill>
                <a:latin typeface="Courier 10 Pitch"/>
              </a:rPr>
              <a:t>public static void main(String[] </a:t>
            </a:r>
            <a:r>
              <a:rPr lang="en-US" altLang="en-US" sz="2100" dirty="0" err="1">
                <a:solidFill>
                  <a:srgbClr val="222222"/>
                </a:solidFill>
                <a:latin typeface="Courier 10 Pitch"/>
              </a:rPr>
              <a:t>args</a:t>
            </a:r>
            <a:r>
              <a:rPr lang="en-US" altLang="en-US" sz="2100" dirty="0">
                <a:solidFill>
                  <a:srgbClr val="222222"/>
                </a:solidFill>
                <a:latin typeface="Courier 10 Pitch"/>
              </a:rPr>
              <a:t>)</a:t>
            </a:r>
          </a:p>
          <a:p>
            <a:pPr defTabSz="685800" eaLnBrk="0" hangingPunct="0"/>
            <a:r>
              <a:rPr lang="en-US" altLang="en-US" sz="2100" dirty="0">
                <a:solidFill>
                  <a:srgbClr val="222222"/>
                </a:solidFill>
                <a:latin typeface="Courier 10 Pitch"/>
              </a:rPr>
              <a:t> { </a:t>
            </a:r>
          </a:p>
          <a:p>
            <a:pPr defTabSz="685800" eaLnBrk="0" hangingPunct="0"/>
            <a:r>
              <a:rPr lang="en-US" altLang="en-US" sz="2100" dirty="0">
                <a:solidFill>
                  <a:srgbClr val="222222"/>
                </a:solidFill>
                <a:latin typeface="Courier 10 Pitch"/>
              </a:rPr>
              <a:t>      </a:t>
            </a:r>
            <a:r>
              <a:rPr lang="en-US" altLang="en-US" sz="2100" dirty="0" err="1">
                <a:solidFill>
                  <a:srgbClr val="222222"/>
                </a:solidFill>
                <a:latin typeface="Courier 10 Pitch"/>
              </a:rPr>
              <a:t>System.out.println</a:t>
            </a:r>
            <a:r>
              <a:rPr lang="en-US" altLang="en-US" sz="2100" dirty="0">
                <a:solidFill>
                  <a:srgbClr val="222222"/>
                </a:solidFill>
                <a:latin typeface="Courier 10 Pitch"/>
              </a:rPr>
              <a:t>("Single Thread"); </a:t>
            </a:r>
          </a:p>
          <a:p>
            <a:pPr defTabSz="685800" eaLnBrk="0" hangingPunct="0"/>
            <a:r>
              <a:rPr lang="en-US" altLang="en-US" sz="2100" dirty="0">
                <a:solidFill>
                  <a:srgbClr val="222222"/>
                </a:solidFill>
                <a:latin typeface="Courier 10 Pitch"/>
              </a:rPr>
              <a:t> }</a:t>
            </a:r>
          </a:p>
          <a:p>
            <a:pPr defTabSz="685800" eaLnBrk="0" hangingPunct="0"/>
            <a:r>
              <a:rPr lang="en-US" altLang="en-US" sz="2100" dirty="0">
                <a:solidFill>
                  <a:srgbClr val="222222"/>
                </a:solidFill>
                <a:latin typeface="Courier 10 Pitch"/>
              </a:rPr>
              <a:t>}</a:t>
            </a:r>
            <a:r>
              <a:rPr lang="en-US" altLang="en-US" sz="2100" dirty="0"/>
              <a:t> </a:t>
            </a:r>
            <a:endParaRPr lang="en-US" altLang="en-US" sz="2100" dirty="0">
              <a:latin typeface="Arial" panose="020B0604020202020204" pitchFamily="34" charset="0"/>
            </a:endParaRPr>
          </a:p>
        </p:txBody>
      </p:sp>
    </p:spTree>
    <p:extLst>
      <p:ext uri="{BB962C8B-B14F-4D97-AF65-F5344CB8AC3E}">
        <p14:creationId xmlns:p14="http://schemas.microsoft.com/office/powerpoint/2010/main" val="129255926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28C81-A5B0-4FA5-9102-55EC10BDBD4A}"/>
              </a:ext>
            </a:extLst>
          </p:cNvPr>
          <p:cNvSpPr>
            <a:spLocks noGrp="1"/>
          </p:cNvSpPr>
          <p:nvPr>
            <p:ph type="title"/>
          </p:nvPr>
        </p:nvSpPr>
        <p:spPr>
          <a:xfrm>
            <a:off x="457200" y="609600"/>
            <a:ext cx="8229600" cy="808038"/>
          </a:xfrm>
        </p:spPr>
        <p:txBody>
          <a:bodyPr/>
          <a:lstStyle/>
          <a:p>
            <a:r>
              <a:rPr lang="en-US" b="1" i="0" dirty="0">
                <a:solidFill>
                  <a:srgbClr val="292929"/>
                </a:solidFill>
                <a:effectLst/>
                <a:latin typeface="sohne"/>
              </a:rPr>
              <a:t>Creating Threads</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E9237B0B-8FB5-499F-AAC7-1C991423E2AE}"/>
              </a:ext>
            </a:extLst>
          </p:cNvPr>
          <p:cNvSpPr>
            <a:spLocks noGrp="1"/>
          </p:cNvSpPr>
          <p:nvPr>
            <p:ph idx="1"/>
          </p:nvPr>
        </p:nvSpPr>
        <p:spPr/>
        <p:txBody>
          <a:bodyPr/>
          <a:lstStyle/>
          <a:p>
            <a:pPr algn="l"/>
            <a:r>
              <a:rPr lang="en-US" b="0" i="0" dirty="0">
                <a:solidFill>
                  <a:srgbClr val="292929"/>
                </a:solidFill>
                <a:effectLst/>
                <a:latin typeface="charter"/>
              </a:rPr>
              <a:t>We can create threads in two different ways, They are</a:t>
            </a:r>
          </a:p>
          <a:p>
            <a:pPr algn="l">
              <a:buFont typeface="+mj-lt"/>
              <a:buAutoNum type="arabicPeriod"/>
            </a:pPr>
            <a:r>
              <a:rPr lang="en-US" b="0" i="0" dirty="0">
                <a:solidFill>
                  <a:srgbClr val="292929"/>
                </a:solidFill>
                <a:effectLst/>
                <a:latin typeface="charter"/>
              </a:rPr>
              <a:t>Extend Thread class</a:t>
            </a:r>
          </a:p>
          <a:p>
            <a:pPr algn="l">
              <a:buFont typeface="+mj-lt"/>
              <a:buAutoNum type="arabicPeriod"/>
            </a:pPr>
            <a:r>
              <a:rPr lang="en-US" b="0" i="0" dirty="0">
                <a:solidFill>
                  <a:srgbClr val="292929"/>
                </a:solidFill>
                <a:effectLst/>
                <a:latin typeface="charter"/>
              </a:rPr>
              <a:t>Implement Runnable interface</a:t>
            </a:r>
          </a:p>
          <a:p>
            <a:pPr marL="0" indent="0">
              <a:buNone/>
            </a:pPr>
            <a:endParaRPr lang="en-US" b="0" i="0" dirty="0">
              <a:solidFill>
                <a:srgbClr val="292929"/>
              </a:solidFill>
              <a:effectLst/>
              <a:latin typeface="charter"/>
            </a:endParaRPr>
          </a:p>
          <a:p>
            <a:r>
              <a:rPr lang="en-US" dirty="0">
                <a:solidFill>
                  <a:srgbClr val="292929"/>
                </a:solidFill>
                <a:latin typeface="charter"/>
              </a:rPr>
              <a:t>T</a:t>
            </a:r>
            <a:r>
              <a:rPr lang="en-US" b="0" i="0" dirty="0">
                <a:solidFill>
                  <a:srgbClr val="292929"/>
                </a:solidFill>
                <a:effectLst/>
                <a:latin typeface="charter"/>
              </a:rPr>
              <a:t>he </a:t>
            </a:r>
            <a:r>
              <a:rPr lang="en-US" b="0" i="0" dirty="0" err="1">
                <a:solidFill>
                  <a:srgbClr val="292929"/>
                </a:solidFill>
                <a:effectLst/>
                <a:latin typeface="charter"/>
              </a:rPr>
              <a:t>behaviour</a:t>
            </a:r>
            <a:r>
              <a:rPr lang="en-US" b="0" i="0" dirty="0">
                <a:solidFill>
                  <a:srgbClr val="292929"/>
                </a:solidFill>
                <a:effectLst/>
                <a:latin typeface="charter"/>
              </a:rPr>
              <a:t> of the thread object will be the same in both ways.</a:t>
            </a:r>
            <a:endParaRPr lang="en-US" dirty="0"/>
          </a:p>
        </p:txBody>
      </p:sp>
    </p:spTree>
    <p:extLst>
      <p:ext uri="{BB962C8B-B14F-4D97-AF65-F5344CB8AC3E}">
        <p14:creationId xmlns:p14="http://schemas.microsoft.com/office/powerpoint/2010/main" val="214852255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E811A-8BD4-4C55-B978-2F2D3E63C8BF}"/>
              </a:ext>
            </a:extLst>
          </p:cNvPr>
          <p:cNvSpPr>
            <a:spLocks noGrp="1"/>
          </p:cNvSpPr>
          <p:nvPr>
            <p:ph type="title"/>
          </p:nvPr>
        </p:nvSpPr>
        <p:spPr>
          <a:xfrm>
            <a:off x="457200" y="609600"/>
            <a:ext cx="8229600" cy="808038"/>
          </a:xfrm>
        </p:spPr>
        <p:txBody>
          <a:bodyPr/>
          <a:lstStyle/>
          <a:p>
            <a:r>
              <a:rPr lang="en-US" dirty="0"/>
              <a:t>Method 1-</a:t>
            </a:r>
            <a:r>
              <a:rPr lang="en-US" b="1" i="0" dirty="0">
                <a:solidFill>
                  <a:srgbClr val="292929"/>
                </a:solidFill>
                <a:effectLst/>
                <a:latin typeface="sohne"/>
              </a:rPr>
              <a:t>Extend thread class</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5BFB8C8E-61F1-48EF-AFA6-8BE573FC1816}"/>
              </a:ext>
            </a:extLst>
          </p:cNvPr>
          <p:cNvSpPr>
            <a:spLocks noGrp="1"/>
          </p:cNvSpPr>
          <p:nvPr>
            <p:ph idx="1"/>
          </p:nvPr>
        </p:nvSpPr>
        <p:spPr>
          <a:xfrm>
            <a:off x="0" y="1417638"/>
            <a:ext cx="8991600" cy="5440362"/>
          </a:xfrm>
        </p:spPr>
        <p:txBody>
          <a:bodyPr/>
          <a:lstStyle/>
          <a:p>
            <a:pPr marL="0" indent="0">
              <a:buNone/>
            </a:pPr>
            <a:r>
              <a:rPr lang="en-US" sz="2800" b="0" i="0" dirty="0">
                <a:solidFill>
                  <a:srgbClr val="D73A49"/>
                </a:solidFill>
                <a:effectLst/>
              </a:rPr>
              <a:t>public</a:t>
            </a:r>
            <a:r>
              <a:rPr lang="en-US" sz="2800" b="0" i="0" dirty="0">
                <a:solidFill>
                  <a:srgbClr val="24292F"/>
                </a:solidFill>
                <a:effectLst/>
              </a:rPr>
              <a:t> </a:t>
            </a:r>
            <a:r>
              <a:rPr lang="en-US" sz="2800" b="0" i="0" dirty="0">
                <a:solidFill>
                  <a:srgbClr val="D73A49"/>
                </a:solidFill>
                <a:effectLst/>
              </a:rPr>
              <a:t>class</a:t>
            </a:r>
            <a:r>
              <a:rPr lang="en-US" sz="2800" b="0" i="0" dirty="0">
                <a:solidFill>
                  <a:srgbClr val="24292F"/>
                </a:solidFill>
                <a:effectLst/>
              </a:rPr>
              <a:t> </a:t>
            </a:r>
            <a:r>
              <a:rPr lang="en-US" sz="2800" b="0" i="0" dirty="0" err="1">
                <a:solidFill>
                  <a:srgbClr val="6F42C1"/>
                </a:solidFill>
                <a:effectLst/>
              </a:rPr>
              <a:t>Mythread</a:t>
            </a:r>
            <a:r>
              <a:rPr lang="en-US" sz="2800" b="0" i="0" dirty="0">
                <a:solidFill>
                  <a:srgbClr val="24292F"/>
                </a:solidFill>
                <a:effectLst/>
              </a:rPr>
              <a:t> </a:t>
            </a:r>
            <a:r>
              <a:rPr lang="en-US" sz="2800" b="0" i="0" dirty="0">
                <a:solidFill>
                  <a:srgbClr val="D73A49"/>
                </a:solidFill>
                <a:effectLst/>
              </a:rPr>
              <a:t>extends</a:t>
            </a:r>
            <a:r>
              <a:rPr lang="en-US" sz="2800" b="0" i="0" dirty="0">
                <a:solidFill>
                  <a:srgbClr val="24292F"/>
                </a:solidFill>
                <a:effectLst/>
              </a:rPr>
              <a:t> </a:t>
            </a:r>
            <a:r>
              <a:rPr lang="en-US" sz="2800" b="0" i="0" dirty="0">
                <a:solidFill>
                  <a:srgbClr val="6F42C1"/>
                </a:solidFill>
                <a:effectLst/>
              </a:rPr>
              <a:t>Thread</a:t>
            </a:r>
            <a:r>
              <a:rPr lang="en-US" sz="2800" b="0" i="0" dirty="0">
                <a:solidFill>
                  <a:srgbClr val="24292F"/>
                </a:solidFill>
                <a:effectLst/>
              </a:rPr>
              <a:t>{</a:t>
            </a:r>
          </a:p>
          <a:p>
            <a:pPr marL="0" indent="0">
              <a:buNone/>
            </a:pPr>
            <a:r>
              <a:rPr lang="en-US" sz="2800" b="0" i="0" dirty="0">
                <a:solidFill>
                  <a:srgbClr val="D73A49"/>
                </a:solidFill>
                <a:effectLst/>
              </a:rPr>
              <a:t>@Override</a:t>
            </a:r>
            <a:endParaRPr lang="en-US" sz="2800" dirty="0">
              <a:solidFill>
                <a:srgbClr val="24292F"/>
              </a:solidFill>
            </a:endParaRPr>
          </a:p>
          <a:p>
            <a:pPr marL="0" indent="0">
              <a:buNone/>
            </a:pPr>
            <a:r>
              <a:rPr lang="en-US" sz="2800" b="0" i="0" dirty="0">
                <a:solidFill>
                  <a:srgbClr val="D73A49"/>
                </a:solidFill>
                <a:effectLst/>
              </a:rPr>
              <a:t>public</a:t>
            </a:r>
            <a:r>
              <a:rPr lang="en-US" sz="2800" b="0" i="0" dirty="0">
                <a:solidFill>
                  <a:srgbClr val="24292F"/>
                </a:solidFill>
                <a:effectLst/>
              </a:rPr>
              <a:t> </a:t>
            </a:r>
            <a:r>
              <a:rPr lang="en-US" sz="2800" b="0" i="0" dirty="0">
                <a:solidFill>
                  <a:srgbClr val="D73A49"/>
                </a:solidFill>
                <a:effectLst/>
              </a:rPr>
              <a:t>void</a:t>
            </a:r>
            <a:r>
              <a:rPr lang="en-US" sz="2800" b="0" i="0" dirty="0">
                <a:solidFill>
                  <a:srgbClr val="24292F"/>
                </a:solidFill>
                <a:effectLst/>
              </a:rPr>
              <a:t> </a:t>
            </a:r>
            <a:r>
              <a:rPr lang="en-US" sz="2800" b="0" i="0" dirty="0">
                <a:solidFill>
                  <a:srgbClr val="6F42C1"/>
                </a:solidFill>
                <a:effectLst/>
              </a:rPr>
              <a:t>run</a:t>
            </a:r>
            <a:r>
              <a:rPr lang="en-US" sz="2800" b="0" i="0" dirty="0">
                <a:solidFill>
                  <a:srgbClr val="24292F"/>
                </a:solidFill>
                <a:effectLst/>
              </a:rPr>
              <a:t>(){</a:t>
            </a:r>
          </a:p>
          <a:p>
            <a:pPr marL="0" indent="0">
              <a:buNone/>
            </a:pPr>
            <a:r>
              <a:rPr lang="en-US" sz="2800" dirty="0">
                <a:solidFill>
                  <a:srgbClr val="24292F"/>
                </a:solidFill>
              </a:rPr>
              <a:t>             </a:t>
            </a:r>
            <a:r>
              <a:rPr lang="en-US" sz="2800" dirty="0" err="1">
                <a:solidFill>
                  <a:srgbClr val="24292F"/>
                </a:solidFill>
              </a:rPr>
              <a:t>S</a:t>
            </a:r>
            <a:r>
              <a:rPr lang="en-US" sz="2800" b="0" i="0" dirty="0" err="1">
                <a:solidFill>
                  <a:srgbClr val="24292F"/>
                </a:solidFill>
                <a:effectLst/>
              </a:rPr>
              <a:t>ystem</a:t>
            </a:r>
            <a:r>
              <a:rPr lang="en-US" sz="2800" b="0" i="0" dirty="0" err="1">
                <a:solidFill>
                  <a:srgbClr val="D73A49"/>
                </a:solidFill>
                <a:effectLst/>
              </a:rPr>
              <a:t>.</a:t>
            </a:r>
            <a:r>
              <a:rPr lang="en-US" sz="2800" b="0" i="0" dirty="0" err="1">
                <a:solidFill>
                  <a:srgbClr val="24292F"/>
                </a:solidFill>
                <a:effectLst/>
              </a:rPr>
              <a:t>out</a:t>
            </a:r>
            <a:r>
              <a:rPr lang="en-US" sz="2800" b="0" i="0" dirty="0" err="1">
                <a:solidFill>
                  <a:srgbClr val="D73A49"/>
                </a:solidFill>
                <a:effectLst/>
              </a:rPr>
              <a:t>.</a:t>
            </a:r>
            <a:r>
              <a:rPr lang="en-US" sz="2800" b="0" i="0" dirty="0" err="1">
                <a:solidFill>
                  <a:srgbClr val="24292F"/>
                </a:solidFill>
                <a:effectLst/>
              </a:rPr>
              <a:t>println</a:t>
            </a:r>
            <a:r>
              <a:rPr lang="en-US" sz="2800" b="0" i="0" dirty="0">
                <a:solidFill>
                  <a:srgbClr val="24292F"/>
                </a:solidFill>
                <a:effectLst/>
              </a:rPr>
              <a:t>(</a:t>
            </a:r>
            <a:r>
              <a:rPr lang="en-US" sz="2800" b="0" i="0" dirty="0">
                <a:solidFill>
                  <a:srgbClr val="032F62"/>
                </a:solidFill>
                <a:effectLst/>
              </a:rPr>
              <a:t>"Hi!! This is from child thread"</a:t>
            </a:r>
            <a:r>
              <a:rPr lang="en-US" sz="2800" b="0" i="0" dirty="0">
                <a:solidFill>
                  <a:srgbClr val="24292F"/>
                </a:solidFill>
                <a:effectLst/>
              </a:rPr>
              <a:t>);</a:t>
            </a:r>
            <a:endParaRPr lang="en-US" sz="2800" dirty="0">
              <a:solidFill>
                <a:srgbClr val="24292F"/>
              </a:solidFill>
            </a:endParaRPr>
          </a:p>
          <a:p>
            <a:pPr marL="0" indent="0">
              <a:buNone/>
            </a:pPr>
            <a:r>
              <a:rPr lang="en-US" sz="2800" dirty="0">
                <a:solidFill>
                  <a:srgbClr val="24292F"/>
                </a:solidFill>
              </a:rPr>
              <a:t>            }</a:t>
            </a:r>
          </a:p>
          <a:p>
            <a:pPr marL="0" indent="0">
              <a:buNone/>
            </a:pPr>
            <a:r>
              <a:rPr lang="en-US" sz="2800" dirty="0">
                <a:solidFill>
                  <a:srgbClr val="24292F"/>
                </a:solidFill>
              </a:rPr>
              <a:t>}</a:t>
            </a:r>
            <a:r>
              <a:rPr lang="en-US" sz="2800" b="0" i="0" dirty="0">
                <a:solidFill>
                  <a:srgbClr val="D73A49"/>
                </a:solidFill>
                <a:effectLst/>
              </a:rPr>
              <a:t>public</a:t>
            </a:r>
            <a:r>
              <a:rPr lang="en-US" sz="2800" b="0" i="0" dirty="0">
                <a:solidFill>
                  <a:srgbClr val="24292F"/>
                </a:solidFill>
                <a:effectLst/>
              </a:rPr>
              <a:t> </a:t>
            </a:r>
            <a:r>
              <a:rPr lang="en-US" sz="2800" b="0" i="0" dirty="0">
                <a:solidFill>
                  <a:srgbClr val="D73A49"/>
                </a:solidFill>
                <a:effectLst/>
              </a:rPr>
              <a:t>class</a:t>
            </a:r>
            <a:r>
              <a:rPr lang="en-US" sz="2800" b="0" i="0" dirty="0">
                <a:solidFill>
                  <a:srgbClr val="24292F"/>
                </a:solidFill>
                <a:effectLst/>
              </a:rPr>
              <a:t> </a:t>
            </a:r>
            <a:r>
              <a:rPr lang="en-US" sz="2800" b="0" i="0" dirty="0">
                <a:solidFill>
                  <a:srgbClr val="6F42C1"/>
                </a:solidFill>
                <a:effectLst/>
              </a:rPr>
              <a:t>Application</a:t>
            </a:r>
            <a:r>
              <a:rPr lang="en-US" sz="2800" b="0" i="0" dirty="0">
                <a:solidFill>
                  <a:srgbClr val="24292F"/>
                </a:solidFill>
                <a:effectLst/>
              </a:rPr>
              <a:t> {</a:t>
            </a:r>
          </a:p>
          <a:p>
            <a:pPr marL="0" indent="0">
              <a:buNone/>
            </a:pPr>
            <a:r>
              <a:rPr lang="en-US" sz="2800" b="0" i="0" dirty="0">
                <a:solidFill>
                  <a:srgbClr val="D73A49"/>
                </a:solidFill>
                <a:effectLst/>
              </a:rPr>
              <a:t>public</a:t>
            </a:r>
            <a:r>
              <a:rPr lang="en-US" sz="2800" b="0" i="0" dirty="0">
                <a:solidFill>
                  <a:srgbClr val="24292F"/>
                </a:solidFill>
                <a:effectLst/>
              </a:rPr>
              <a:t> </a:t>
            </a:r>
            <a:r>
              <a:rPr lang="en-US" sz="2800" b="0" i="0" dirty="0">
                <a:solidFill>
                  <a:srgbClr val="D73A49"/>
                </a:solidFill>
                <a:effectLst/>
              </a:rPr>
              <a:t>static</a:t>
            </a:r>
            <a:r>
              <a:rPr lang="en-US" sz="2800" b="0" i="0" dirty="0">
                <a:solidFill>
                  <a:srgbClr val="24292F"/>
                </a:solidFill>
                <a:effectLst/>
              </a:rPr>
              <a:t> </a:t>
            </a:r>
            <a:r>
              <a:rPr lang="en-US" sz="2800" b="0" i="0" dirty="0">
                <a:solidFill>
                  <a:srgbClr val="D73A49"/>
                </a:solidFill>
                <a:effectLst/>
              </a:rPr>
              <a:t>void</a:t>
            </a:r>
            <a:r>
              <a:rPr lang="en-US" sz="2800" b="0" i="0" dirty="0">
                <a:solidFill>
                  <a:srgbClr val="24292F"/>
                </a:solidFill>
                <a:effectLst/>
              </a:rPr>
              <a:t> </a:t>
            </a:r>
            <a:r>
              <a:rPr lang="en-US" sz="2800" b="0" i="0" dirty="0">
                <a:solidFill>
                  <a:srgbClr val="6F42C1"/>
                </a:solidFill>
                <a:effectLst/>
              </a:rPr>
              <a:t>main</a:t>
            </a:r>
            <a:r>
              <a:rPr lang="en-US" sz="2800" b="0" i="0" dirty="0">
                <a:solidFill>
                  <a:srgbClr val="24292F"/>
                </a:solidFill>
                <a:effectLst/>
              </a:rPr>
              <a:t>(</a:t>
            </a:r>
            <a:r>
              <a:rPr lang="en-US" sz="2800" b="0" i="0" dirty="0">
                <a:solidFill>
                  <a:srgbClr val="D73A49"/>
                </a:solidFill>
                <a:effectLst/>
              </a:rPr>
              <a:t>String</a:t>
            </a:r>
            <a:r>
              <a:rPr lang="en-US" sz="2800" b="0" i="0" dirty="0">
                <a:solidFill>
                  <a:srgbClr val="24292F"/>
                </a:solidFill>
                <a:effectLst/>
              </a:rPr>
              <a:t>[] </a:t>
            </a:r>
            <a:r>
              <a:rPr lang="en-US" sz="2800" b="0" i="0" dirty="0" err="1">
                <a:solidFill>
                  <a:srgbClr val="E36209"/>
                </a:solidFill>
                <a:effectLst/>
              </a:rPr>
              <a:t>args</a:t>
            </a:r>
            <a:r>
              <a:rPr lang="en-US" sz="2800" b="0" i="0" dirty="0">
                <a:solidFill>
                  <a:srgbClr val="24292F"/>
                </a:solidFill>
                <a:effectLst/>
              </a:rPr>
              <a:t>) {</a:t>
            </a:r>
            <a:endParaRPr lang="en-US" sz="2800" dirty="0">
              <a:solidFill>
                <a:srgbClr val="24292F"/>
              </a:solidFill>
            </a:endParaRPr>
          </a:p>
          <a:p>
            <a:pPr marL="0" indent="0">
              <a:buNone/>
            </a:pPr>
            <a:r>
              <a:rPr lang="en-US" sz="2800" b="0" i="0" dirty="0" err="1">
                <a:solidFill>
                  <a:srgbClr val="24292E"/>
                </a:solidFill>
                <a:effectLst/>
              </a:rPr>
              <a:t>Mythread</a:t>
            </a:r>
            <a:r>
              <a:rPr lang="en-US" sz="2800" b="0" i="0" dirty="0">
                <a:solidFill>
                  <a:srgbClr val="24292F"/>
                </a:solidFill>
                <a:effectLst/>
              </a:rPr>
              <a:t> </a:t>
            </a:r>
            <a:r>
              <a:rPr lang="en-US" sz="2800" b="0" i="0" dirty="0" err="1">
                <a:solidFill>
                  <a:srgbClr val="24292F"/>
                </a:solidFill>
                <a:effectLst/>
              </a:rPr>
              <a:t>mythread</a:t>
            </a:r>
            <a:r>
              <a:rPr lang="en-US" sz="2800" b="0" i="0" dirty="0">
                <a:solidFill>
                  <a:srgbClr val="D73A49"/>
                </a:solidFill>
                <a:effectLst/>
              </a:rPr>
              <a:t>=new</a:t>
            </a:r>
            <a:r>
              <a:rPr lang="en-US" sz="2800" b="0" i="0" dirty="0">
                <a:solidFill>
                  <a:srgbClr val="24292F"/>
                </a:solidFill>
                <a:effectLst/>
              </a:rPr>
              <a:t> </a:t>
            </a:r>
            <a:r>
              <a:rPr lang="en-US" sz="2800" b="0" i="0" dirty="0" err="1">
                <a:solidFill>
                  <a:srgbClr val="24292E"/>
                </a:solidFill>
                <a:effectLst/>
              </a:rPr>
              <a:t>Mythread</a:t>
            </a:r>
            <a:r>
              <a:rPr lang="en-US" sz="2800" b="0" i="0" dirty="0">
                <a:solidFill>
                  <a:srgbClr val="24292F"/>
                </a:solidFill>
                <a:effectLst/>
              </a:rPr>
              <a:t>();</a:t>
            </a:r>
          </a:p>
          <a:p>
            <a:pPr marL="0" indent="0">
              <a:buNone/>
            </a:pPr>
            <a:r>
              <a:rPr lang="en-US" sz="2800" b="0" i="0" dirty="0" err="1">
                <a:solidFill>
                  <a:srgbClr val="24292F"/>
                </a:solidFill>
                <a:effectLst/>
              </a:rPr>
              <a:t>mythread</a:t>
            </a:r>
            <a:r>
              <a:rPr lang="en-US" sz="2800" b="0" i="0" dirty="0" err="1">
                <a:solidFill>
                  <a:srgbClr val="D73A49"/>
                </a:solidFill>
                <a:effectLst/>
              </a:rPr>
              <a:t>.</a:t>
            </a:r>
            <a:r>
              <a:rPr lang="en-US" sz="2800" b="0" i="0" dirty="0" err="1">
                <a:solidFill>
                  <a:srgbClr val="24292F"/>
                </a:solidFill>
                <a:effectLst/>
              </a:rPr>
              <a:t>start</a:t>
            </a:r>
            <a:r>
              <a:rPr lang="en-US" sz="2800" b="0" i="0" dirty="0">
                <a:solidFill>
                  <a:srgbClr val="24292F"/>
                </a:solidFill>
                <a:effectLst/>
              </a:rPr>
              <a:t>();</a:t>
            </a:r>
            <a:endParaRPr lang="en-US" sz="2800" dirty="0">
              <a:solidFill>
                <a:srgbClr val="24292F"/>
              </a:solidFill>
            </a:endParaRPr>
          </a:p>
          <a:p>
            <a:pPr marL="0" indent="0">
              <a:buNone/>
            </a:pPr>
            <a:r>
              <a:rPr lang="en-US" sz="2800" dirty="0">
                <a:solidFill>
                  <a:srgbClr val="24292F"/>
                </a:solidFill>
              </a:rPr>
              <a:t> }}</a:t>
            </a:r>
            <a:endParaRPr lang="en-US" sz="2800" dirty="0"/>
          </a:p>
        </p:txBody>
      </p:sp>
    </p:spTree>
    <p:extLst>
      <p:ext uri="{BB962C8B-B14F-4D97-AF65-F5344CB8AC3E}">
        <p14:creationId xmlns:p14="http://schemas.microsoft.com/office/powerpoint/2010/main" val="236000704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3B66B-E297-47CD-BEE3-D3D0159C4BE5}"/>
              </a:ext>
            </a:extLst>
          </p:cNvPr>
          <p:cNvSpPr>
            <a:spLocks noGrp="1"/>
          </p:cNvSpPr>
          <p:nvPr>
            <p:ph type="title"/>
          </p:nvPr>
        </p:nvSpPr>
        <p:spPr>
          <a:xfrm>
            <a:off x="609600" y="609600"/>
            <a:ext cx="8229600" cy="1143000"/>
          </a:xfrm>
        </p:spPr>
        <p:txBody>
          <a:bodyPr/>
          <a:lstStyle/>
          <a:p>
            <a:r>
              <a:rPr lang="en-US" b="1" i="0" dirty="0">
                <a:solidFill>
                  <a:srgbClr val="292929"/>
                </a:solidFill>
                <a:effectLst/>
                <a:latin typeface="charter"/>
              </a:rPr>
              <a:t>What is start() method and run() method?</a:t>
            </a:r>
            <a:br>
              <a:rPr lang="en-US" b="0" i="0" dirty="0">
                <a:solidFill>
                  <a:srgbClr val="292929"/>
                </a:solidFill>
                <a:effectLst/>
                <a:latin typeface="charter"/>
              </a:rPr>
            </a:br>
            <a:endParaRPr lang="en-US" dirty="0"/>
          </a:p>
        </p:txBody>
      </p:sp>
      <p:sp>
        <p:nvSpPr>
          <p:cNvPr id="3" name="Content Placeholder 2">
            <a:extLst>
              <a:ext uri="{FF2B5EF4-FFF2-40B4-BE49-F238E27FC236}">
                <a16:creationId xmlns:a16="http://schemas.microsoft.com/office/drawing/2014/main" id="{1CE43D2D-2464-4CAC-8E8F-5F7A435077F6}"/>
              </a:ext>
            </a:extLst>
          </p:cNvPr>
          <p:cNvSpPr>
            <a:spLocks noGrp="1"/>
          </p:cNvSpPr>
          <p:nvPr>
            <p:ph idx="1"/>
          </p:nvPr>
        </p:nvSpPr>
        <p:spPr>
          <a:xfrm>
            <a:off x="228600" y="1905000"/>
            <a:ext cx="8229600" cy="4525963"/>
          </a:xfrm>
        </p:spPr>
        <p:txBody>
          <a:bodyPr/>
          <a:lstStyle/>
          <a:p>
            <a:pPr algn="just"/>
            <a:r>
              <a:rPr lang="en-US" b="0" i="0" dirty="0">
                <a:solidFill>
                  <a:srgbClr val="292929"/>
                </a:solidFill>
                <a:effectLst/>
                <a:latin typeface="charter"/>
              </a:rPr>
              <a:t>We override the run() method and specify the tasks we want to assign to the newly created thread. Then we call the start() method on the thread instance that we created. Please keep in mind that the start() method is belongs to “Thread” class, and it will call the run() method internally.</a:t>
            </a:r>
            <a:endParaRPr lang="en-US" dirty="0"/>
          </a:p>
        </p:txBody>
      </p:sp>
    </p:spTree>
    <p:extLst>
      <p:ext uri="{BB962C8B-B14F-4D97-AF65-F5344CB8AC3E}">
        <p14:creationId xmlns:p14="http://schemas.microsoft.com/office/powerpoint/2010/main" val="17290934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5227-E0D3-4603-B5A9-1C95327ACB65}"/>
              </a:ext>
            </a:extLst>
          </p:cNvPr>
          <p:cNvSpPr>
            <a:spLocks noGrp="1"/>
          </p:cNvSpPr>
          <p:nvPr>
            <p:ph type="title"/>
          </p:nvPr>
        </p:nvSpPr>
        <p:spPr>
          <a:xfrm>
            <a:off x="9525" y="731837"/>
            <a:ext cx="9144000" cy="1143000"/>
          </a:xfrm>
        </p:spPr>
        <p:txBody>
          <a:bodyPr/>
          <a:lstStyle/>
          <a:p>
            <a:r>
              <a:rPr lang="en-US" b="1" i="0" dirty="0">
                <a:solidFill>
                  <a:srgbClr val="292929"/>
                </a:solidFill>
                <a:effectLst/>
                <a:latin typeface="charter"/>
              </a:rPr>
              <a:t>What happens if we didn’t override the run() Method?</a:t>
            </a:r>
            <a:endParaRPr lang="en-US" dirty="0"/>
          </a:p>
        </p:txBody>
      </p:sp>
      <p:sp>
        <p:nvSpPr>
          <p:cNvPr id="3" name="Content Placeholder 2">
            <a:extLst>
              <a:ext uri="{FF2B5EF4-FFF2-40B4-BE49-F238E27FC236}">
                <a16:creationId xmlns:a16="http://schemas.microsoft.com/office/drawing/2014/main" id="{FE925DC3-6F1E-4E9B-B4C2-870D2A2DB4CF}"/>
              </a:ext>
            </a:extLst>
          </p:cNvPr>
          <p:cNvSpPr>
            <a:spLocks noGrp="1"/>
          </p:cNvSpPr>
          <p:nvPr>
            <p:ph idx="1"/>
          </p:nvPr>
        </p:nvSpPr>
        <p:spPr>
          <a:xfrm>
            <a:off x="9525" y="2362200"/>
            <a:ext cx="8982075" cy="4495800"/>
          </a:xfrm>
        </p:spPr>
        <p:txBody>
          <a:bodyPr>
            <a:noAutofit/>
          </a:bodyPr>
          <a:lstStyle/>
          <a:p>
            <a:r>
              <a:rPr lang="en-US" sz="2800" b="0" i="0" dirty="0">
                <a:solidFill>
                  <a:srgbClr val="292929"/>
                </a:solidFill>
                <a:effectLst/>
              </a:rPr>
              <a:t>A thread will be created, but it does nothing and then it will go to death state.</a:t>
            </a:r>
          </a:p>
          <a:p>
            <a:r>
              <a:rPr lang="en-US" sz="2800" b="0" i="0" dirty="0">
                <a:solidFill>
                  <a:srgbClr val="D73A49"/>
                </a:solidFill>
                <a:effectLst/>
              </a:rPr>
              <a:t>public</a:t>
            </a:r>
            <a:r>
              <a:rPr lang="en-US" sz="2800" b="0" i="0" dirty="0">
                <a:solidFill>
                  <a:srgbClr val="24292F"/>
                </a:solidFill>
                <a:effectLst/>
              </a:rPr>
              <a:t> </a:t>
            </a:r>
            <a:r>
              <a:rPr lang="en-US" sz="2800" b="0" i="0" dirty="0">
                <a:solidFill>
                  <a:srgbClr val="D73A49"/>
                </a:solidFill>
                <a:effectLst/>
              </a:rPr>
              <a:t>class</a:t>
            </a:r>
            <a:r>
              <a:rPr lang="en-US" sz="2800" b="0" i="0" dirty="0">
                <a:solidFill>
                  <a:srgbClr val="24292F"/>
                </a:solidFill>
                <a:effectLst/>
              </a:rPr>
              <a:t> </a:t>
            </a:r>
            <a:r>
              <a:rPr lang="en-US" sz="2800" b="0" i="0" dirty="0" err="1">
                <a:solidFill>
                  <a:srgbClr val="6F42C1"/>
                </a:solidFill>
                <a:effectLst/>
              </a:rPr>
              <a:t>Mythread</a:t>
            </a:r>
            <a:r>
              <a:rPr lang="en-US" sz="2800" b="0" i="0" dirty="0">
                <a:solidFill>
                  <a:srgbClr val="24292F"/>
                </a:solidFill>
                <a:effectLst/>
              </a:rPr>
              <a:t> </a:t>
            </a:r>
            <a:r>
              <a:rPr lang="en-US" sz="2800" b="0" i="0" dirty="0">
                <a:solidFill>
                  <a:srgbClr val="D73A49"/>
                </a:solidFill>
                <a:effectLst/>
              </a:rPr>
              <a:t>extends</a:t>
            </a:r>
            <a:r>
              <a:rPr lang="en-US" sz="2800" b="0" i="0" dirty="0">
                <a:solidFill>
                  <a:srgbClr val="24292F"/>
                </a:solidFill>
                <a:effectLst/>
              </a:rPr>
              <a:t> </a:t>
            </a:r>
            <a:r>
              <a:rPr lang="en-US" sz="2800" b="0" i="0" dirty="0">
                <a:solidFill>
                  <a:srgbClr val="6F42C1"/>
                </a:solidFill>
                <a:effectLst/>
              </a:rPr>
              <a:t>Thread</a:t>
            </a:r>
            <a:r>
              <a:rPr lang="en-US" sz="2800" b="0" i="0" dirty="0">
                <a:solidFill>
                  <a:srgbClr val="24292F"/>
                </a:solidFill>
                <a:effectLst/>
              </a:rPr>
              <a:t>{</a:t>
            </a:r>
            <a:endParaRPr lang="en-US" sz="2800" dirty="0">
              <a:solidFill>
                <a:srgbClr val="292929"/>
              </a:solidFill>
            </a:endParaRPr>
          </a:p>
          <a:p>
            <a:r>
              <a:rPr lang="en-US" sz="2800" b="0" i="0" dirty="0">
                <a:solidFill>
                  <a:srgbClr val="6A737D"/>
                </a:solidFill>
                <a:effectLst/>
              </a:rPr>
              <a:t>//we didn't override run() method here</a:t>
            </a:r>
            <a:r>
              <a:rPr lang="en-US" sz="2800" b="0" i="0" dirty="0">
                <a:solidFill>
                  <a:srgbClr val="292929"/>
                </a:solidFill>
                <a:effectLst/>
              </a:rPr>
              <a:t> }</a:t>
            </a:r>
          </a:p>
          <a:p>
            <a:r>
              <a:rPr lang="en-US" sz="2800" b="0" i="0" dirty="0">
                <a:solidFill>
                  <a:srgbClr val="D73A49"/>
                </a:solidFill>
                <a:effectLst/>
              </a:rPr>
              <a:t>public</a:t>
            </a:r>
            <a:r>
              <a:rPr lang="en-US" sz="2800" b="0" i="0" dirty="0">
                <a:solidFill>
                  <a:srgbClr val="24292F"/>
                </a:solidFill>
                <a:effectLst/>
              </a:rPr>
              <a:t> </a:t>
            </a:r>
            <a:r>
              <a:rPr lang="en-US" sz="2800" b="0" i="0" dirty="0">
                <a:solidFill>
                  <a:srgbClr val="D73A49"/>
                </a:solidFill>
                <a:effectLst/>
              </a:rPr>
              <a:t>class</a:t>
            </a:r>
            <a:r>
              <a:rPr lang="en-US" sz="2800" b="0" i="0" dirty="0">
                <a:solidFill>
                  <a:srgbClr val="24292F"/>
                </a:solidFill>
                <a:effectLst/>
              </a:rPr>
              <a:t> </a:t>
            </a:r>
            <a:r>
              <a:rPr lang="en-US" sz="2800" b="0" i="0" dirty="0">
                <a:solidFill>
                  <a:srgbClr val="6F42C1"/>
                </a:solidFill>
                <a:effectLst/>
              </a:rPr>
              <a:t>Application</a:t>
            </a:r>
            <a:r>
              <a:rPr lang="en-US" sz="2800" b="0" i="0" dirty="0">
                <a:solidFill>
                  <a:srgbClr val="24292F"/>
                </a:solidFill>
                <a:effectLst/>
              </a:rPr>
              <a:t> {</a:t>
            </a:r>
            <a:endParaRPr lang="en-US" sz="2800" dirty="0">
              <a:solidFill>
                <a:srgbClr val="292929"/>
              </a:solidFill>
            </a:endParaRPr>
          </a:p>
          <a:p>
            <a:pPr marL="0" indent="0">
              <a:buNone/>
            </a:pPr>
            <a:r>
              <a:rPr lang="en-US" sz="2800" b="0" i="0" dirty="0">
                <a:solidFill>
                  <a:srgbClr val="D73A49"/>
                </a:solidFill>
                <a:effectLst/>
              </a:rPr>
              <a:t>       public</a:t>
            </a:r>
            <a:r>
              <a:rPr lang="en-US" sz="2800" b="0" i="0" dirty="0">
                <a:solidFill>
                  <a:srgbClr val="24292F"/>
                </a:solidFill>
                <a:effectLst/>
              </a:rPr>
              <a:t> </a:t>
            </a:r>
            <a:r>
              <a:rPr lang="en-US" sz="2800" b="0" i="0" dirty="0">
                <a:solidFill>
                  <a:srgbClr val="D73A49"/>
                </a:solidFill>
                <a:effectLst/>
              </a:rPr>
              <a:t>static</a:t>
            </a:r>
            <a:r>
              <a:rPr lang="en-US" sz="2800" b="0" i="0" dirty="0">
                <a:solidFill>
                  <a:srgbClr val="24292F"/>
                </a:solidFill>
                <a:effectLst/>
              </a:rPr>
              <a:t> </a:t>
            </a:r>
            <a:r>
              <a:rPr lang="en-US" sz="2800" b="0" i="0" dirty="0">
                <a:solidFill>
                  <a:srgbClr val="D73A49"/>
                </a:solidFill>
                <a:effectLst/>
              </a:rPr>
              <a:t>void</a:t>
            </a:r>
            <a:r>
              <a:rPr lang="en-US" sz="2800" b="0" i="0" dirty="0">
                <a:solidFill>
                  <a:srgbClr val="24292F"/>
                </a:solidFill>
                <a:effectLst/>
              </a:rPr>
              <a:t> </a:t>
            </a:r>
            <a:r>
              <a:rPr lang="en-US" sz="2800" b="0" i="0" dirty="0">
                <a:solidFill>
                  <a:srgbClr val="6F42C1"/>
                </a:solidFill>
                <a:effectLst/>
              </a:rPr>
              <a:t>main</a:t>
            </a:r>
            <a:r>
              <a:rPr lang="en-US" sz="2800" b="0" i="0" dirty="0">
                <a:solidFill>
                  <a:srgbClr val="24292F"/>
                </a:solidFill>
                <a:effectLst/>
              </a:rPr>
              <a:t>(</a:t>
            </a:r>
            <a:r>
              <a:rPr lang="en-US" sz="2800" b="0" i="0" dirty="0">
                <a:solidFill>
                  <a:srgbClr val="D73A49"/>
                </a:solidFill>
                <a:effectLst/>
              </a:rPr>
              <a:t>String</a:t>
            </a:r>
            <a:r>
              <a:rPr lang="en-US" sz="2800" b="0" i="0" dirty="0">
                <a:solidFill>
                  <a:srgbClr val="24292F"/>
                </a:solidFill>
                <a:effectLst/>
              </a:rPr>
              <a:t>[] </a:t>
            </a:r>
            <a:r>
              <a:rPr lang="en-US" sz="2800" b="0" i="0" dirty="0" err="1">
                <a:solidFill>
                  <a:srgbClr val="E36209"/>
                </a:solidFill>
                <a:effectLst/>
              </a:rPr>
              <a:t>args</a:t>
            </a:r>
            <a:r>
              <a:rPr lang="en-US" sz="2800" b="0" i="0" dirty="0">
                <a:solidFill>
                  <a:srgbClr val="24292F"/>
                </a:solidFill>
                <a:effectLst/>
              </a:rPr>
              <a:t>) {</a:t>
            </a:r>
          </a:p>
          <a:p>
            <a:pPr marL="0" indent="0">
              <a:buNone/>
            </a:pPr>
            <a:r>
              <a:rPr lang="en-US" sz="2800" dirty="0">
                <a:solidFill>
                  <a:srgbClr val="24292F"/>
                </a:solidFill>
              </a:rPr>
              <a:t>             </a:t>
            </a:r>
            <a:r>
              <a:rPr lang="en-US" sz="2800" b="0" i="0" dirty="0" err="1">
                <a:solidFill>
                  <a:srgbClr val="24292E"/>
                </a:solidFill>
                <a:effectLst/>
              </a:rPr>
              <a:t>Mythread</a:t>
            </a:r>
            <a:r>
              <a:rPr lang="en-US" sz="2800" b="0" i="0" dirty="0">
                <a:solidFill>
                  <a:srgbClr val="24292F"/>
                </a:solidFill>
                <a:effectLst/>
              </a:rPr>
              <a:t> </a:t>
            </a:r>
            <a:r>
              <a:rPr lang="en-US" sz="2800" b="0" i="0" dirty="0" err="1">
                <a:solidFill>
                  <a:srgbClr val="24292F"/>
                </a:solidFill>
                <a:effectLst/>
              </a:rPr>
              <a:t>mythread</a:t>
            </a:r>
            <a:r>
              <a:rPr lang="en-US" sz="2800" b="0" i="0" dirty="0">
                <a:solidFill>
                  <a:srgbClr val="D73A49"/>
                </a:solidFill>
                <a:effectLst/>
              </a:rPr>
              <a:t>=new</a:t>
            </a:r>
            <a:r>
              <a:rPr lang="en-US" sz="2800" b="0" i="0" dirty="0">
                <a:solidFill>
                  <a:srgbClr val="24292F"/>
                </a:solidFill>
                <a:effectLst/>
              </a:rPr>
              <a:t> </a:t>
            </a:r>
            <a:r>
              <a:rPr lang="en-US" sz="2800" b="0" i="0" dirty="0" err="1">
                <a:solidFill>
                  <a:srgbClr val="24292E"/>
                </a:solidFill>
                <a:effectLst/>
              </a:rPr>
              <a:t>Mythread</a:t>
            </a:r>
            <a:r>
              <a:rPr lang="en-US" sz="2800" b="0" i="0" dirty="0">
                <a:solidFill>
                  <a:srgbClr val="24292F"/>
                </a:solidFill>
                <a:effectLst/>
              </a:rPr>
              <a:t>();</a:t>
            </a:r>
            <a:endParaRPr lang="en-US" sz="2800" dirty="0">
              <a:solidFill>
                <a:srgbClr val="24292F"/>
              </a:solidFill>
            </a:endParaRPr>
          </a:p>
          <a:p>
            <a:pPr marL="0" indent="0">
              <a:buNone/>
            </a:pPr>
            <a:r>
              <a:rPr lang="en-US" sz="2800" dirty="0">
                <a:solidFill>
                  <a:srgbClr val="24292F"/>
                </a:solidFill>
              </a:rPr>
              <a:t>             </a:t>
            </a:r>
            <a:r>
              <a:rPr lang="en-US" sz="2800" b="0" i="0" dirty="0" err="1">
                <a:solidFill>
                  <a:srgbClr val="24292F"/>
                </a:solidFill>
                <a:effectLst/>
              </a:rPr>
              <a:t>mythread</a:t>
            </a:r>
            <a:r>
              <a:rPr lang="en-US" sz="2800" b="0" i="0" dirty="0" err="1">
                <a:solidFill>
                  <a:srgbClr val="D73A49"/>
                </a:solidFill>
                <a:effectLst/>
              </a:rPr>
              <a:t>.</a:t>
            </a:r>
            <a:r>
              <a:rPr lang="en-US" sz="2800" b="0" i="0" dirty="0" err="1">
                <a:solidFill>
                  <a:srgbClr val="24292F"/>
                </a:solidFill>
                <a:effectLst/>
              </a:rPr>
              <a:t>start</a:t>
            </a:r>
            <a:r>
              <a:rPr lang="en-US" sz="2800" b="0" i="0" dirty="0">
                <a:solidFill>
                  <a:srgbClr val="24292F"/>
                </a:solidFill>
                <a:effectLst/>
              </a:rPr>
              <a:t>();</a:t>
            </a:r>
          </a:p>
          <a:p>
            <a:pPr marL="0" indent="0">
              <a:buNone/>
            </a:pPr>
            <a:r>
              <a:rPr lang="en-US" sz="2800" dirty="0">
                <a:solidFill>
                  <a:srgbClr val="24292F"/>
                </a:solidFill>
              </a:rPr>
              <a:t>        }</a:t>
            </a:r>
          </a:p>
          <a:p>
            <a:pPr marL="0" indent="0">
              <a:buNone/>
            </a:pPr>
            <a:r>
              <a:rPr lang="en-US" sz="2800" dirty="0">
                <a:solidFill>
                  <a:srgbClr val="24292F"/>
                </a:solidFill>
              </a:rPr>
              <a:t>}</a:t>
            </a:r>
            <a:endParaRPr lang="en-US" sz="2800" dirty="0"/>
          </a:p>
        </p:txBody>
      </p:sp>
    </p:spTree>
    <p:extLst>
      <p:ext uri="{BB962C8B-B14F-4D97-AF65-F5344CB8AC3E}">
        <p14:creationId xmlns:p14="http://schemas.microsoft.com/office/powerpoint/2010/main" val="217446034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24C43-84F8-434E-B9DC-9F131A0CBDEB}"/>
              </a:ext>
            </a:extLst>
          </p:cNvPr>
          <p:cNvSpPr>
            <a:spLocks noGrp="1"/>
          </p:cNvSpPr>
          <p:nvPr>
            <p:ph type="title"/>
          </p:nvPr>
        </p:nvSpPr>
        <p:spPr>
          <a:xfrm>
            <a:off x="457200" y="685800"/>
            <a:ext cx="8229600" cy="731838"/>
          </a:xfrm>
        </p:spPr>
        <p:txBody>
          <a:bodyPr/>
          <a:lstStyle/>
          <a:p>
            <a:r>
              <a:rPr lang="en-US" b="1" dirty="0">
                <a:solidFill>
                  <a:srgbClr val="292929"/>
                </a:solidFill>
                <a:effectLst/>
              </a:rPr>
              <a:t>Explanation </a:t>
            </a:r>
            <a:endParaRPr lang="en-US" b="1" dirty="0"/>
          </a:p>
        </p:txBody>
      </p:sp>
      <p:sp>
        <p:nvSpPr>
          <p:cNvPr id="3" name="Content Placeholder 2">
            <a:extLst>
              <a:ext uri="{FF2B5EF4-FFF2-40B4-BE49-F238E27FC236}">
                <a16:creationId xmlns:a16="http://schemas.microsoft.com/office/drawing/2014/main" id="{B574217E-46D9-4D4B-B501-48634CCCD52A}"/>
              </a:ext>
            </a:extLst>
          </p:cNvPr>
          <p:cNvSpPr>
            <a:spLocks noGrp="1"/>
          </p:cNvSpPr>
          <p:nvPr>
            <p:ph idx="1"/>
          </p:nvPr>
        </p:nvSpPr>
        <p:spPr>
          <a:xfrm>
            <a:off x="76200" y="1600200"/>
            <a:ext cx="9067800" cy="5105400"/>
          </a:xfrm>
        </p:spPr>
        <p:txBody>
          <a:bodyPr/>
          <a:lstStyle/>
          <a:p>
            <a:pPr algn="just"/>
            <a:r>
              <a:rPr lang="en-US" sz="2800" b="0" i="1" dirty="0">
                <a:solidFill>
                  <a:srgbClr val="292929"/>
                </a:solidFill>
                <a:effectLst/>
              </a:rPr>
              <a:t>When we invoke the start() method, A thread will be created. start() method will invoke the run() method internally. Then JVM checks whether the child class contains a run() method. If yes then child class’s run method will be executed. If not JVM will execute the parent (Thread) class’s run() method. In Java “Thread” class’s run() method doesn’t contain any tasks in its body. Therefore if we didn’t override the run() method, the Thread class’s run() method will be invoked and it does nothing</a:t>
            </a:r>
            <a:r>
              <a:rPr lang="en-US" b="0" i="1" dirty="0">
                <a:solidFill>
                  <a:srgbClr val="292929"/>
                </a:solidFill>
                <a:effectLst/>
              </a:rPr>
              <a:t>.</a:t>
            </a:r>
            <a:endParaRPr lang="en-US" dirty="0"/>
          </a:p>
        </p:txBody>
      </p:sp>
    </p:spTree>
    <p:extLst>
      <p:ext uri="{BB962C8B-B14F-4D97-AF65-F5344CB8AC3E}">
        <p14:creationId xmlns:p14="http://schemas.microsoft.com/office/powerpoint/2010/main" val="319465435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7B606-8557-4EF9-864C-8C9DBA0488CF}"/>
              </a:ext>
            </a:extLst>
          </p:cNvPr>
          <p:cNvSpPr>
            <a:spLocks noGrp="1"/>
          </p:cNvSpPr>
          <p:nvPr>
            <p:ph type="title"/>
          </p:nvPr>
        </p:nvSpPr>
        <p:spPr>
          <a:xfrm>
            <a:off x="628650" y="609600"/>
            <a:ext cx="7886700" cy="762000"/>
          </a:xfrm>
        </p:spPr>
        <p:txBody>
          <a:bodyPr>
            <a:normAutofit fontScale="90000"/>
          </a:bodyPr>
          <a:lstStyle/>
          <a:p>
            <a:r>
              <a:rPr lang="en-US" b="1" i="0" dirty="0">
                <a:solidFill>
                  <a:srgbClr val="292929"/>
                </a:solidFill>
                <a:effectLst/>
                <a:latin typeface="charter"/>
              </a:rPr>
              <a:t>Can we overload the run() method?</a:t>
            </a:r>
            <a:endParaRPr lang="en-US" dirty="0"/>
          </a:p>
        </p:txBody>
      </p:sp>
      <p:sp>
        <p:nvSpPr>
          <p:cNvPr id="3" name="Content Placeholder 2">
            <a:extLst>
              <a:ext uri="{FF2B5EF4-FFF2-40B4-BE49-F238E27FC236}">
                <a16:creationId xmlns:a16="http://schemas.microsoft.com/office/drawing/2014/main" id="{A140F9E7-36A1-48F9-BB45-197EE780461C}"/>
              </a:ext>
            </a:extLst>
          </p:cNvPr>
          <p:cNvSpPr>
            <a:spLocks noGrp="1"/>
          </p:cNvSpPr>
          <p:nvPr>
            <p:ph idx="1"/>
          </p:nvPr>
        </p:nvSpPr>
        <p:spPr>
          <a:xfrm>
            <a:off x="0" y="1371600"/>
            <a:ext cx="9144000" cy="5334000"/>
          </a:xfrm>
        </p:spPr>
        <p:txBody>
          <a:bodyPr>
            <a:normAutofit fontScale="62500" lnSpcReduction="20000"/>
          </a:bodyPr>
          <a:lstStyle/>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err="1">
                <a:solidFill>
                  <a:srgbClr val="6F42C1"/>
                </a:solidFill>
                <a:effectLst/>
              </a:rPr>
              <a:t>Mythread</a:t>
            </a:r>
            <a:r>
              <a:rPr lang="en-US" b="0" i="0" dirty="0">
                <a:solidFill>
                  <a:srgbClr val="24292F"/>
                </a:solidFill>
                <a:effectLst/>
              </a:rPr>
              <a:t> </a:t>
            </a:r>
            <a:r>
              <a:rPr lang="en-US" b="0" i="0" dirty="0">
                <a:solidFill>
                  <a:srgbClr val="D73A49"/>
                </a:solidFill>
                <a:effectLst/>
              </a:rPr>
              <a:t>extends</a:t>
            </a:r>
            <a:r>
              <a:rPr lang="en-US" b="0" i="0" dirty="0">
                <a:solidFill>
                  <a:srgbClr val="24292F"/>
                </a:solidFill>
                <a:effectLst/>
              </a:rPr>
              <a:t> </a:t>
            </a:r>
            <a:r>
              <a:rPr lang="en-US" b="0" i="0" dirty="0">
                <a:solidFill>
                  <a:srgbClr val="6F42C1"/>
                </a:solidFill>
                <a:effectLst/>
              </a:rPr>
              <a:t>Thread</a:t>
            </a:r>
            <a:r>
              <a:rPr lang="en-US" b="0" i="0" dirty="0">
                <a:solidFill>
                  <a:srgbClr val="24292F"/>
                </a:solidFill>
                <a:effectLst/>
              </a:rPr>
              <a:t>{</a:t>
            </a:r>
          </a:p>
          <a:p>
            <a:pPr marL="0" indent="0">
              <a:buNone/>
            </a:pPr>
            <a:r>
              <a:rPr lang="en-US" b="0" i="0" dirty="0">
                <a:solidFill>
                  <a:srgbClr val="D73A49"/>
                </a:solidFill>
                <a:effectLst/>
              </a:rPr>
              <a:t>     @Override</a:t>
            </a:r>
            <a:endParaRPr lang="en-US" dirty="0">
              <a:solidFill>
                <a:srgbClr val="24292F"/>
              </a:solidFill>
            </a:endParaRP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run</a:t>
            </a:r>
            <a:r>
              <a:rPr lang="en-US" b="0" i="0" dirty="0">
                <a:solidFill>
                  <a:srgbClr val="24292F"/>
                </a:solidFill>
                <a:effectLst/>
              </a:rPr>
              <a:t>(){</a:t>
            </a:r>
          </a:p>
          <a:p>
            <a:pPr marL="0" indent="0">
              <a:buNone/>
            </a:pPr>
            <a:r>
              <a:rPr lang="en-US" dirty="0">
                <a:solidFill>
                  <a:srgbClr val="24292F"/>
                </a:solidFill>
              </a:rPr>
              <a:t>             </a:t>
            </a:r>
            <a:r>
              <a:rPr lang="en-US" dirty="0" err="1">
                <a:solidFill>
                  <a:srgbClr val="24292F"/>
                </a:solidFill>
              </a:rPr>
              <a:t>S</a:t>
            </a:r>
            <a:r>
              <a:rPr lang="en-US" b="0" i="0" dirty="0" err="1">
                <a:solidFill>
                  <a:srgbClr val="24292F"/>
                </a:solidFill>
                <a:effectLst/>
              </a:rPr>
              <a:t>ystem</a:t>
            </a:r>
            <a:r>
              <a:rPr lang="en-US" b="0" i="0" dirty="0" err="1">
                <a:solidFill>
                  <a:srgbClr val="D73A49"/>
                </a:solidFill>
                <a:effectLst/>
              </a:rPr>
              <a:t>.</a:t>
            </a:r>
            <a:r>
              <a:rPr lang="en-US" b="0" i="0" dirty="0" err="1">
                <a:solidFill>
                  <a:srgbClr val="24292F"/>
                </a:solidFill>
                <a:effectLst/>
              </a:rPr>
              <a:t>out</a:t>
            </a:r>
            <a:r>
              <a:rPr lang="en-US" b="0" i="0" dirty="0" err="1">
                <a:solidFill>
                  <a:srgbClr val="D73A49"/>
                </a:solidFill>
                <a:effectLst/>
              </a:rPr>
              <a:t>.</a:t>
            </a:r>
            <a:r>
              <a:rPr lang="en-US" b="0" i="0" dirty="0" err="1">
                <a:solidFill>
                  <a:srgbClr val="24292F"/>
                </a:solidFill>
                <a:effectLst/>
              </a:rPr>
              <a:t>println</a:t>
            </a:r>
            <a:r>
              <a:rPr lang="en-US" b="0" i="0" dirty="0">
                <a:solidFill>
                  <a:srgbClr val="24292F"/>
                </a:solidFill>
                <a:effectLst/>
              </a:rPr>
              <a:t>(</a:t>
            </a:r>
            <a:r>
              <a:rPr lang="en-US" b="0" i="0" dirty="0">
                <a:solidFill>
                  <a:srgbClr val="032F62"/>
                </a:solidFill>
                <a:effectLst/>
              </a:rPr>
              <a:t>"Hi!! This is from child thread default run method"</a:t>
            </a:r>
            <a:r>
              <a:rPr lang="en-US" b="0" i="0" dirty="0">
                <a:solidFill>
                  <a:srgbClr val="24292F"/>
                </a:solidFill>
                <a:effectLst/>
              </a:rPr>
              <a:t>);</a:t>
            </a:r>
            <a:endParaRPr lang="en-US" dirty="0">
              <a:solidFill>
                <a:srgbClr val="24292F"/>
              </a:solidFill>
            </a:endParaRPr>
          </a:p>
          <a:p>
            <a:pPr marL="0" indent="0">
              <a:buNone/>
            </a:pPr>
            <a:r>
              <a:rPr lang="en-US" dirty="0">
                <a:solidFill>
                  <a:srgbClr val="24292F"/>
                </a:solidFill>
              </a:rPr>
              <a:t>            }</a:t>
            </a: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run</a:t>
            </a:r>
            <a:r>
              <a:rPr lang="en-US" b="0" i="0" dirty="0">
                <a:solidFill>
                  <a:srgbClr val="24292F"/>
                </a:solidFill>
                <a:effectLst/>
              </a:rPr>
              <a:t>(String name){</a:t>
            </a:r>
          </a:p>
          <a:p>
            <a:pPr marL="0" indent="0">
              <a:buNone/>
            </a:pPr>
            <a:r>
              <a:rPr lang="en-US" dirty="0">
                <a:solidFill>
                  <a:srgbClr val="24292F"/>
                </a:solidFill>
              </a:rPr>
              <a:t>             </a:t>
            </a:r>
            <a:r>
              <a:rPr lang="en-US" dirty="0" err="1">
                <a:solidFill>
                  <a:srgbClr val="24292F"/>
                </a:solidFill>
              </a:rPr>
              <a:t>S</a:t>
            </a:r>
            <a:r>
              <a:rPr lang="en-US" b="0" i="0" dirty="0" err="1">
                <a:solidFill>
                  <a:srgbClr val="24292F"/>
                </a:solidFill>
                <a:effectLst/>
              </a:rPr>
              <a:t>ystem</a:t>
            </a:r>
            <a:r>
              <a:rPr lang="en-US" b="0" i="0" dirty="0" err="1">
                <a:solidFill>
                  <a:srgbClr val="D73A49"/>
                </a:solidFill>
                <a:effectLst/>
              </a:rPr>
              <a:t>.</a:t>
            </a:r>
            <a:r>
              <a:rPr lang="en-US" b="0" i="0" dirty="0" err="1">
                <a:solidFill>
                  <a:srgbClr val="24292F"/>
                </a:solidFill>
                <a:effectLst/>
              </a:rPr>
              <a:t>out</a:t>
            </a:r>
            <a:r>
              <a:rPr lang="en-US" b="0" i="0" dirty="0" err="1">
                <a:solidFill>
                  <a:srgbClr val="D73A49"/>
                </a:solidFill>
                <a:effectLst/>
              </a:rPr>
              <a:t>.</a:t>
            </a:r>
            <a:r>
              <a:rPr lang="en-US" b="0" i="0" dirty="0" err="1">
                <a:solidFill>
                  <a:srgbClr val="24292F"/>
                </a:solidFill>
                <a:effectLst/>
              </a:rPr>
              <a:t>println</a:t>
            </a:r>
            <a:r>
              <a:rPr lang="en-US" b="0" i="0" dirty="0">
                <a:solidFill>
                  <a:srgbClr val="24292F"/>
                </a:solidFill>
                <a:effectLst/>
              </a:rPr>
              <a:t>(</a:t>
            </a:r>
            <a:r>
              <a:rPr lang="en-US" b="0" i="0" dirty="0">
                <a:solidFill>
                  <a:srgbClr val="032F62"/>
                </a:solidFill>
                <a:effectLst/>
              </a:rPr>
              <a:t>"Hi!! This is from child thread's over loaded method"</a:t>
            </a:r>
            <a:r>
              <a:rPr lang="en-US" b="0" i="0" dirty="0">
                <a:solidFill>
                  <a:srgbClr val="24292F"/>
                </a:solidFill>
                <a:effectLst/>
              </a:rPr>
              <a:t>);</a:t>
            </a:r>
            <a:endParaRPr lang="en-US" dirty="0">
              <a:solidFill>
                <a:srgbClr val="24292F"/>
              </a:solidFill>
            </a:endParaRPr>
          </a:p>
          <a:p>
            <a:pPr marL="0" indent="0">
              <a:buNone/>
            </a:pPr>
            <a:r>
              <a:rPr lang="en-US" dirty="0">
                <a:solidFill>
                  <a:srgbClr val="24292F"/>
                </a:solidFill>
              </a:rPr>
              <a:t>            }</a:t>
            </a:r>
          </a:p>
          <a:p>
            <a:pPr marL="0" indent="0">
              <a:buNone/>
            </a:pPr>
            <a:endParaRPr lang="en-US" dirty="0">
              <a:solidFill>
                <a:srgbClr val="24292F"/>
              </a:solidFill>
            </a:endParaRPr>
          </a:p>
          <a:p>
            <a:pPr marL="0" indent="0">
              <a:buNone/>
            </a:pPr>
            <a:r>
              <a:rPr lang="en-US" dirty="0">
                <a:solidFill>
                  <a:srgbClr val="24292F"/>
                </a:solidFill>
              </a:rPr>
              <a:t>        }</a:t>
            </a:r>
          </a:p>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a:solidFill>
                  <a:srgbClr val="6F42C1"/>
                </a:solidFill>
                <a:effectLst/>
              </a:rPr>
              <a:t>Application</a:t>
            </a:r>
            <a:r>
              <a:rPr lang="en-US" b="0" i="0" dirty="0">
                <a:solidFill>
                  <a:srgbClr val="24292F"/>
                </a:solidFill>
                <a:effectLst/>
              </a:rPr>
              <a:t> {</a:t>
            </a: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static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main</a:t>
            </a:r>
            <a:r>
              <a:rPr lang="en-US" b="0" i="0" dirty="0">
                <a:solidFill>
                  <a:srgbClr val="24292F"/>
                </a:solidFill>
                <a:effectLst/>
              </a:rPr>
              <a:t>(</a:t>
            </a:r>
            <a:r>
              <a:rPr lang="en-US" b="0" i="0" dirty="0">
                <a:solidFill>
                  <a:srgbClr val="D73A49"/>
                </a:solidFill>
                <a:effectLst/>
              </a:rPr>
              <a:t>String</a:t>
            </a:r>
            <a:r>
              <a:rPr lang="en-US" b="0" i="0" dirty="0">
                <a:solidFill>
                  <a:srgbClr val="24292F"/>
                </a:solidFill>
                <a:effectLst/>
              </a:rPr>
              <a:t>[] </a:t>
            </a:r>
            <a:r>
              <a:rPr lang="en-US" b="0" i="0" dirty="0" err="1">
                <a:solidFill>
                  <a:srgbClr val="E36209"/>
                </a:solidFill>
                <a:effectLst/>
              </a:rPr>
              <a:t>args</a:t>
            </a:r>
            <a:r>
              <a:rPr lang="en-US" b="0" i="0" dirty="0">
                <a:solidFill>
                  <a:srgbClr val="24292F"/>
                </a:solidFill>
                <a:effectLst/>
              </a:rPr>
              <a:t>) {</a:t>
            </a:r>
            <a:endParaRPr lang="en-US" dirty="0">
              <a:solidFill>
                <a:srgbClr val="24292F"/>
              </a:solidFill>
            </a:endParaRPr>
          </a:p>
          <a:p>
            <a:pPr marL="0" indent="0">
              <a:buNone/>
            </a:pPr>
            <a:r>
              <a:rPr lang="en-US" b="0" i="0" dirty="0">
                <a:solidFill>
                  <a:srgbClr val="24292E"/>
                </a:solidFill>
                <a:effectLst/>
              </a:rPr>
              <a:t>           </a:t>
            </a:r>
            <a:r>
              <a:rPr lang="en-US" b="0" i="0" dirty="0" err="1">
                <a:solidFill>
                  <a:srgbClr val="24292E"/>
                </a:solidFill>
                <a:effectLst/>
              </a:rPr>
              <a:t>Mythread</a:t>
            </a:r>
            <a:r>
              <a:rPr lang="en-US" b="0" i="0" dirty="0">
                <a:solidFill>
                  <a:srgbClr val="24292F"/>
                </a:solidFill>
                <a:effectLst/>
              </a:rPr>
              <a:t> </a:t>
            </a:r>
            <a:r>
              <a:rPr lang="en-US" b="0" i="0" dirty="0" err="1">
                <a:solidFill>
                  <a:srgbClr val="24292F"/>
                </a:solidFill>
                <a:effectLst/>
              </a:rPr>
              <a:t>mythread</a:t>
            </a:r>
            <a:r>
              <a:rPr lang="en-US" b="0" i="0" dirty="0">
                <a:solidFill>
                  <a:srgbClr val="D73A49"/>
                </a:solidFill>
                <a:effectLst/>
              </a:rPr>
              <a:t>=new</a:t>
            </a:r>
            <a:r>
              <a:rPr lang="en-US" b="0" i="0" dirty="0">
                <a:solidFill>
                  <a:srgbClr val="24292F"/>
                </a:solidFill>
                <a:effectLst/>
              </a:rPr>
              <a:t> </a:t>
            </a:r>
            <a:r>
              <a:rPr lang="en-US" b="0" i="0" dirty="0" err="1">
                <a:solidFill>
                  <a:srgbClr val="24292E"/>
                </a:solidFill>
                <a:effectLst/>
              </a:rPr>
              <a:t>Mythread</a:t>
            </a:r>
            <a:r>
              <a:rPr lang="en-US" b="0" i="0" dirty="0">
                <a:solidFill>
                  <a:srgbClr val="24292F"/>
                </a:solidFill>
                <a:effectLst/>
              </a:rPr>
              <a:t>();</a:t>
            </a:r>
          </a:p>
          <a:p>
            <a:pPr marL="0" indent="0">
              <a:buNone/>
            </a:pPr>
            <a:r>
              <a:rPr lang="en-US" b="0" i="0" dirty="0">
                <a:solidFill>
                  <a:srgbClr val="24292F"/>
                </a:solidFill>
                <a:effectLst/>
              </a:rPr>
              <a:t>           </a:t>
            </a:r>
            <a:r>
              <a:rPr lang="en-US" b="0" i="0" dirty="0" err="1">
                <a:solidFill>
                  <a:srgbClr val="24292F"/>
                </a:solidFill>
                <a:effectLst/>
              </a:rPr>
              <a:t>mythread</a:t>
            </a:r>
            <a:r>
              <a:rPr lang="en-US" b="0" i="0" dirty="0" err="1">
                <a:solidFill>
                  <a:srgbClr val="D73A49"/>
                </a:solidFill>
                <a:effectLst/>
              </a:rPr>
              <a:t>.</a:t>
            </a:r>
            <a:r>
              <a:rPr lang="en-US" b="0" i="0" dirty="0" err="1">
                <a:solidFill>
                  <a:srgbClr val="24292F"/>
                </a:solidFill>
                <a:effectLst/>
              </a:rPr>
              <a:t>start</a:t>
            </a:r>
            <a:r>
              <a:rPr lang="en-US" b="0" i="0" dirty="0">
                <a:solidFill>
                  <a:srgbClr val="24292F"/>
                </a:solidFill>
                <a:effectLst/>
              </a:rPr>
              <a:t>();</a:t>
            </a:r>
            <a:endParaRPr lang="en-US" dirty="0">
              <a:solidFill>
                <a:srgbClr val="24292F"/>
              </a:solidFill>
            </a:endParaRPr>
          </a:p>
          <a:p>
            <a:pPr marL="0" indent="0">
              <a:buNone/>
            </a:pPr>
            <a:r>
              <a:rPr lang="en-US" dirty="0">
                <a:solidFill>
                  <a:srgbClr val="24292F"/>
                </a:solidFill>
              </a:rPr>
              <a:t> }}</a:t>
            </a:r>
            <a:endParaRPr lang="en-US" dirty="0"/>
          </a:p>
          <a:p>
            <a:pPr marL="0" indent="0">
              <a:buNone/>
            </a:pPr>
            <a:endParaRPr lang="en-US" dirty="0"/>
          </a:p>
        </p:txBody>
      </p:sp>
    </p:spTree>
    <p:extLst>
      <p:ext uri="{BB962C8B-B14F-4D97-AF65-F5344CB8AC3E}">
        <p14:creationId xmlns:p14="http://schemas.microsoft.com/office/powerpoint/2010/main" val="421663168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1A63F-C177-4642-8438-0547BE009671}"/>
              </a:ext>
            </a:extLst>
          </p:cNvPr>
          <p:cNvSpPr>
            <a:spLocks noGrp="1"/>
          </p:cNvSpPr>
          <p:nvPr>
            <p:ph type="title"/>
          </p:nvPr>
        </p:nvSpPr>
        <p:spPr>
          <a:xfrm>
            <a:off x="457200" y="609600"/>
            <a:ext cx="8229600" cy="808038"/>
          </a:xfrm>
        </p:spPr>
        <p:txBody>
          <a:bodyPr/>
          <a:lstStyle/>
          <a:p>
            <a:r>
              <a:rPr lang="en-US" b="1" dirty="0">
                <a:solidFill>
                  <a:srgbClr val="292929"/>
                </a:solidFill>
                <a:effectLst/>
              </a:rPr>
              <a:t>Explanation</a:t>
            </a:r>
            <a:endParaRPr lang="en-US" b="1" dirty="0"/>
          </a:p>
        </p:txBody>
      </p:sp>
      <p:sp>
        <p:nvSpPr>
          <p:cNvPr id="3" name="Content Placeholder 2">
            <a:extLst>
              <a:ext uri="{FF2B5EF4-FFF2-40B4-BE49-F238E27FC236}">
                <a16:creationId xmlns:a16="http://schemas.microsoft.com/office/drawing/2014/main" id="{C6397383-F9D5-4D72-8728-F1BF661DB273}"/>
              </a:ext>
            </a:extLst>
          </p:cNvPr>
          <p:cNvSpPr>
            <a:spLocks noGrp="1"/>
          </p:cNvSpPr>
          <p:nvPr>
            <p:ph idx="1"/>
          </p:nvPr>
        </p:nvSpPr>
        <p:spPr>
          <a:xfrm>
            <a:off x="457200" y="1600200"/>
            <a:ext cx="8382000" cy="4525963"/>
          </a:xfrm>
        </p:spPr>
        <p:txBody>
          <a:bodyPr/>
          <a:lstStyle/>
          <a:p>
            <a:pPr algn="just"/>
            <a:r>
              <a:rPr lang="en-US" b="0" i="0" dirty="0">
                <a:solidFill>
                  <a:srgbClr val="292929"/>
                </a:solidFill>
                <a:effectLst/>
              </a:rPr>
              <a:t>Yes we can overload the run() method. but start() method will only invoke run() method which has no arguments. Therefore the overloaded run() method will not be invoked by start() method</a:t>
            </a:r>
            <a:r>
              <a:rPr lang="en-US" b="0" i="0" dirty="0">
                <a:solidFill>
                  <a:srgbClr val="292929"/>
                </a:solidFill>
                <a:effectLst/>
                <a:latin typeface="charter"/>
              </a:rPr>
              <a:t>.</a:t>
            </a:r>
            <a:endParaRPr lang="en-US" dirty="0"/>
          </a:p>
        </p:txBody>
      </p:sp>
    </p:spTree>
    <p:extLst>
      <p:ext uri="{BB962C8B-B14F-4D97-AF65-F5344CB8AC3E}">
        <p14:creationId xmlns:p14="http://schemas.microsoft.com/office/powerpoint/2010/main" val="1637485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4C2A-EB99-45E5-B30D-AA34EA303DC9}"/>
              </a:ext>
            </a:extLst>
          </p:cNvPr>
          <p:cNvSpPr>
            <a:spLocks noGrp="1"/>
          </p:cNvSpPr>
          <p:nvPr>
            <p:ph type="title"/>
          </p:nvPr>
        </p:nvSpPr>
        <p:spPr>
          <a:xfrm>
            <a:off x="628650" y="685800"/>
            <a:ext cx="7886700" cy="994172"/>
          </a:xfrm>
        </p:spPr>
        <p:txBody>
          <a:bodyPr>
            <a:noAutofit/>
          </a:bodyPr>
          <a:lstStyle/>
          <a:p>
            <a:r>
              <a:rPr lang="en-US" sz="4000" b="1" dirty="0">
                <a:solidFill>
                  <a:srgbClr val="292929"/>
                </a:solidFill>
                <a:latin typeface="charter"/>
              </a:rPr>
              <a:t>Can we invoke run() method instead of start() method?</a:t>
            </a:r>
            <a:endParaRPr lang="en-US" sz="4000" dirty="0"/>
          </a:p>
        </p:txBody>
      </p:sp>
      <p:sp>
        <p:nvSpPr>
          <p:cNvPr id="3" name="Content Placeholder 2">
            <a:extLst>
              <a:ext uri="{FF2B5EF4-FFF2-40B4-BE49-F238E27FC236}">
                <a16:creationId xmlns:a16="http://schemas.microsoft.com/office/drawing/2014/main" id="{847E4351-26EE-4C25-94BF-ABFF09362EC9}"/>
              </a:ext>
            </a:extLst>
          </p:cNvPr>
          <p:cNvSpPr>
            <a:spLocks noGrp="1"/>
          </p:cNvSpPr>
          <p:nvPr>
            <p:ph idx="1"/>
          </p:nvPr>
        </p:nvSpPr>
        <p:spPr>
          <a:xfrm>
            <a:off x="0" y="2049946"/>
            <a:ext cx="9144000" cy="4579454"/>
          </a:xfrm>
        </p:spPr>
        <p:txBody>
          <a:bodyPr>
            <a:normAutofit fontScale="55000" lnSpcReduction="20000"/>
          </a:bodyPr>
          <a:lstStyle/>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err="1">
                <a:solidFill>
                  <a:srgbClr val="6F42C1"/>
                </a:solidFill>
                <a:effectLst/>
              </a:rPr>
              <a:t>Mythread</a:t>
            </a:r>
            <a:r>
              <a:rPr lang="en-US" b="0" i="0" dirty="0">
                <a:solidFill>
                  <a:srgbClr val="24292F"/>
                </a:solidFill>
                <a:effectLst/>
              </a:rPr>
              <a:t> </a:t>
            </a:r>
            <a:r>
              <a:rPr lang="en-US" b="0" i="0" dirty="0">
                <a:solidFill>
                  <a:srgbClr val="D73A49"/>
                </a:solidFill>
                <a:effectLst/>
              </a:rPr>
              <a:t>extends</a:t>
            </a:r>
            <a:r>
              <a:rPr lang="en-US" b="0" i="0" dirty="0">
                <a:solidFill>
                  <a:srgbClr val="24292F"/>
                </a:solidFill>
                <a:effectLst/>
              </a:rPr>
              <a:t> </a:t>
            </a:r>
            <a:r>
              <a:rPr lang="en-US" b="0" i="0" dirty="0">
                <a:solidFill>
                  <a:srgbClr val="6F42C1"/>
                </a:solidFill>
                <a:effectLst/>
              </a:rPr>
              <a:t>Thread</a:t>
            </a:r>
            <a:r>
              <a:rPr lang="en-US" b="0" i="0" dirty="0">
                <a:solidFill>
                  <a:srgbClr val="24292F"/>
                </a:solidFill>
                <a:effectLst/>
              </a:rPr>
              <a:t>{</a:t>
            </a:r>
          </a:p>
          <a:p>
            <a:pPr marL="0" indent="0">
              <a:buNone/>
            </a:pPr>
            <a:r>
              <a:rPr lang="en-US" b="0" i="0" dirty="0">
                <a:solidFill>
                  <a:srgbClr val="D73A49"/>
                </a:solidFill>
                <a:effectLst/>
              </a:rPr>
              <a:t>           @Override</a:t>
            </a:r>
            <a:endParaRPr lang="en-US" dirty="0">
              <a:solidFill>
                <a:srgbClr val="24292F"/>
              </a:solidFill>
            </a:endParaRP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run</a:t>
            </a:r>
            <a:r>
              <a:rPr lang="en-US" b="0" i="0" dirty="0">
                <a:solidFill>
                  <a:srgbClr val="24292F"/>
                </a:solidFill>
                <a:effectLst/>
              </a:rPr>
              <a:t>(){</a:t>
            </a:r>
          </a:p>
          <a:p>
            <a:pPr marL="0" indent="0">
              <a:buNone/>
            </a:pPr>
            <a:r>
              <a:rPr lang="en-US" dirty="0">
                <a:solidFill>
                  <a:srgbClr val="24292F"/>
                </a:solidFill>
              </a:rPr>
              <a:t>             </a:t>
            </a:r>
            <a:r>
              <a:rPr lang="en-US" dirty="0" err="1">
                <a:solidFill>
                  <a:srgbClr val="24292F"/>
                </a:solidFill>
              </a:rPr>
              <a:t>S</a:t>
            </a:r>
            <a:r>
              <a:rPr lang="en-US" b="0" i="0" dirty="0" err="1">
                <a:solidFill>
                  <a:srgbClr val="24292F"/>
                </a:solidFill>
                <a:effectLst/>
              </a:rPr>
              <a:t>ystem</a:t>
            </a:r>
            <a:r>
              <a:rPr lang="en-US" b="0" i="0" dirty="0" err="1">
                <a:solidFill>
                  <a:srgbClr val="D73A49"/>
                </a:solidFill>
                <a:effectLst/>
              </a:rPr>
              <a:t>.</a:t>
            </a:r>
            <a:r>
              <a:rPr lang="en-US" b="0" i="0" dirty="0" err="1">
                <a:solidFill>
                  <a:srgbClr val="24292F"/>
                </a:solidFill>
                <a:effectLst/>
              </a:rPr>
              <a:t>out</a:t>
            </a:r>
            <a:r>
              <a:rPr lang="en-US" b="0" i="0" dirty="0" err="1">
                <a:solidFill>
                  <a:srgbClr val="D73A49"/>
                </a:solidFill>
                <a:effectLst/>
              </a:rPr>
              <a:t>.</a:t>
            </a:r>
            <a:r>
              <a:rPr lang="en-US" b="0" i="0" dirty="0" err="1">
                <a:solidFill>
                  <a:srgbClr val="24292F"/>
                </a:solidFill>
                <a:effectLst/>
              </a:rPr>
              <a:t>println</a:t>
            </a:r>
            <a:r>
              <a:rPr lang="en-US" b="0" i="0" dirty="0">
                <a:solidFill>
                  <a:srgbClr val="24292F"/>
                </a:solidFill>
                <a:effectLst/>
              </a:rPr>
              <a:t>(</a:t>
            </a:r>
            <a:r>
              <a:rPr lang="en-US" b="0" i="0" dirty="0">
                <a:solidFill>
                  <a:srgbClr val="032F62"/>
                </a:solidFill>
                <a:effectLst/>
              </a:rPr>
              <a:t>“This method is executed by:“   </a:t>
            </a:r>
          </a:p>
          <a:p>
            <a:pPr marL="0" indent="0">
              <a:buNone/>
            </a:pPr>
            <a:r>
              <a:rPr lang="en-US" b="0" i="0" dirty="0">
                <a:solidFill>
                  <a:srgbClr val="032F62"/>
                </a:solidFill>
                <a:effectLst/>
              </a:rPr>
              <a:t>                                                                                                  </a:t>
            </a:r>
          </a:p>
          <a:p>
            <a:pPr marL="0" indent="0">
              <a:buNone/>
            </a:pPr>
            <a:r>
              <a:rPr lang="en-US" dirty="0">
                <a:solidFill>
                  <a:srgbClr val="032F62"/>
                </a:solidFill>
              </a:rPr>
              <a:t>                  </a:t>
            </a:r>
            <a:r>
              <a:rPr lang="en-US" b="0" i="0" dirty="0">
                <a:solidFill>
                  <a:srgbClr val="032F62"/>
                </a:solidFill>
                <a:effectLst/>
              </a:rPr>
              <a:t>+</a:t>
            </a:r>
            <a:r>
              <a:rPr lang="en-US" b="0" i="0" dirty="0" err="1">
                <a:solidFill>
                  <a:srgbClr val="032F62"/>
                </a:solidFill>
                <a:effectLst/>
              </a:rPr>
              <a:t>Thread.currentThread.getName</a:t>
            </a:r>
            <a:r>
              <a:rPr lang="en-US" b="0" i="0" dirty="0">
                <a:solidFill>
                  <a:srgbClr val="032F62"/>
                </a:solidFill>
                <a:effectLst/>
              </a:rPr>
              <a:t>()</a:t>
            </a:r>
            <a:r>
              <a:rPr lang="en-US" b="0" i="0" dirty="0">
                <a:solidFill>
                  <a:srgbClr val="24292F"/>
                </a:solidFill>
                <a:effectLst/>
              </a:rPr>
              <a:t>);</a:t>
            </a:r>
            <a:endParaRPr lang="en-US" dirty="0">
              <a:solidFill>
                <a:srgbClr val="24292F"/>
              </a:solidFill>
            </a:endParaRPr>
          </a:p>
          <a:p>
            <a:pPr marL="0" indent="0">
              <a:buNone/>
            </a:pPr>
            <a:r>
              <a:rPr lang="en-US" dirty="0">
                <a:solidFill>
                  <a:srgbClr val="24292F"/>
                </a:solidFill>
              </a:rPr>
              <a:t>            }</a:t>
            </a:r>
          </a:p>
          <a:p>
            <a:pPr marL="0" indent="0">
              <a:buNone/>
            </a:pPr>
            <a:r>
              <a:rPr lang="en-US" dirty="0">
                <a:solidFill>
                  <a:srgbClr val="24292F"/>
                </a:solidFill>
              </a:rPr>
              <a:t>}</a:t>
            </a:r>
          </a:p>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a:solidFill>
                  <a:srgbClr val="6F42C1"/>
                </a:solidFill>
                <a:effectLst/>
              </a:rPr>
              <a:t>Application</a:t>
            </a:r>
            <a:r>
              <a:rPr lang="en-US" b="0" i="0" dirty="0">
                <a:solidFill>
                  <a:srgbClr val="24292F"/>
                </a:solidFill>
                <a:effectLst/>
              </a:rPr>
              <a:t> {</a:t>
            </a: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static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main</a:t>
            </a:r>
            <a:r>
              <a:rPr lang="en-US" b="0" i="0" dirty="0">
                <a:solidFill>
                  <a:srgbClr val="24292F"/>
                </a:solidFill>
                <a:effectLst/>
              </a:rPr>
              <a:t>(</a:t>
            </a:r>
            <a:r>
              <a:rPr lang="en-US" b="0" i="0" dirty="0">
                <a:solidFill>
                  <a:srgbClr val="D73A49"/>
                </a:solidFill>
                <a:effectLst/>
              </a:rPr>
              <a:t>String</a:t>
            </a:r>
            <a:r>
              <a:rPr lang="en-US" b="0" i="0" dirty="0">
                <a:solidFill>
                  <a:srgbClr val="24292F"/>
                </a:solidFill>
                <a:effectLst/>
              </a:rPr>
              <a:t>[] </a:t>
            </a:r>
            <a:r>
              <a:rPr lang="en-US" b="0" i="0" dirty="0" err="1">
                <a:solidFill>
                  <a:srgbClr val="E36209"/>
                </a:solidFill>
                <a:effectLst/>
              </a:rPr>
              <a:t>args</a:t>
            </a:r>
            <a:r>
              <a:rPr lang="en-US" b="0" i="0" dirty="0">
                <a:solidFill>
                  <a:srgbClr val="24292F"/>
                </a:solidFill>
                <a:effectLst/>
              </a:rPr>
              <a:t>) {</a:t>
            </a:r>
            <a:endParaRPr lang="en-US" dirty="0">
              <a:solidFill>
                <a:srgbClr val="24292F"/>
              </a:solidFill>
            </a:endParaRPr>
          </a:p>
          <a:p>
            <a:pPr marL="0" indent="0">
              <a:buNone/>
            </a:pPr>
            <a:r>
              <a:rPr lang="en-US" b="0" i="0" dirty="0">
                <a:solidFill>
                  <a:srgbClr val="24292E"/>
                </a:solidFill>
                <a:effectLst/>
              </a:rPr>
              <a:t>               </a:t>
            </a:r>
            <a:r>
              <a:rPr lang="en-US" b="0" i="0" dirty="0" err="1">
                <a:solidFill>
                  <a:srgbClr val="24292E"/>
                </a:solidFill>
                <a:effectLst/>
              </a:rPr>
              <a:t>Mythread</a:t>
            </a:r>
            <a:r>
              <a:rPr lang="en-US" b="0" i="0" dirty="0">
                <a:solidFill>
                  <a:srgbClr val="24292F"/>
                </a:solidFill>
                <a:effectLst/>
              </a:rPr>
              <a:t> </a:t>
            </a:r>
            <a:r>
              <a:rPr lang="en-US" b="0" i="0" dirty="0" err="1">
                <a:solidFill>
                  <a:srgbClr val="24292F"/>
                </a:solidFill>
                <a:effectLst/>
              </a:rPr>
              <a:t>mythread</a:t>
            </a:r>
            <a:r>
              <a:rPr lang="en-US" b="0" i="0" dirty="0">
                <a:solidFill>
                  <a:srgbClr val="D73A49"/>
                </a:solidFill>
                <a:effectLst/>
              </a:rPr>
              <a:t>=new</a:t>
            </a:r>
            <a:r>
              <a:rPr lang="en-US" b="0" i="0" dirty="0">
                <a:solidFill>
                  <a:srgbClr val="24292F"/>
                </a:solidFill>
                <a:effectLst/>
              </a:rPr>
              <a:t> </a:t>
            </a:r>
            <a:r>
              <a:rPr lang="en-US" b="0" i="0" dirty="0" err="1">
                <a:solidFill>
                  <a:srgbClr val="24292E"/>
                </a:solidFill>
                <a:effectLst/>
              </a:rPr>
              <a:t>Mythread</a:t>
            </a:r>
            <a:r>
              <a:rPr lang="en-US" b="0" i="0" dirty="0">
                <a:solidFill>
                  <a:srgbClr val="24292F"/>
                </a:solidFill>
                <a:effectLst/>
              </a:rPr>
              <a:t>();</a:t>
            </a:r>
          </a:p>
          <a:p>
            <a:pPr marL="0" indent="0">
              <a:buNone/>
            </a:pPr>
            <a:r>
              <a:rPr lang="en-US" b="0" i="0" dirty="0">
                <a:solidFill>
                  <a:srgbClr val="24292F"/>
                </a:solidFill>
                <a:effectLst/>
              </a:rPr>
              <a:t>               //</a:t>
            </a:r>
            <a:r>
              <a:rPr lang="en-US" b="0" i="0" dirty="0" err="1">
                <a:solidFill>
                  <a:srgbClr val="24292F"/>
                </a:solidFill>
                <a:effectLst/>
              </a:rPr>
              <a:t>mythread</a:t>
            </a:r>
            <a:r>
              <a:rPr lang="en-US" b="0" i="0" dirty="0" err="1">
                <a:solidFill>
                  <a:srgbClr val="D73A49"/>
                </a:solidFill>
                <a:effectLst/>
              </a:rPr>
              <a:t>.</a:t>
            </a:r>
            <a:r>
              <a:rPr lang="en-US" b="0" i="0" dirty="0" err="1">
                <a:solidFill>
                  <a:srgbClr val="24292F"/>
                </a:solidFill>
                <a:effectLst/>
              </a:rPr>
              <a:t>start</a:t>
            </a:r>
            <a:r>
              <a:rPr lang="en-US" b="0" i="0" dirty="0">
                <a:solidFill>
                  <a:srgbClr val="24292F"/>
                </a:solidFill>
                <a:effectLst/>
              </a:rPr>
              <a:t>();</a:t>
            </a:r>
          </a:p>
          <a:p>
            <a:pPr marL="0" indent="0">
              <a:buNone/>
            </a:pPr>
            <a:r>
              <a:rPr lang="en-US" dirty="0">
                <a:solidFill>
                  <a:srgbClr val="24292F"/>
                </a:solidFill>
              </a:rPr>
              <a:t>               </a:t>
            </a:r>
            <a:r>
              <a:rPr lang="en-US" dirty="0" err="1">
                <a:solidFill>
                  <a:srgbClr val="24292F"/>
                </a:solidFill>
              </a:rPr>
              <a:t>Mythread.run</a:t>
            </a:r>
            <a:r>
              <a:rPr lang="en-US" dirty="0">
                <a:solidFill>
                  <a:srgbClr val="24292F"/>
                </a:solidFill>
              </a:rPr>
              <a:t>();</a:t>
            </a:r>
          </a:p>
          <a:p>
            <a:pPr marL="0" indent="0">
              <a:buNone/>
            </a:pPr>
            <a:r>
              <a:rPr lang="en-US" dirty="0">
                <a:solidFill>
                  <a:srgbClr val="24292F"/>
                </a:solidFill>
              </a:rPr>
              <a:t>      }</a:t>
            </a:r>
          </a:p>
          <a:p>
            <a:pPr marL="0" indent="0">
              <a:buNone/>
            </a:pPr>
            <a:r>
              <a:rPr lang="en-US" dirty="0">
                <a:solidFill>
                  <a:srgbClr val="24292F"/>
                </a:solidFill>
              </a:rPr>
              <a:t>}</a:t>
            </a:r>
            <a:endParaRPr lang="en-US" dirty="0"/>
          </a:p>
          <a:p>
            <a:pPr marL="0" indent="0">
              <a:buNone/>
            </a:pPr>
            <a:endParaRPr lang="en-US" dirty="0"/>
          </a:p>
        </p:txBody>
      </p:sp>
    </p:spTree>
    <p:extLst>
      <p:ext uri="{BB962C8B-B14F-4D97-AF65-F5344CB8AC3E}">
        <p14:creationId xmlns:p14="http://schemas.microsoft.com/office/powerpoint/2010/main" val="382198890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8D784-D989-4185-A585-C43304C3EC2F}"/>
              </a:ext>
            </a:extLst>
          </p:cNvPr>
          <p:cNvSpPr>
            <a:spLocks noGrp="1"/>
          </p:cNvSpPr>
          <p:nvPr>
            <p:ph type="title"/>
          </p:nvPr>
        </p:nvSpPr>
        <p:spPr>
          <a:xfrm>
            <a:off x="457200" y="559593"/>
            <a:ext cx="8229600" cy="1143000"/>
          </a:xfrm>
        </p:spPr>
        <p:txBody>
          <a:bodyPr/>
          <a:lstStyle/>
          <a:p>
            <a:r>
              <a:rPr lang="en-US" dirty="0"/>
              <a:t>What is Multiprocessing</a:t>
            </a:r>
          </a:p>
        </p:txBody>
      </p:sp>
      <p:sp>
        <p:nvSpPr>
          <p:cNvPr id="3" name="Content Placeholder 2">
            <a:extLst>
              <a:ext uri="{FF2B5EF4-FFF2-40B4-BE49-F238E27FC236}">
                <a16:creationId xmlns:a16="http://schemas.microsoft.com/office/drawing/2014/main" id="{F668BFD4-FE10-4F9B-ABBB-7211193EE198}"/>
              </a:ext>
            </a:extLst>
          </p:cNvPr>
          <p:cNvSpPr>
            <a:spLocks noGrp="1"/>
          </p:cNvSpPr>
          <p:nvPr>
            <p:ph idx="1"/>
          </p:nvPr>
        </p:nvSpPr>
        <p:spPr/>
        <p:txBody>
          <a:bodyPr/>
          <a:lstStyle/>
          <a:p>
            <a:r>
              <a:rPr lang="en-US" dirty="0"/>
              <a:t>The process of using the entire CPU of the computer and being capable to execute more then two processes or computational jobs at a time is defined as multiprocessing.</a:t>
            </a:r>
          </a:p>
          <a:p>
            <a:r>
              <a:rPr lang="en-US" dirty="0"/>
              <a:t> </a:t>
            </a:r>
          </a:p>
        </p:txBody>
      </p:sp>
      <p:pic>
        <p:nvPicPr>
          <p:cNvPr id="1026" name="Picture 2" descr="Multithreading vs Multiprocessing in Operating System - DataFlair">
            <a:extLst>
              <a:ext uri="{FF2B5EF4-FFF2-40B4-BE49-F238E27FC236}">
                <a16:creationId xmlns:a16="http://schemas.microsoft.com/office/drawing/2014/main" id="{9FB772D7-3A22-455D-9097-5B04DF1FAF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1514" y="3294478"/>
            <a:ext cx="5729068" cy="2432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17574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0F4DC-F136-41A7-9C66-720602BEFFB7}"/>
              </a:ext>
            </a:extLst>
          </p:cNvPr>
          <p:cNvSpPr>
            <a:spLocks noGrp="1"/>
          </p:cNvSpPr>
          <p:nvPr>
            <p:ph type="title"/>
          </p:nvPr>
        </p:nvSpPr>
        <p:spPr>
          <a:xfrm>
            <a:off x="457200" y="685800"/>
            <a:ext cx="8229600" cy="914400"/>
          </a:xfrm>
        </p:spPr>
        <p:txBody>
          <a:bodyPr/>
          <a:lstStyle/>
          <a:p>
            <a:r>
              <a:rPr lang="en-US" sz="4000" b="1" dirty="0"/>
              <a:t>Explanation</a:t>
            </a:r>
          </a:p>
        </p:txBody>
      </p:sp>
      <p:sp>
        <p:nvSpPr>
          <p:cNvPr id="3" name="Content Placeholder 2">
            <a:extLst>
              <a:ext uri="{FF2B5EF4-FFF2-40B4-BE49-F238E27FC236}">
                <a16:creationId xmlns:a16="http://schemas.microsoft.com/office/drawing/2014/main" id="{C9DA89D8-C688-41AD-8D09-0AE99DC1517D}"/>
              </a:ext>
            </a:extLst>
          </p:cNvPr>
          <p:cNvSpPr>
            <a:spLocks noGrp="1"/>
          </p:cNvSpPr>
          <p:nvPr>
            <p:ph idx="1"/>
          </p:nvPr>
        </p:nvSpPr>
        <p:spPr>
          <a:xfrm>
            <a:off x="0" y="1600200"/>
            <a:ext cx="9144000" cy="4525963"/>
          </a:xfrm>
        </p:spPr>
        <p:txBody>
          <a:bodyPr/>
          <a:lstStyle/>
          <a:p>
            <a:r>
              <a:rPr lang="en-US" dirty="0">
                <a:solidFill>
                  <a:srgbClr val="292929"/>
                </a:solidFill>
              </a:rPr>
              <a:t>W</a:t>
            </a:r>
            <a:r>
              <a:rPr lang="en-US" b="0" i="0" dirty="0">
                <a:solidFill>
                  <a:srgbClr val="292929"/>
                </a:solidFill>
                <a:effectLst/>
              </a:rPr>
              <a:t>e can invoke the run() method directly. but it will not create a new child thread. Instead, parent thread will execute the child thread object’s run() method. This will be a typical OOP method invoking.</a:t>
            </a:r>
            <a:endParaRPr lang="en-US" dirty="0"/>
          </a:p>
        </p:txBody>
      </p:sp>
    </p:spTree>
    <p:extLst>
      <p:ext uri="{BB962C8B-B14F-4D97-AF65-F5344CB8AC3E}">
        <p14:creationId xmlns:p14="http://schemas.microsoft.com/office/powerpoint/2010/main" val="264367183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E7698-907C-48D6-8AC3-56F35BADD77C}"/>
              </a:ext>
            </a:extLst>
          </p:cNvPr>
          <p:cNvSpPr>
            <a:spLocks noGrp="1"/>
          </p:cNvSpPr>
          <p:nvPr>
            <p:ph type="title"/>
          </p:nvPr>
        </p:nvSpPr>
        <p:spPr>
          <a:xfrm>
            <a:off x="0" y="685800"/>
            <a:ext cx="9144000" cy="531226"/>
          </a:xfrm>
        </p:spPr>
        <p:txBody>
          <a:bodyPr/>
          <a:lstStyle/>
          <a:p>
            <a:r>
              <a:rPr lang="en-US" b="1" dirty="0">
                <a:solidFill>
                  <a:srgbClr val="292929"/>
                </a:solidFill>
                <a:latin typeface="charter"/>
              </a:rPr>
              <a:t>C</a:t>
            </a:r>
            <a:r>
              <a:rPr lang="en-US" b="1" i="0" dirty="0">
                <a:solidFill>
                  <a:srgbClr val="292929"/>
                </a:solidFill>
                <a:effectLst/>
                <a:latin typeface="charter"/>
              </a:rPr>
              <a:t>an we override the start() method?</a:t>
            </a:r>
            <a:endParaRPr lang="en-US" dirty="0"/>
          </a:p>
        </p:txBody>
      </p:sp>
      <p:sp>
        <p:nvSpPr>
          <p:cNvPr id="3" name="Content Placeholder 2">
            <a:extLst>
              <a:ext uri="{FF2B5EF4-FFF2-40B4-BE49-F238E27FC236}">
                <a16:creationId xmlns:a16="http://schemas.microsoft.com/office/drawing/2014/main" id="{B446929D-A360-49AE-8EC5-D267B1FD9BB1}"/>
              </a:ext>
            </a:extLst>
          </p:cNvPr>
          <p:cNvSpPr>
            <a:spLocks noGrp="1"/>
          </p:cNvSpPr>
          <p:nvPr>
            <p:ph idx="1"/>
          </p:nvPr>
        </p:nvSpPr>
        <p:spPr>
          <a:xfrm>
            <a:off x="0" y="1662320"/>
            <a:ext cx="9144000" cy="5043280"/>
          </a:xfrm>
        </p:spPr>
        <p:txBody>
          <a:bodyPr>
            <a:normAutofit fontScale="55000" lnSpcReduction="20000"/>
          </a:bodyPr>
          <a:lstStyle/>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err="1">
                <a:solidFill>
                  <a:srgbClr val="6F42C1"/>
                </a:solidFill>
                <a:effectLst/>
              </a:rPr>
              <a:t>Mythread</a:t>
            </a:r>
            <a:r>
              <a:rPr lang="en-US" b="0" i="0" dirty="0">
                <a:solidFill>
                  <a:srgbClr val="24292F"/>
                </a:solidFill>
                <a:effectLst/>
              </a:rPr>
              <a:t> </a:t>
            </a:r>
            <a:r>
              <a:rPr lang="en-US" b="0" i="0" dirty="0">
                <a:solidFill>
                  <a:srgbClr val="D73A49"/>
                </a:solidFill>
                <a:effectLst/>
              </a:rPr>
              <a:t>extends</a:t>
            </a:r>
            <a:r>
              <a:rPr lang="en-US" b="0" i="0" dirty="0">
                <a:solidFill>
                  <a:srgbClr val="24292F"/>
                </a:solidFill>
                <a:effectLst/>
              </a:rPr>
              <a:t> </a:t>
            </a:r>
            <a:r>
              <a:rPr lang="en-US" b="0" i="0" dirty="0">
                <a:solidFill>
                  <a:srgbClr val="6F42C1"/>
                </a:solidFill>
                <a:effectLst/>
              </a:rPr>
              <a:t>Thread</a:t>
            </a:r>
            <a:r>
              <a:rPr lang="en-US" b="0" i="0" dirty="0">
                <a:solidFill>
                  <a:srgbClr val="24292F"/>
                </a:solidFill>
                <a:effectLst/>
              </a:rPr>
              <a:t>{</a:t>
            </a:r>
          </a:p>
          <a:p>
            <a:pPr marL="0" indent="0">
              <a:buNone/>
            </a:pPr>
            <a:r>
              <a:rPr lang="en-US" b="0" i="0" dirty="0">
                <a:solidFill>
                  <a:srgbClr val="D73A49"/>
                </a:solidFill>
                <a:effectLst/>
              </a:rPr>
              <a:t>@Override</a:t>
            </a:r>
            <a:endParaRPr lang="en-US" dirty="0">
              <a:solidFill>
                <a:srgbClr val="24292F"/>
              </a:solidFill>
            </a:endParaRPr>
          </a:p>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run</a:t>
            </a:r>
            <a:r>
              <a:rPr lang="en-US" b="0" i="0" dirty="0">
                <a:solidFill>
                  <a:srgbClr val="24292F"/>
                </a:solidFill>
                <a:effectLst/>
              </a:rPr>
              <a:t>(){</a:t>
            </a:r>
          </a:p>
          <a:p>
            <a:pPr marL="0" indent="0">
              <a:buNone/>
            </a:pPr>
            <a:r>
              <a:rPr lang="en-US" dirty="0">
                <a:solidFill>
                  <a:srgbClr val="24292F"/>
                </a:solidFill>
              </a:rPr>
              <a:t>             </a:t>
            </a:r>
            <a:r>
              <a:rPr lang="en-US" dirty="0" err="1">
                <a:solidFill>
                  <a:srgbClr val="24292F"/>
                </a:solidFill>
              </a:rPr>
              <a:t>S</a:t>
            </a:r>
            <a:r>
              <a:rPr lang="en-US" b="0" i="0" dirty="0" err="1">
                <a:solidFill>
                  <a:srgbClr val="24292F"/>
                </a:solidFill>
                <a:effectLst/>
              </a:rPr>
              <a:t>ystem</a:t>
            </a:r>
            <a:r>
              <a:rPr lang="en-US" b="0" i="0" dirty="0" err="1">
                <a:solidFill>
                  <a:srgbClr val="D73A49"/>
                </a:solidFill>
                <a:effectLst/>
              </a:rPr>
              <a:t>.</a:t>
            </a:r>
            <a:r>
              <a:rPr lang="en-US" b="0" i="0" dirty="0" err="1">
                <a:solidFill>
                  <a:srgbClr val="24292F"/>
                </a:solidFill>
                <a:effectLst/>
              </a:rPr>
              <a:t>out</a:t>
            </a:r>
            <a:r>
              <a:rPr lang="en-US" b="0" i="0" dirty="0" err="1">
                <a:solidFill>
                  <a:srgbClr val="D73A49"/>
                </a:solidFill>
                <a:effectLst/>
              </a:rPr>
              <a:t>.</a:t>
            </a:r>
            <a:r>
              <a:rPr lang="en-US" b="0" i="0" dirty="0" err="1">
                <a:solidFill>
                  <a:srgbClr val="24292F"/>
                </a:solidFill>
                <a:effectLst/>
              </a:rPr>
              <a:t>println</a:t>
            </a:r>
            <a:r>
              <a:rPr lang="en-US" b="0" i="0" dirty="0">
                <a:solidFill>
                  <a:srgbClr val="24292F"/>
                </a:solidFill>
                <a:effectLst/>
              </a:rPr>
              <a:t>(</a:t>
            </a:r>
            <a:r>
              <a:rPr lang="en-US" b="0" i="0" dirty="0">
                <a:solidFill>
                  <a:srgbClr val="032F62"/>
                </a:solidFill>
                <a:effectLst/>
              </a:rPr>
              <a:t>“This is run method”);</a:t>
            </a:r>
          </a:p>
          <a:p>
            <a:pPr marL="0" indent="0">
              <a:buNone/>
            </a:pPr>
            <a:r>
              <a:rPr lang="en-US" dirty="0">
                <a:solidFill>
                  <a:srgbClr val="24292F"/>
                </a:solidFill>
              </a:rPr>
              <a:t>}</a:t>
            </a:r>
          </a:p>
          <a:p>
            <a:pPr marL="0" indent="0">
              <a:buNone/>
            </a:pPr>
            <a:r>
              <a:rPr lang="en-US" b="0" i="0" dirty="0">
                <a:solidFill>
                  <a:srgbClr val="D73A49"/>
                </a:solidFill>
                <a:effectLst/>
              </a:rPr>
              <a:t>@Override</a:t>
            </a:r>
            <a:endParaRPr lang="en-US" dirty="0">
              <a:solidFill>
                <a:srgbClr val="24292F"/>
              </a:solidFill>
            </a:endParaRPr>
          </a:p>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dirty="0">
                <a:solidFill>
                  <a:srgbClr val="6F42C1"/>
                </a:solidFill>
              </a:rPr>
              <a:t>start</a:t>
            </a:r>
            <a:r>
              <a:rPr lang="en-US" b="0" i="0" dirty="0">
                <a:solidFill>
                  <a:srgbClr val="24292F"/>
                </a:solidFill>
                <a:effectLst/>
              </a:rPr>
              <a:t>(){</a:t>
            </a:r>
          </a:p>
          <a:p>
            <a:pPr marL="0" indent="0">
              <a:buNone/>
            </a:pPr>
            <a:r>
              <a:rPr lang="en-US" dirty="0">
                <a:solidFill>
                  <a:srgbClr val="24292F"/>
                </a:solidFill>
              </a:rPr>
              <a:t>             </a:t>
            </a:r>
            <a:r>
              <a:rPr lang="en-US" dirty="0" err="1">
                <a:solidFill>
                  <a:srgbClr val="24292F"/>
                </a:solidFill>
              </a:rPr>
              <a:t>S</a:t>
            </a:r>
            <a:r>
              <a:rPr lang="en-US" b="0" i="0" dirty="0" err="1">
                <a:solidFill>
                  <a:srgbClr val="24292F"/>
                </a:solidFill>
                <a:effectLst/>
              </a:rPr>
              <a:t>ystem</a:t>
            </a:r>
            <a:r>
              <a:rPr lang="en-US" b="0" i="0" dirty="0" err="1">
                <a:solidFill>
                  <a:srgbClr val="D73A49"/>
                </a:solidFill>
                <a:effectLst/>
              </a:rPr>
              <a:t>.</a:t>
            </a:r>
            <a:r>
              <a:rPr lang="en-US" b="0" i="0" dirty="0" err="1">
                <a:solidFill>
                  <a:srgbClr val="24292F"/>
                </a:solidFill>
                <a:effectLst/>
              </a:rPr>
              <a:t>out</a:t>
            </a:r>
            <a:r>
              <a:rPr lang="en-US" b="0" i="0" dirty="0" err="1">
                <a:solidFill>
                  <a:srgbClr val="D73A49"/>
                </a:solidFill>
                <a:effectLst/>
              </a:rPr>
              <a:t>.</a:t>
            </a:r>
            <a:r>
              <a:rPr lang="en-US" b="0" i="0" dirty="0" err="1">
                <a:solidFill>
                  <a:srgbClr val="24292F"/>
                </a:solidFill>
                <a:effectLst/>
              </a:rPr>
              <a:t>println</a:t>
            </a:r>
            <a:r>
              <a:rPr lang="en-US" b="0" i="0" dirty="0">
                <a:solidFill>
                  <a:srgbClr val="24292F"/>
                </a:solidFill>
                <a:effectLst/>
              </a:rPr>
              <a:t>(</a:t>
            </a:r>
            <a:r>
              <a:rPr lang="en-US" b="0" i="0" dirty="0">
                <a:solidFill>
                  <a:srgbClr val="032F62"/>
                </a:solidFill>
                <a:effectLst/>
              </a:rPr>
              <a:t>“This is start method”);</a:t>
            </a:r>
          </a:p>
          <a:p>
            <a:pPr marL="0" indent="0">
              <a:buNone/>
            </a:pPr>
            <a:r>
              <a:rPr lang="en-US" dirty="0">
                <a:solidFill>
                  <a:srgbClr val="24292F"/>
                </a:solidFill>
              </a:rPr>
              <a:t>}</a:t>
            </a:r>
          </a:p>
          <a:p>
            <a:pPr marL="0" indent="0">
              <a:buNone/>
            </a:pPr>
            <a:endParaRPr lang="en-US" dirty="0">
              <a:solidFill>
                <a:srgbClr val="24292F"/>
              </a:solidFill>
            </a:endParaRPr>
          </a:p>
          <a:p>
            <a:pPr marL="0" indent="0">
              <a:buNone/>
            </a:pPr>
            <a:r>
              <a:rPr lang="en-US" dirty="0">
                <a:solidFill>
                  <a:srgbClr val="24292F"/>
                </a:solidFill>
              </a:rPr>
              <a:t>}</a:t>
            </a:r>
          </a:p>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a:solidFill>
                  <a:srgbClr val="6F42C1"/>
                </a:solidFill>
                <a:effectLst/>
              </a:rPr>
              <a:t>Application</a:t>
            </a:r>
            <a:r>
              <a:rPr lang="en-US" b="0" i="0" dirty="0">
                <a:solidFill>
                  <a:srgbClr val="24292F"/>
                </a:solidFill>
                <a:effectLst/>
              </a:rPr>
              <a:t> {</a:t>
            </a: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static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main</a:t>
            </a:r>
            <a:r>
              <a:rPr lang="en-US" b="0" i="0" dirty="0">
                <a:solidFill>
                  <a:srgbClr val="24292F"/>
                </a:solidFill>
                <a:effectLst/>
              </a:rPr>
              <a:t>(</a:t>
            </a:r>
            <a:r>
              <a:rPr lang="en-US" b="0" i="0" dirty="0">
                <a:solidFill>
                  <a:srgbClr val="D73A49"/>
                </a:solidFill>
                <a:effectLst/>
              </a:rPr>
              <a:t>String</a:t>
            </a:r>
            <a:r>
              <a:rPr lang="en-US" b="0" i="0" dirty="0">
                <a:solidFill>
                  <a:srgbClr val="24292F"/>
                </a:solidFill>
                <a:effectLst/>
              </a:rPr>
              <a:t>[] </a:t>
            </a:r>
            <a:r>
              <a:rPr lang="en-US" b="0" i="0" dirty="0" err="1">
                <a:solidFill>
                  <a:srgbClr val="E36209"/>
                </a:solidFill>
                <a:effectLst/>
              </a:rPr>
              <a:t>args</a:t>
            </a:r>
            <a:r>
              <a:rPr lang="en-US" b="0" i="0" dirty="0">
                <a:solidFill>
                  <a:srgbClr val="24292F"/>
                </a:solidFill>
                <a:effectLst/>
              </a:rPr>
              <a:t>) {</a:t>
            </a:r>
            <a:endParaRPr lang="en-US" dirty="0">
              <a:solidFill>
                <a:srgbClr val="24292F"/>
              </a:solidFill>
            </a:endParaRPr>
          </a:p>
          <a:p>
            <a:pPr marL="0" indent="0">
              <a:buNone/>
            </a:pPr>
            <a:r>
              <a:rPr lang="en-US" b="0" i="0" dirty="0">
                <a:solidFill>
                  <a:srgbClr val="24292E"/>
                </a:solidFill>
                <a:effectLst/>
              </a:rPr>
              <a:t>         </a:t>
            </a:r>
            <a:r>
              <a:rPr lang="en-US" b="0" i="0" dirty="0" err="1">
                <a:solidFill>
                  <a:srgbClr val="24292E"/>
                </a:solidFill>
                <a:effectLst/>
              </a:rPr>
              <a:t>Mythread</a:t>
            </a:r>
            <a:r>
              <a:rPr lang="en-US" b="0" i="0" dirty="0">
                <a:solidFill>
                  <a:srgbClr val="24292F"/>
                </a:solidFill>
                <a:effectLst/>
              </a:rPr>
              <a:t> </a:t>
            </a:r>
            <a:r>
              <a:rPr lang="en-US" b="0" i="0" dirty="0" err="1">
                <a:solidFill>
                  <a:srgbClr val="24292F"/>
                </a:solidFill>
                <a:effectLst/>
              </a:rPr>
              <a:t>mythread</a:t>
            </a:r>
            <a:r>
              <a:rPr lang="en-US" b="0" i="0" dirty="0">
                <a:solidFill>
                  <a:srgbClr val="D73A49"/>
                </a:solidFill>
                <a:effectLst/>
              </a:rPr>
              <a:t>=new</a:t>
            </a:r>
            <a:r>
              <a:rPr lang="en-US" b="0" i="0" dirty="0">
                <a:solidFill>
                  <a:srgbClr val="24292F"/>
                </a:solidFill>
                <a:effectLst/>
              </a:rPr>
              <a:t> </a:t>
            </a:r>
            <a:r>
              <a:rPr lang="en-US" b="0" i="0" dirty="0" err="1">
                <a:solidFill>
                  <a:srgbClr val="24292E"/>
                </a:solidFill>
                <a:effectLst/>
              </a:rPr>
              <a:t>Mythread</a:t>
            </a:r>
            <a:r>
              <a:rPr lang="en-US" b="0" i="0" dirty="0">
                <a:solidFill>
                  <a:srgbClr val="24292F"/>
                </a:solidFill>
                <a:effectLst/>
              </a:rPr>
              <a:t>();</a:t>
            </a:r>
          </a:p>
          <a:p>
            <a:pPr marL="0" indent="0">
              <a:buNone/>
            </a:pPr>
            <a:r>
              <a:rPr lang="en-US" b="0" i="0" dirty="0">
                <a:solidFill>
                  <a:srgbClr val="24292F"/>
                </a:solidFill>
                <a:effectLst/>
              </a:rPr>
              <a:t>         </a:t>
            </a:r>
            <a:r>
              <a:rPr lang="en-US" b="0" i="0" dirty="0" err="1">
                <a:solidFill>
                  <a:srgbClr val="24292F"/>
                </a:solidFill>
                <a:effectLst/>
              </a:rPr>
              <a:t>mythread</a:t>
            </a:r>
            <a:r>
              <a:rPr lang="en-US" b="0" i="0" dirty="0" err="1">
                <a:solidFill>
                  <a:srgbClr val="D73A49"/>
                </a:solidFill>
                <a:effectLst/>
              </a:rPr>
              <a:t>.</a:t>
            </a:r>
            <a:r>
              <a:rPr lang="en-US" b="0" i="0" dirty="0" err="1">
                <a:solidFill>
                  <a:srgbClr val="24292F"/>
                </a:solidFill>
                <a:effectLst/>
              </a:rPr>
              <a:t>start</a:t>
            </a:r>
            <a:r>
              <a:rPr lang="en-US" b="0" i="0" dirty="0">
                <a:solidFill>
                  <a:srgbClr val="24292F"/>
                </a:solidFill>
                <a:effectLst/>
              </a:rPr>
              <a:t>();</a:t>
            </a:r>
          </a:p>
          <a:p>
            <a:pPr marL="0" indent="0">
              <a:buNone/>
            </a:pPr>
            <a:r>
              <a:rPr lang="en-US" dirty="0">
                <a:solidFill>
                  <a:srgbClr val="24292F"/>
                </a:solidFill>
              </a:rPr>
              <a:t>     }</a:t>
            </a:r>
          </a:p>
          <a:p>
            <a:pPr marL="0" indent="0">
              <a:buNone/>
            </a:pPr>
            <a:r>
              <a:rPr lang="en-US" dirty="0">
                <a:solidFill>
                  <a:srgbClr val="24292F"/>
                </a:solidFill>
              </a:rPr>
              <a:t>}</a:t>
            </a:r>
            <a:endParaRPr lang="en-US" dirty="0"/>
          </a:p>
          <a:p>
            <a:endParaRPr lang="en-US" dirty="0"/>
          </a:p>
        </p:txBody>
      </p:sp>
    </p:spTree>
    <p:extLst>
      <p:ext uri="{BB962C8B-B14F-4D97-AF65-F5344CB8AC3E}">
        <p14:creationId xmlns:p14="http://schemas.microsoft.com/office/powerpoint/2010/main" val="273721529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7F51F-A5CD-47AF-88E9-654FBD140443}"/>
              </a:ext>
            </a:extLst>
          </p:cNvPr>
          <p:cNvSpPr>
            <a:spLocks noGrp="1"/>
          </p:cNvSpPr>
          <p:nvPr>
            <p:ph type="title"/>
          </p:nvPr>
        </p:nvSpPr>
        <p:spPr>
          <a:xfrm>
            <a:off x="457200" y="703262"/>
            <a:ext cx="8229600" cy="1143000"/>
          </a:xfrm>
        </p:spPr>
        <p:txBody>
          <a:bodyPr>
            <a:normAutofit fontScale="90000"/>
          </a:bodyPr>
          <a:lstStyle/>
          <a:p>
            <a:r>
              <a:rPr lang="en-US" b="1" i="0" dirty="0">
                <a:solidFill>
                  <a:srgbClr val="292929"/>
                </a:solidFill>
                <a:effectLst/>
                <a:latin typeface="sohne"/>
              </a:rPr>
              <a:t>Drawbacks of this way of Thread </a:t>
            </a:r>
            <a:r>
              <a:rPr lang="en-US" b="1" dirty="0">
                <a:solidFill>
                  <a:srgbClr val="292929"/>
                </a:solidFill>
                <a:latin typeface="sohne"/>
              </a:rPr>
              <a:t>C</a:t>
            </a:r>
            <a:r>
              <a:rPr lang="en-US" b="1" i="0" dirty="0">
                <a:solidFill>
                  <a:srgbClr val="292929"/>
                </a:solidFill>
                <a:effectLst/>
                <a:latin typeface="sohne"/>
              </a:rPr>
              <a:t>reation</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46A81711-7153-4EAE-91E6-C8D6A2161FAF}"/>
              </a:ext>
            </a:extLst>
          </p:cNvPr>
          <p:cNvSpPr>
            <a:spLocks noGrp="1"/>
          </p:cNvSpPr>
          <p:nvPr>
            <p:ph idx="1"/>
          </p:nvPr>
        </p:nvSpPr>
        <p:spPr>
          <a:xfrm>
            <a:off x="152400" y="2133600"/>
            <a:ext cx="8839200" cy="3992563"/>
          </a:xfrm>
        </p:spPr>
        <p:txBody>
          <a:bodyPr/>
          <a:lstStyle/>
          <a:p>
            <a:r>
              <a:rPr lang="en-US" dirty="0">
                <a:solidFill>
                  <a:srgbClr val="292929"/>
                </a:solidFill>
                <a:latin typeface="charter"/>
              </a:rPr>
              <a:t>W</a:t>
            </a:r>
            <a:r>
              <a:rPr lang="en-US" b="0" i="0" dirty="0">
                <a:solidFill>
                  <a:srgbClr val="292929"/>
                </a:solidFill>
                <a:effectLst/>
                <a:latin typeface="charter"/>
              </a:rPr>
              <a:t>e know Java doesn’t support multiple inheritances. In this way, Since user-created class (</a:t>
            </a:r>
            <a:r>
              <a:rPr lang="en-US" b="0" i="0" dirty="0" err="1">
                <a:solidFill>
                  <a:srgbClr val="292929"/>
                </a:solidFill>
                <a:effectLst/>
                <a:latin typeface="charter"/>
              </a:rPr>
              <a:t>Mythread</a:t>
            </a:r>
            <a:r>
              <a:rPr lang="en-US" b="0" i="0" dirty="0">
                <a:solidFill>
                  <a:srgbClr val="292929"/>
                </a:solidFill>
                <a:effectLst/>
                <a:latin typeface="charter"/>
              </a:rPr>
              <a:t>) Inherits the characteristics from “Thread class”, user-created class (</a:t>
            </a:r>
            <a:r>
              <a:rPr lang="en-US" b="0" i="0" dirty="0" err="1">
                <a:solidFill>
                  <a:srgbClr val="292929"/>
                </a:solidFill>
                <a:effectLst/>
                <a:latin typeface="charter"/>
              </a:rPr>
              <a:t>Mythread</a:t>
            </a:r>
            <a:r>
              <a:rPr lang="en-US" b="0" i="0" dirty="0">
                <a:solidFill>
                  <a:srgbClr val="292929"/>
                </a:solidFill>
                <a:effectLst/>
                <a:latin typeface="charter"/>
              </a:rPr>
              <a:t>)can’t inherit another class.</a:t>
            </a:r>
            <a:endParaRPr lang="en-US" dirty="0"/>
          </a:p>
        </p:txBody>
      </p:sp>
    </p:spTree>
    <p:extLst>
      <p:ext uri="{BB962C8B-B14F-4D97-AF65-F5344CB8AC3E}">
        <p14:creationId xmlns:p14="http://schemas.microsoft.com/office/powerpoint/2010/main" val="278347899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64ECE-8C96-4609-B83D-DC5F71783BFF}"/>
              </a:ext>
            </a:extLst>
          </p:cNvPr>
          <p:cNvSpPr>
            <a:spLocks noGrp="1"/>
          </p:cNvSpPr>
          <p:nvPr>
            <p:ph type="title"/>
          </p:nvPr>
        </p:nvSpPr>
        <p:spPr>
          <a:xfrm>
            <a:off x="457200" y="490537"/>
            <a:ext cx="8229600" cy="1143000"/>
          </a:xfrm>
        </p:spPr>
        <p:txBody>
          <a:bodyPr>
            <a:normAutofit fontScale="90000"/>
          </a:bodyPr>
          <a:lstStyle/>
          <a:p>
            <a:r>
              <a:rPr lang="en-US" b="1" i="0" dirty="0">
                <a:solidFill>
                  <a:srgbClr val="292929"/>
                </a:solidFill>
                <a:effectLst/>
                <a:latin typeface="sohne"/>
              </a:rPr>
              <a:t>Method 2: Implement the Runnable Interface</a:t>
            </a:r>
            <a:br>
              <a:rPr lang="en-US" b="1" i="0" dirty="0">
                <a:solidFill>
                  <a:srgbClr val="292929"/>
                </a:solidFill>
                <a:effectLst/>
                <a:latin typeface="sohne"/>
              </a:rPr>
            </a:br>
            <a:endParaRPr lang="en-US" dirty="0"/>
          </a:p>
        </p:txBody>
      </p:sp>
      <p:sp>
        <p:nvSpPr>
          <p:cNvPr id="3" name="Content Placeholder 2">
            <a:extLst>
              <a:ext uri="{FF2B5EF4-FFF2-40B4-BE49-F238E27FC236}">
                <a16:creationId xmlns:a16="http://schemas.microsoft.com/office/drawing/2014/main" id="{37076C4D-3CE0-4C83-892E-3083726F9224}"/>
              </a:ext>
            </a:extLst>
          </p:cNvPr>
          <p:cNvSpPr>
            <a:spLocks noGrp="1"/>
          </p:cNvSpPr>
          <p:nvPr>
            <p:ph idx="1"/>
          </p:nvPr>
        </p:nvSpPr>
        <p:spPr>
          <a:xfrm>
            <a:off x="0" y="1600200"/>
            <a:ext cx="9144000" cy="5105400"/>
          </a:xfrm>
        </p:spPr>
        <p:txBody>
          <a:bodyPr>
            <a:normAutofit fontScale="92500" lnSpcReduction="10000"/>
          </a:bodyPr>
          <a:lstStyle/>
          <a:p>
            <a:r>
              <a:rPr lang="en-US" b="0" i="0" dirty="0">
                <a:solidFill>
                  <a:srgbClr val="292929"/>
                </a:solidFill>
                <a:effectLst/>
                <a:latin typeface="charter"/>
              </a:rPr>
              <a:t>To create a thread by runnable interface we must create a class that implements runnable interface.</a:t>
            </a:r>
          </a:p>
          <a:p>
            <a:pPr marL="0" indent="0">
              <a:buNone/>
            </a:pPr>
            <a:r>
              <a:rPr lang="en-US" b="0" i="0" dirty="0">
                <a:solidFill>
                  <a:srgbClr val="D73A49"/>
                </a:solidFill>
                <a:effectLst/>
                <a:latin typeface="ui-monospace"/>
              </a:rPr>
              <a:t>public</a:t>
            </a:r>
            <a:r>
              <a:rPr lang="en-US" b="0" i="0" dirty="0">
                <a:solidFill>
                  <a:srgbClr val="24292F"/>
                </a:solidFill>
                <a:effectLst/>
                <a:latin typeface="ui-monospace"/>
              </a:rPr>
              <a:t> </a:t>
            </a:r>
            <a:r>
              <a:rPr lang="en-US" b="0" i="0" dirty="0">
                <a:solidFill>
                  <a:srgbClr val="D73A49"/>
                </a:solidFill>
                <a:effectLst/>
                <a:latin typeface="ui-monospace"/>
              </a:rPr>
              <a:t>class</a:t>
            </a:r>
            <a:r>
              <a:rPr lang="en-US" b="0" i="0" dirty="0">
                <a:solidFill>
                  <a:srgbClr val="24292F"/>
                </a:solidFill>
                <a:effectLst/>
                <a:latin typeface="ui-monospace"/>
              </a:rPr>
              <a:t> </a:t>
            </a:r>
            <a:r>
              <a:rPr lang="en-US" b="0" i="0" dirty="0" err="1">
                <a:solidFill>
                  <a:srgbClr val="6F42C1"/>
                </a:solidFill>
                <a:effectLst/>
                <a:latin typeface="ui-monospace"/>
              </a:rPr>
              <a:t>Rnblthread</a:t>
            </a:r>
            <a:r>
              <a:rPr lang="en-US" b="0" i="0" dirty="0">
                <a:solidFill>
                  <a:srgbClr val="24292F"/>
                </a:solidFill>
                <a:effectLst/>
                <a:latin typeface="ui-monospace"/>
              </a:rPr>
              <a:t> </a:t>
            </a:r>
            <a:r>
              <a:rPr lang="en-US" b="0" i="0" dirty="0">
                <a:solidFill>
                  <a:srgbClr val="D73A49"/>
                </a:solidFill>
                <a:effectLst/>
                <a:latin typeface="ui-monospace"/>
              </a:rPr>
              <a:t>implements</a:t>
            </a:r>
            <a:r>
              <a:rPr lang="en-US" b="0" i="0" dirty="0">
                <a:solidFill>
                  <a:srgbClr val="24292F"/>
                </a:solidFill>
                <a:effectLst/>
                <a:latin typeface="ui-monospace"/>
              </a:rPr>
              <a:t> </a:t>
            </a:r>
            <a:r>
              <a:rPr lang="en-US" b="0" i="0" dirty="0">
                <a:solidFill>
                  <a:srgbClr val="6F42C1"/>
                </a:solidFill>
                <a:effectLst/>
                <a:latin typeface="ui-monospace"/>
              </a:rPr>
              <a:t>Runnable</a:t>
            </a:r>
            <a:r>
              <a:rPr lang="en-US" b="0" i="0" dirty="0">
                <a:solidFill>
                  <a:srgbClr val="24292F"/>
                </a:solidFill>
                <a:effectLst/>
                <a:latin typeface="ui-monospace"/>
              </a:rPr>
              <a:t>{</a:t>
            </a:r>
            <a:endParaRPr lang="en-US" dirty="0">
              <a:solidFill>
                <a:srgbClr val="292929"/>
              </a:solidFill>
              <a:latin typeface="charter"/>
            </a:endParaRPr>
          </a:p>
          <a:p>
            <a:pPr marL="0" indent="0">
              <a:buNone/>
            </a:pPr>
            <a:r>
              <a:rPr lang="en-US" b="0" i="0" dirty="0">
                <a:solidFill>
                  <a:srgbClr val="D73A49"/>
                </a:solidFill>
                <a:effectLst/>
                <a:latin typeface="ui-monospace"/>
              </a:rPr>
              <a:t>@Override</a:t>
            </a:r>
            <a:endParaRPr lang="en-US" b="0" i="0" dirty="0">
              <a:solidFill>
                <a:srgbClr val="292929"/>
              </a:solidFill>
              <a:effectLst/>
              <a:latin typeface="charter"/>
            </a:endParaRPr>
          </a:p>
          <a:p>
            <a:pPr marL="0" indent="0">
              <a:buNone/>
            </a:pPr>
            <a:r>
              <a:rPr lang="en-US" b="0" i="0" dirty="0">
                <a:solidFill>
                  <a:srgbClr val="D73A49"/>
                </a:solidFill>
                <a:effectLst/>
                <a:latin typeface="ui-monospace"/>
              </a:rPr>
              <a:t>     public</a:t>
            </a:r>
            <a:r>
              <a:rPr lang="en-US" b="0" i="0" dirty="0">
                <a:solidFill>
                  <a:srgbClr val="24292F"/>
                </a:solidFill>
                <a:effectLst/>
                <a:latin typeface="ui-monospace"/>
              </a:rPr>
              <a:t> </a:t>
            </a:r>
            <a:r>
              <a:rPr lang="en-US" b="0" i="0" dirty="0">
                <a:solidFill>
                  <a:srgbClr val="D73A49"/>
                </a:solidFill>
                <a:effectLst/>
                <a:latin typeface="ui-monospace"/>
              </a:rPr>
              <a:t>void</a:t>
            </a:r>
            <a:r>
              <a:rPr lang="en-US" b="0" i="0" dirty="0">
                <a:solidFill>
                  <a:srgbClr val="24292F"/>
                </a:solidFill>
                <a:effectLst/>
                <a:latin typeface="ui-monospace"/>
              </a:rPr>
              <a:t> </a:t>
            </a:r>
            <a:r>
              <a:rPr lang="en-US" b="0" i="0" dirty="0">
                <a:solidFill>
                  <a:srgbClr val="6F42C1"/>
                </a:solidFill>
                <a:effectLst/>
                <a:latin typeface="ui-monospace"/>
              </a:rPr>
              <a:t>run</a:t>
            </a:r>
            <a:r>
              <a:rPr lang="en-US" b="0" i="0" dirty="0">
                <a:solidFill>
                  <a:srgbClr val="24292F"/>
                </a:solidFill>
                <a:effectLst/>
                <a:latin typeface="ui-monospace"/>
              </a:rPr>
              <a:t>() {</a:t>
            </a:r>
          </a:p>
          <a:p>
            <a:pPr marL="0" indent="0">
              <a:buNone/>
            </a:pPr>
            <a:r>
              <a:rPr lang="en-US" dirty="0">
                <a:solidFill>
                  <a:srgbClr val="24292F"/>
                </a:solidFill>
                <a:latin typeface="ui-monospace"/>
              </a:rPr>
              <a:t>       </a:t>
            </a:r>
            <a:r>
              <a:rPr lang="en-US" b="0" i="0" dirty="0" err="1">
                <a:solidFill>
                  <a:srgbClr val="24292E"/>
                </a:solidFill>
                <a:effectLst/>
                <a:latin typeface="ui-monospace"/>
              </a:rPr>
              <a:t>System</a:t>
            </a:r>
            <a:r>
              <a:rPr lang="en-US" b="0" i="0" dirty="0" err="1">
                <a:solidFill>
                  <a:srgbClr val="D73A49"/>
                </a:solidFill>
                <a:effectLst/>
                <a:latin typeface="ui-monospace"/>
              </a:rPr>
              <a:t>.</a:t>
            </a:r>
            <a:r>
              <a:rPr lang="en-US" b="0" i="0" dirty="0" err="1">
                <a:solidFill>
                  <a:srgbClr val="24292F"/>
                </a:solidFill>
                <a:effectLst/>
                <a:latin typeface="ui-monospace"/>
              </a:rPr>
              <a:t>out</a:t>
            </a:r>
            <a:r>
              <a:rPr lang="en-US" b="0" i="0" dirty="0" err="1">
                <a:solidFill>
                  <a:srgbClr val="D73A49"/>
                </a:solidFill>
                <a:effectLst/>
                <a:latin typeface="ui-monospace"/>
              </a:rPr>
              <a:t>.</a:t>
            </a:r>
            <a:r>
              <a:rPr lang="en-US" b="0" i="0" dirty="0" err="1">
                <a:solidFill>
                  <a:srgbClr val="24292F"/>
                </a:solidFill>
                <a:effectLst/>
                <a:latin typeface="ui-monospace"/>
              </a:rPr>
              <a:t>println</a:t>
            </a:r>
            <a:r>
              <a:rPr lang="en-US" b="0" i="0" dirty="0">
                <a:solidFill>
                  <a:srgbClr val="24292F"/>
                </a:solidFill>
                <a:effectLst/>
                <a:latin typeface="ui-monospace"/>
              </a:rPr>
              <a:t>(</a:t>
            </a:r>
            <a:r>
              <a:rPr lang="en-US" b="0" i="0" dirty="0">
                <a:solidFill>
                  <a:srgbClr val="032F62"/>
                </a:solidFill>
                <a:effectLst/>
                <a:latin typeface="ui-monospace"/>
              </a:rPr>
              <a:t>"Hi!! This is from a child thread which is created </a:t>
            </a:r>
          </a:p>
          <a:p>
            <a:pPr marL="0" indent="0">
              <a:buNone/>
            </a:pPr>
            <a:r>
              <a:rPr lang="en-US" b="0" i="0" dirty="0">
                <a:solidFill>
                  <a:srgbClr val="032F62"/>
                </a:solidFill>
                <a:effectLst/>
                <a:latin typeface="ui-monospace"/>
              </a:rPr>
              <a:t>         by runnable interface"</a:t>
            </a:r>
            <a:r>
              <a:rPr lang="en-US" b="0" i="0" dirty="0">
                <a:solidFill>
                  <a:srgbClr val="24292F"/>
                </a:solidFill>
                <a:effectLst/>
                <a:latin typeface="ui-monospace"/>
              </a:rPr>
              <a:t>);</a:t>
            </a:r>
            <a:endParaRPr lang="en-US" dirty="0">
              <a:solidFill>
                <a:srgbClr val="24292F"/>
              </a:solidFill>
              <a:latin typeface="ui-monospace"/>
            </a:endParaRPr>
          </a:p>
          <a:p>
            <a:pPr marL="0" indent="0">
              <a:buNone/>
            </a:pPr>
            <a:r>
              <a:rPr lang="en-US" dirty="0">
                <a:solidFill>
                  <a:srgbClr val="24292F"/>
                </a:solidFill>
                <a:latin typeface="ui-monospace"/>
              </a:rPr>
              <a:t>       }</a:t>
            </a:r>
          </a:p>
          <a:p>
            <a:pPr marL="0" indent="0">
              <a:buNone/>
            </a:pPr>
            <a:r>
              <a:rPr lang="en-US" dirty="0">
                <a:solidFill>
                  <a:srgbClr val="24292F"/>
                </a:solidFill>
                <a:latin typeface="ui-monospace"/>
              </a:rPr>
              <a:t>}</a:t>
            </a:r>
            <a:endParaRPr lang="en-US" dirty="0">
              <a:solidFill>
                <a:srgbClr val="292929"/>
              </a:solidFill>
              <a:latin typeface="charter"/>
            </a:endParaRPr>
          </a:p>
          <a:p>
            <a:endParaRPr lang="en-US" dirty="0"/>
          </a:p>
        </p:txBody>
      </p:sp>
    </p:spTree>
    <p:extLst>
      <p:ext uri="{BB962C8B-B14F-4D97-AF65-F5344CB8AC3E}">
        <p14:creationId xmlns:p14="http://schemas.microsoft.com/office/powerpoint/2010/main" val="187717583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7B50-D5EF-4905-9F9B-1070D3EDE4FE}"/>
              </a:ext>
            </a:extLst>
          </p:cNvPr>
          <p:cNvSpPr>
            <a:spLocks noGrp="1"/>
          </p:cNvSpPr>
          <p:nvPr>
            <p:ph type="title"/>
          </p:nvPr>
        </p:nvSpPr>
        <p:spPr>
          <a:xfrm>
            <a:off x="461962" y="609600"/>
            <a:ext cx="8229600" cy="819150"/>
          </a:xfrm>
        </p:spPr>
        <p:txBody>
          <a:bodyPr/>
          <a:lstStyle/>
          <a:p>
            <a:r>
              <a:rPr lang="en-US" dirty="0"/>
              <a:t>Cont..</a:t>
            </a:r>
          </a:p>
        </p:txBody>
      </p:sp>
      <p:sp>
        <p:nvSpPr>
          <p:cNvPr id="3" name="Content Placeholder 2">
            <a:extLst>
              <a:ext uri="{FF2B5EF4-FFF2-40B4-BE49-F238E27FC236}">
                <a16:creationId xmlns:a16="http://schemas.microsoft.com/office/drawing/2014/main" id="{B7900FF8-1220-4FC9-B35D-A136081753CF}"/>
              </a:ext>
            </a:extLst>
          </p:cNvPr>
          <p:cNvSpPr>
            <a:spLocks noGrp="1"/>
          </p:cNvSpPr>
          <p:nvPr>
            <p:ph idx="1"/>
          </p:nvPr>
        </p:nvSpPr>
        <p:spPr/>
        <p:txBody>
          <a:bodyPr>
            <a:normAutofit fontScale="92500" lnSpcReduction="20000"/>
          </a:bodyPr>
          <a:lstStyle/>
          <a:p>
            <a:r>
              <a:rPr lang="en-US" b="0" i="0" dirty="0">
                <a:solidFill>
                  <a:srgbClr val="292929"/>
                </a:solidFill>
                <a:effectLst/>
              </a:rPr>
              <a:t>After implementing the runnable interface we can simply create the thread by creating a thread object.</a:t>
            </a:r>
          </a:p>
          <a:p>
            <a:pPr marL="0" indent="0">
              <a:buNone/>
            </a:pPr>
            <a:r>
              <a:rPr lang="en-US" b="0" i="0" dirty="0">
                <a:solidFill>
                  <a:srgbClr val="D73A49"/>
                </a:solidFill>
                <a:effectLst/>
              </a:rPr>
              <a:t>public</a:t>
            </a:r>
            <a:r>
              <a:rPr lang="en-US" b="0" i="0" dirty="0">
                <a:solidFill>
                  <a:srgbClr val="24292F"/>
                </a:solidFill>
                <a:effectLst/>
              </a:rPr>
              <a:t> </a:t>
            </a:r>
            <a:r>
              <a:rPr lang="en-US" b="0" i="0" dirty="0">
                <a:solidFill>
                  <a:srgbClr val="D73A49"/>
                </a:solidFill>
                <a:effectLst/>
              </a:rPr>
              <a:t>class</a:t>
            </a:r>
            <a:r>
              <a:rPr lang="en-US" b="0" i="0" dirty="0">
                <a:solidFill>
                  <a:srgbClr val="24292F"/>
                </a:solidFill>
                <a:effectLst/>
              </a:rPr>
              <a:t> </a:t>
            </a:r>
            <a:r>
              <a:rPr lang="en-US" b="0" i="0" dirty="0">
                <a:solidFill>
                  <a:srgbClr val="6F42C1"/>
                </a:solidFill>
                <a:effectLst/>
              </a:rPr>
              <a:t>Application</a:t>
            </a:r>
            <a:r>
              <a:rPr lang="en-US" b="0" i="0" dirty="0">
                <a:solidFill>
                  <a:srgbClr val="24292F"/>
                </a:solidFill>
                <a:effectLst/>
              </a:rPr>
              <a:t> {</a:t>
            </a:r>
            <a:endParaRPr lang="en-US" dirty="0">
              <a:solidFill>
                <a:srgbClr val="292929"/>
              </a:solidFill>
            </a:endParaRPr>
          </a:p>
          <a:p>
            <a:pPr marL="0" indent="0">
              <a:buNone/>
            </a:pPr>
            <a:r>
              <a:rPr lang="en-US" b="0" i="0" dirty="0">
                <a:solidFill>
                  <a:srgbClr val="D73A49"/>
                </a:solidFill>
                <a:effectLst/>
              </a:rPr>
              <a:t>     public</a:t>
            </a:r>
            <a:r>
              <a:rPr lang="en-US" b="0" i="0" dirty="0">
                <a:solidFill>
                  <a:srgbClr val="24292F"/>
                </a:solidFill>
                <a:effectLst/>
              </a:rPr>
              <a:t> </a:t>
            </a:r>
            <a:r>
              <a:rPr lang="en-US" b="0" i="0" dirty="0">
                <a:solidFill>
                  <a:srgbClr val="D73A49"/>
                </a:solidFill>
                <a:effectLst/>
              </a:rPr>
              <a:t>static</a:t>
            </a:r>
            <a:r>
              <a:rPr lang="en-US" b="0" i="0" dirty="0">
                <a:solidFill>
                  <a:srgbClr val="24292F"/>
                </a:solidFill>
                <a:effectLst/>
              </a:rPr>
              <a:t> </a:t>
            </a:r>
            <a:r>
              <a:rPr lang="en-US" b="0" i="0" dirty="0">
                <a:solidFill>
                  <a:srgbClr val="D73A49"/>
                </a:solidFill>
                <a:effectLst/>
              </a:rPr>
              <a:t>void</a:t>
            </a:r>
            <a:r>
              <a:rPr lang="en-US" b="0" i="0" dirty="0">
                <a:solidFill>
                  <a:srgbClr val="24292F"/>
                </a:solidFill>
                <a:effectLst/>
              </a:rPr>
              <a:t> </a:t>
            </a:r>
            <a:r>
              <a:rPr lang="en-US" b="0" i="0" dirty="0">
                <a:solidFill>
                  <a:srgbClr val="6F42C1"/>
                </a:solidFill>
                <a:effectLst/>
              </a:rPr>
              <a:t>main</a:t>
            </a:r>
            <a:r>
              <a:rPr lang="en-US" b="0" i="0" dirty="0">
                <a:solidFill>
                  <a:srgbClr val="24292F"/>
                </a:solidFill>
                <a:effectLst/>
              </a:rPr>
              <a:t>(</a:t>
            </a:r>
            <a:r>
              <a:rPr lang="en-US" b="0" i="0" dirty="0">
                <a:solidFill>
                  <a:srgbClr val="D73A49"/>
                </a:solidFill>
                <a:effectLst/>
              </a:rPr>
              <a:t>String</a:t>
            </a:r>
            <a:r>
              <a:rPr lang="en-US" b="0" i="0" dirty="0">
                <a:solidFill>
                  <a:srgbClr val="24292F"/>
                </a:solidFill>
                <a:effectLst/>
              </a:rPr>
              <a:t>[] </a:t>
            </a:r>
            <a:r>
              <a:rPr lang="en-US" b="0" i="0" dirty="0" err="1">
                <a:solidFill>
                  <a:srgbClr val="E36209"/>
                </a:solidFill>
                <a:effectLst/>
              </a:rPr>
              <a:t>args</a:t>
            </a:r>
            <a:r>
              <a:rPr lang="en-US" b="0" i="0" dirty="0">
                <a:solidFill>
                  <a:srgbClr val="24292F"/>
                </a:solidFill>
                <a:effectLst/>
              </a:rPr>
              <a:t>) {</a:t>
            </a:r>
            <a:endParaRPr lang="en-US" b="0" i="0" dirty="0">
              <a:solidFill>
                <a:srgbClr val="292929"/>
              </a:solidFill>
              <a:effectLst/>
            </a:endParaRPr>
          </a:p>
          <a:p>
            <a:pPr marL="0" indent="0">
              <a:buNone/>
            </a:pPr>
            <a:r>
              <a:rPr lang="en-US" b="0" i="0" dirty="0">
                <a:solidFill>
                  <a:srgbClr val="24292E"/>
                </a:solidFill>
                <a:effectLst/>
              </a:rPr>
              <a:t>              Runnable</a:t>
            </a:r>
            <a:r>
              <a:rPr lang="en-US" b="0" i="0" dirty="0">
                <a:solidFill>
                  <a:srgbClr val="24292F"/>
                </a:solidFill>
                <a:effectLst/>
              </a:rPr>
              <a:t> r</a:t>
            </a:r>
            <a:r>
              <a:rPr lang="en-US" b="0" i="0" dirty="0">
                <a:solidFill>
                  <a:srgbClr val="D73A49"/>
                </a:solidFill>
                <a:effectLst/>
              </a:rPr>
              <a:t>=new</a:t>
            </a:r>
            <a:r>
              <a:rPr lang="en-US" b="0" i="0" dirty="0">
                <a:solidFill>
                  <a:srgbClr val="24292F"/>
                </a:solidFill>
                <a:effectLst/>
              </a:rPr>
              <a:t> </a:t>
            </a:r>
            <a:r>
              <a:rPr lang="en-US" b="0" i="0" dirty="0" err="1">
                <a:solidFill>
                  <a:srgbClr val="24292E"/>
                </a:solidFill>
                <a:effectLst/>
              </a:rPr>
              <a:t>Rnblthread</a:t>
            </a:r>
            <a:r>
              <a:rPr lang="en-US" b="0" i="0" dirty="0">
                <a:solidFill>
                  <a:srgbClr val="24292F"/>
                </a:solidFill>
                <a:effectLst/>
              </a:rPr>
              <a:t>();</a:t>
            </a:r>
            <a:endParaRPr lang="en-US" dirty="0">
              <a:solidFill>
                <a:srgbClr val="292929"/>
              </a:solidFill>
            </a:endParaRPr>
          </a:p>
          <a:p>
            <a:pPr marL="0" indent="0">
              <a:buNone/>
            </a:pPr>
            <a:r>
              <a:rPr lang="en-US" b="0" i="0" dirty="0">
                <a:solidFill>
                  <a:srgbClr val="24292E"/>
                </a:solidFill>
                <a:effectLst/>
              </a:rPr>
              <a:t>              Thread</a:t>
            </a:r>
            <a:r>
              <a:rPr lang="en-US" b="0" i="0" dirty="0">
                <a:solidFill>
                  <a:srgbClr val="24292F"/>
                </a:solidFill>
                <a:effectLst/>
              </a:rPr>
              <a:t> </a:t>
            </a:r>
            <a:r>
              <a:rPr lang="en-US" b="0" i="0" dirty="0" err="1">
                <a:solidFill>
                  <a:srgbClr val="24292F"/>
                </a:solidFill>
                <a:effectLst/>
              </a:rPr>
              <a:t>mythread</a:t>
            </a:r>
            <a:r>
              <a:rPr lang="en-US" b="0" i="0" dirty="0">
                <a:solidFill>
                  <a:srgbClr val="D73A49"/>
                </a:solidFill>
                <a:effectLst/>
              </a:rPr>
              <a:t>=</a:t>
            </a:r>
            <a:r>
              <a:rPr lang="en-US" b="0" i="0" dirty="0">
                <a:solidFill>
                  <a:srgbClr val="24292F"/>
                </a:solidFill>
                <a:effectLst/>
              </a:rPr>
              <a:t> </a:t>
            </a:r>
            <a:r>
              <a:rPr lang="en-US" b="0" i="0" dirty="0">
                <a:solidFill>
                  <a:srgbClr val="D73A49"/>
                </a:solidFill>
                <a:effectLst/>
              </a:rPr>
              <a:t>new</a:t>
            </a:r>
            <a:r>
              <a:rPr lang="en-US" b="0" i="0" dirty="0">
                <a:solidFill>
                  <a:srgbClr val="24292F"/>
                </a:solidFill>
                <a:effectLst/>
              </a:rPr>
              <a:t> </a:t>
            </a:r>
            <a:r>
              <a:rPr lang="en-US" b="0" i="0" dirty="0">
                <a:solidFill>
                  <a:srgbClr val="24292E"/>
                </a:solidFill>
                <a:effectLst/>
              </a:rPr>
              <a:t>Thread</a:t>
            </a:r>
            <a:r>
              <a:rPr lang="en-US" b="0" i="0" dirty="0">
                <a:solidFill>
                  <a:srgbClr val="24292F"/>
                </a:solidFill>
                <a:effectLst/>
              </a:rPr>
              <a:t>(r);</a:t>
            </a:r>
            <a:endParaRPr lang="en-US" b="0" i="0" dirty="0">
              <a:solidFill>
                <a:srgbClr val="292929"/>
              </a:solidFill>
              <a:effectLst/>
            </a:endParaRPr>
          </a:p>
          <a:p>
            <a:pPr marL="0" indent="0">
              <a:buNone/>
            </a:pPr>
            <a:r>
              <a:rPr lang="en-US" b="0" i="0" dirty="0">
                <a:solidFill>
                  <a:srgbClr val="24292F"/>
                </a:solidFill>
                <a:effectLst/>
              </a:rPr>
              <a:t>              </a:t>
            </a:r>
            <a:r>
              <a:rPr lang="en-US" b="0" i="0" dirty="0" err="1">
                <a:solidFill>
                  <a:srgbClr val="24292F"/>
                </a:solidFill>
                <a:effectLst/>
              </a:rPr>
              <a:t>mythread</a:t>
            </a:r>
            <a:r>
              <a:rPr lang="en-US" b="0" i="0" dirty="0" err="1">
                <a:solidFill>
                  <a:srgbClr val="D73A49"/>
                </a:solidFill>
                <a:effectLst/>
              </a:rPr>
              <a:t>.</a:t>
            </a:r>
            <a:r>
              <a:rPr lang="en-US" b="0" i="0" dirty="0" err="1">
                <a:solidFill>
                  <a:srgbClr val="24292F"/>
                </a:solidFill>
                <a:effectLst/>
              </a:rPr>
              <a:t>start</a:t>
            </a:r>
            <a:r>
              <a:rPr lang="en-US" b="0" i="0" dirty="0">
                <a:solidFill>
                  <a:srgbClr val="24292F"/>
                </a:solidFill>
                <a:effectLst/>
              </a:rPr>
              <a:t>();</a:t>
            </a:r>
            <a:endParaRPr lang="en-US" dirty="0">
              <a:solidFill>
                <a:srgbClr val="292929"/>
              </a:solidFill>
            </a:endParaRPr>
          </a:p>
          <a:p>
            <a:pPr marL="0" indent="0">
              <a:buNone/>
            </a:pPr>
            <a:r>
              <a:rPr lang="en-US" dirty="0">
                <a:solidFill>
                  <a:srgbClr val="292929"/>
                </a:solidFill>
              </a:rPr>
              <a:t>            }</a:t>
            </a:r>
          </a:p>
          <a:p>
            <a:pPr marL="0" indent="0">
              <a:buNone/>
            </a:pPr>
            <a:r>
              <a:rPr lang="en-US" dirty="0">
                <a:solidFill>
                  <a:srgbClr val="292929"/>
                </a:solidFill>
              </a:rPr>
              <a:t>   }</a:t>
            </a:r>
            <a:endParaRPr lang="en-US" dirty="0"/>
          </a:p>
        </p:txBody>
      </p:sp>
    </p:spTree>
    <p:extLst>
      <p:ext uri="{BB962C8B-B14F-4D97-AF65-F5344CB8AC3E}">
        <p14:creationId xmlns:p14="http://schemas.microsoft.com/office/powerpoint/2010/main" val="133785022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A8303E-4220-4D7F-999A-2641BCEE2E0B}"/>
              </a:ext>
            </a:extLst>
          </p:cNvPr>
          <p:cNvSpPr>
            <a:spLocks noGrp="1"/>
          </p:cNvSpPr>
          <p:nvPr>
            <p:ph idx="1"/>
          </p:nvPr>
        </p:nvSpPr>
        <p:spPr/>
        <p:txBody>
          <a:bodyPr/>
          <a:lstStyle/>
          <a:p>
            <a:endParaRPr lang="en-US"/>
          </a:p>
        </p:txBody>
      </p:sp>
      <p:pic>
        <p:nvPicPr>
          <p:cNvPr id="1026" name="Picture 2">
            <a:extLst>
              <a:ext uri="{FF2B5EF4-FFF2-40B4-BE49-F238E27FC236}">
                <a16:creationId xmlns:a16="http://schemas.microsoft.com/office/drawing/2014/main" id="{FFD80761-CE96-4A5D-9831-976E7A5859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57250"/>
            <a:ext cx="9143999" cy="584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30081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497DD-DA94-4FCD-95AD-97A5491A69BC}"/>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10908B9E-C39F-423B-B2A2-30C158691C02}"/>
              </a:ext>
            </a:extLst>
          </p:cNvPr>
          <p:cNvSpPr>
            <a:spLocks noGrp="1"/>
          </p:cNvSpPr>
          <p:nvPr>
            <p:ph idx="1"/>
          </p:nvPr>
        </p:nvSpPr>
        <p:spPr/>
        <p:txBody>
          <a:bodyPr>
            <a:normAutofit fontScale="85000" lnSpcReduction="10000"/>
          </a:bodyPr>
          <a:lstStyle/>
          <a:p>
            <a:pPr algn="just">
              <a:buFont typeface="+mj-lt"/>
              <a:buAutoNum type="arabicPeriod"/>
            </a:pPr>
            <a:r>
              <a:rPr lang="en-US" b="1" i="1" dirty="0">
                <a:solidFill>
                  <a:srgbClr val="000000"/>
                </a:solidFill>
                <a:effectLst/>
              </a:rPr>
              <a:t>NEW –</a:t>
            </a:r>
            <a:r>
              <a:rPr lang="en-US" b="0" i="0" dirty="0">
                <a:solidFill>
                  <a:srgbClr val="000000"/>
                </a:solidFill>
                <a:effectLst/>
              </a:rPr>
              <a:t> a newly created thread that has not yet started the execution</a:t>
            </a:r>
          </a:p>
          <a:p>
            <a:pPr algn="just">
              <a:buFont typeface="+mj-lt"/>
              <a:buAutoNum type="arabicPeriod"/>
            </a:pPr>
            <a:r>
              <a:rPr lang="en-US" b="1" i="1" dirty="0">
                <a:solidFill>
                  <a:srgbClr val="000000"/>
                </a:solidFill>
                <a:effectLst/>
              </a:rPr>
              <a:t>RUNNABLE – </a:t>
            </a:r>
            <a:r>
              <a:rPr lang="en-US" b="0" i="0" dirty="0">
                <a:solidFill>
                  <a:srgbClr val="000000"/>
                </a:solidFill>
                <a:effectLst/>
              </a:rPr>
              <a:t>either running or ready for execution but it's waiting for resource allocation</a:t>
            </a:r>
          </a:p>
          <a:p>
            <a:pPr algn="just">
              <a:buFont typeface="+mj-lt"/>
              <a:buAutoNum type="arabicPeriod"/>
            </a:pPr>
            <a:r>
              <a:rPr lang="en-US" b="1" i="1" dirty="0">
                <a:solidFill>
                  <a:srgbClr val="000000"/>
                </a:solidFill>
                <a:effectLst/>
              </a:rPr>
              <a:t>BLOCKED – </a:t>
            </a:r>
            <a:r>
              <a:rPr lang="en-US" b="0" i="0" dirty="0">
                <a:solidFill>
                  <a:srgbClr val="000000"/>
                </a:solidFill>
                <a:effectLst/>
              </a:rPr>
              <a:t>waiting to acquire a monitor lock to enter or re-enter a synchronized block/method</a:t>
            </a:r>
          </a:p>
          <a:p>
            <a:pPr algn="just">
              <a:buFont typeface="+mj-lt"/>
              <a:buAutoNum type="arabicPeriod"/>
            </a:pPr>
            <a:r>
              <a:rPr lang="en-US" b="1" i="1" dirty="0">
                <a:solidFill>
                  <a:srgbClr val="000000"/>
                </a:solidFill>
                <a:effectLst/>
              </a:rPr>
              <a:t>WAITING – </a:t>
            </a:r>
            <a:r>
              <a:rPr lang="en-US" b="0" i="0" dirty="0">
                <a:solidFill>
                  <a:srgbClr val="000000"/>
                </a:solidFill>
                <a:effectLst/>
              </a:rPr>
              <a:t>waiting for some other thread to perform a particular action without any time limit</a:t>
            </a:r>
          </a:p>
          <a:p>
            <a:pPr algn="just">
              <a:buFont typeface="+mj-lt"/>
              <a:buAutoNum type="arabicPeriod"/>
            </a:pPr>
            <a:r>
              <a:rPr lang="en-US" b="1" i="1" dirty="0">
                <a:solidFill>
                  <a:srgbClr val="000000"/>
                </a:solidFill>
                <a:effectLst/>
              </a:rPr>
              <a:t>TIMED_WAITING – </a:t>
            </a:r>
            <a:r>
              <a:rPr lang="en-US" b="0" i="0" dirty="0">
                <a:solidFill>
                  <a:srgbClr val="000000"/>
                </a:solidFill>
                <a:effectLst/>
              </a:rPr>
              <a:t>waiting for some other thread to perform a specific action for a specified</a:t>
            </a:r>
          </a:p>
          <a:p>
            <a:endParaRPr lang="en-US" dirty="0"/>
          </a:p>
        </p:txBody>
      </p:sp>
    </p:spTree>
    <p:extLst>
      <p:ext uri="{BB962C8B-B14F-4D97-AF65-F5344CB8AC3E}">
        <p14:creationId xmlns:p14="http://schemas.microsoft.com/office/powerpoint/2010/main" val="412165328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87EC-8B17-4A0E-8CF6-44ED538DA7B3}"/>
              </a:ext>
            </a:extLst>
          </p:cNvPr>
          <p:cNvSpPr>
            <a:spLocks noGrp="1"/>
          </p:cNvSpPr>
          <p:nvPr>
            <p:ph type="title"/>
          </p:nvPr>
        </p:nvSpPr>
        <p:spPr>
          <a:xfrm>
            <a:off x="457200" y="609600"/>
            <a:ext cx="8229600" cy="808038"/>
          </a:xfrm>
        </p:spPr>
        <p:txBody>
          <a:bodyPr/>
          <a:lstStyle/>
          <a:p>
            <a:r>
              <a:rPr lang="en-US" b="1" i="0" dirty="0">
                <a:solidFill>
                  <a:srgbClr val="000000"/>
                </a:solidFill>
                <a:effectLst/>
                <a:latin typeface="Raleway" pitchFamily="2" charset="0"/>
              </a:rPr>
              <a:t>New</a:t>
            </a:r>
            <a:br>
              <a:rPr lang="en-US" b="1" i="0" dirty="0">
                <a:solidFill>
                  <a:srgbClr val="000000"/>
                </a:solidFill>
                <a:effectLst/>
                <a:latin typeface="Raleway" pitchFamily="2" charset="0"/>
              </a:rPr>
            </a:br>
            <a:endParaRPr lang="en-US" dirty="0"/>
          </a:p>
        </p:txBody>
      </p:sp>
      <p:sp>
        <p:nvSpPr>
          <p:cNvPr id="3" name="Content Placeholder 2">
            <a:extLst>
              <a:ext uri="{FF2B5EF4-FFF2-40B4-BE49-F238E27FC236}">
                <a16:creationId xmlns:a16="http://schemas.microsoft.com/office/drawing/2014/main" id="{AD2C5DE3-4F6D-40E6-AE02-404A0B632085}"/>
              </a:ext>
            </a:extLst>
          </p:cNvPr>
          <p:cNvSpPr>
            <a:spLocks noGrp="1"/>
          </p:cNvSpPr>
          <p:nvPr>
            <p:ph idx="1"/>
          </p:nvPr>
        </p:nvSpPr>
        <p:spPr/>
        <p:txBody>
          <a:bodyPr/>
          <a:lstStyle/>
          <a:p>
            <a:r>
              <a:rPr lang="en-US" sz="2800" b="1" i="0" dirty="0">
                <a:solidFill>
                  <a:srgbClr val="4E9359"/>
                </a:solidFill>
                <a:effectLst/>
              </a:rPr>
              <a:t>Runnable</a:t>
            </a:r>
            <a:r>
              <a:rPr lang="en-US" sz="2800" b="0" i="0" dirty="0">
                <a:solidFill>
                  <a:srgbClr val="000000"/>
                </a:solidFill>
                <a:effectLst/>
              </a:rPr>
              <a:t> </a:t>
            </a:r>
            <a:r>
              <a:rPr lang="en-US" sz="2800" b="0" i="0" dirty="0" err="1">
                <a:solidFill>
                  <a:srgbClr val="BC6060"/>
                </a:solidFill>
                <a:effectLst/>
              </a:rPr>
              <a:t>runnable</a:t>
            </a:r>
            <a:r>
              <a:rPr lang="en-US" sz="2800" b="0" i="0" dirty="0">
                <a:solidFill>
                  <a:srgbClr val="000000"/>
                </a:solidFill>
                <a:effectLst/>
              </a:rPr>
              <a:t> = </a:t>
            </a:r>
            <a:r>
              <a:rPr lang="en-US" sz="2800" b="1" i="0" dirty="0">
                <a:solidFill>
                  <a:srgbClr val="63B175"/>
                </a:solidFill>
                <a:effectLst/>
              </a:rPr>
              <a:t>new</a:t>
            </a:r>
            <a:r>
              <a:rPr lang="en-US" sz="2800" b="0" i="0" dirty="0">
                <a:solidFill>
                  <a:srgbClr val="000000"/>
                </a:solidFill>
                <a:effectLst/>
              </a:rPr>
              <a:t> </a:t>
            </a:r>
            <a:r>
              <a:rPr lang="en-US" sz="2800" b="1" i="0" dirty="0" err="1">
                <a:solidFill>
                  <a:srgbClr val="267438"/>
                </a:solidFill>
                <a:effectLst/>
              </a:rPr>
              <a:t>NewState</a:t>
            </a:r>
            <a:r>
              <a:rPr lang="en-US" sz="2800" b="0" i="0" dirty="0">
                <a:solidFill>
                  <a:srgbClr val="000000"/>
                </a:solidFill>
                <a:effectLst/>
              </a:rPr>
              <a:t>(); </a:t>
            </a:r>
          </a:p>
          <a:p>
            <a:r>
              <a:rPr lang="en-US" sz="2800" b="1" i="0" dirty="0">
                <a:solidFill>
                  <a:srgbClr val="4E9359"/>
                </a:solidFill>
                <a:effectLst/>
              </a:rPr>
              <a:t>Thread</a:t>
            </a:r>
            <a:r>
              <a:rPr lang="en-US" sz="2800" b="0" i="0" dirty="0">
                <a:solidFill>
                  <a:srgbClr val="000000"/>
                </a:solidFill>
                <a:effectLst/>
              </a:rPr>
              <a:t> </a:t>
            </a:r>
            <a:r>
              <a:rPr lang="en-US" sz="2800" b="0" i="0" dirty="0">
                <a:solidFill>
                  <a:srgbClr val="BC6060"/>
                </a:solidFill>
                <a:effectLst/>
              </a:rPr>
              <a:t>t</a:t>
            </a:r>
            <a:r>
              <a:rPr lang="en-US" sz="2800" b="0" i="0" dirty="0">
                <a:solidFill>
                  <a:srgbClr val="000000"/>
                </a:solidFill>
                <a:effectLst/>
              </a:rPr>
              <a:t> = </a:t>
            </a:r>
            <a:r>
              <a:rPr lang="en-US" sz="2800" b="1" i="0" dirty="0">
                <a:solidFill>
                  <a:srgbClr val="63B175"/>
                </a:solidFill>
                <a:effectLst/>
              </a:rPr>
              <a:t>new</a:t>
            </a:r>
            <a:r>
              <a:rPr lang="en-US" sz="2800" b="0" i="0" dirty="0">
                <a:solidFill>
                  <a:srgbClr val="000000"/>
                </a:solidFill>
                <a:effectLst/>
              </a:rPr>
              <a:t> </a:t>
            </a:r>
            <a:r>
              <a:rPr lang="en-US" sz="2800" b="1" i="0" dirty="0">
                <a:solidFill>
                  <a:srgbClr val="267438"/>
                </a:solidFill>
                <a:effectLst/>
              </a:rPr>
              <a:t>Thread</a:t>
            </a:r>
            <a:r>
              <a:rPr lang="en-US" sz="2800" b="0" i="0" dirty="0">
                <a:solidFill>
                  <a:srgbClr val="000000"/>
                </a:solidFill>
                <a:effectLst/>
              </a:rPr>
              <a:t>(runnable); Log.info(</a:t>
            </a:r>
            <a:r>
              <a:rPr lang="en-US" sz="2800" b="0" i="0" dirty="0" err="1">
                <a:solidFill>
                  <a:srgbClr val="000000"/>
                </a:solidFill>
                <a:effectLst/>
              </a:rPr>
              <a:t>t.getState</a:t>
            </a:r>
            <a:r>
              <a:rPr lang="en-US" sz="2800" b="0" i="0" dirty="0">
                <a:solidFill>
                  <a:srgbClr val="000000"/>
                </a:solidFill>
                <a:effectLst/>
              </a:rPr>
              <a:t>());</a:t>
            </a:r>
            <a:endParaRPr lang="en-US" sz="2800" dirty="0"/>
          </a:p>
        </p:txBody>
      </p:sp>
    </p:spTree>
    <p:extLst>
      <p:ext uri="{BB962C8B-B14F-4D97-AF65-F5344CB8AC3E}">
        <p14:creationId xmlns:p14="http://schemas.microsoft.com/office/powerpoint/2010/main" val="339954955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B4E5C-045A-4B5F-AC2F-CAE88E9F1F18}"/>
              </a:ext>
            </a:extLst>
          </p:cNvPr>
          <p:cNvSpPr>
            <a:spLocks noGrp="1"/>
          </p:cNvSpPr>
          <p:nvPr>
            <p:ph type="title"/>
          </p:nvPr>
        </p:nvSpPr>
        <p:spPr>
          <a:xfrm>
            <a:off x="457200" y="609600"/>
            <a:ext cx="8229600" cy="808038"/>
          </a:xfrm>
        </p:spPr>
        <p:txBody>
          <a:bodyPr/>
          <a:lstStyle/>
          <a:p>
            <a:r>
              <a:rPr lang="en-US" b="1" i="0" dirty="0">
                <a:solidFill>
                  <a:srgbClr val="000000"/>
                </a:solidFill>
                <a:effectLst/>
                <a:latin typeface="Raleway" pitchFamily="2" charset="0"/>
              </a:rPr>
              <a:t>Runnable</a:t>
            </a:r>
            <a:br>
              <a:rPr lang="en-US" b="1" i="0" dirty="0">
                <a:solidFill>
                  <a:srgbClr val="000000"/>
                </a:solidFill>
                <a:effectLst/>
                <a:latin typeface="Raleway" pitchFamily="2" charset="0"/>
              </a:rPr>
            </a:br>
            <a:endParaRPr lang="en-US" dirty="0"/>
          </a:p>
        </p:txBody>
      </p:sp>
      <p:sp>
        <p:nvSpPr>
          <p:cNvPr id="3" name="Content Placeholder 2">
            <a:extLst>
              <a:ext uri="{FF2B5EF4-FFF2-40B4-BE49-F238E27FC236}">
                <a16:creationId xmlns:a16="http://schemas.microsoft.com/office/drawing/2014/main" id="{52DB80C6-1A28-4D55-BD3F-65A979B3EDEE}"/>
              </a:ext>
            </a:extLst>
          </p:cNvPr>
          <p:cNvSpPr>
            <a:spLocks noGrp="1"/>
          </p:cNvSpPr>
          <p:nvPr>
            <p:ph idx="1"/>
          </p:nvPr>
        </p:nvSpPr>
        <p:spPr/>
        <p:txBody>
          <a:bodyPr>
            <a:noAutofit/>
          </a:bodyPr>
          <a:lstStyle/>
          <a:p>
            <a:pPr algn="just"/>
            <a:r>
              <a:rPr lang="en-US" sz="2800" dirty="0">
                <a:solidFill>
                  <a:srgbClr val="000000"/>
                </a:solidFill>
              </a:rPr>
              <a:t>When we've created a new thread and called the </a:t>
            </a:r>
            <a:r>
              <a:rPr lang="en-US" sz="2800" i="1" dirty="0">
                <a:solidFill>
                  <a:srgbClr val="000000"/>
                </a:solidFill>
              </a:rPr>
              <a:t>start() </a:t>
            </a:r>
            <a:r>
              <a:rPr lang="en-US" sz="2800" dirty="0">
                <a:solidFill>
                  <a:srgbClr val="000000"/>
                </a:solidFill>
              </a:rPr>
              <a:t>method on that, it's moved from </a:t>
            </a:r>
            <a:r>
              <a:rPr lang="en-US" sz="2800" i="1" dirty="0">
                <a:solidFill>
                  <a:srgbClr val="000000"/>
                </a:solidFill>
              </a:rPr>
              <a:t>NEW</a:t>
            </a:r>
            <a:r>
              <a:rPr lang="en-US" sz="2800" dirty="0">
                <a:solidFill>
                  <a:srgbClr val="000000"/>
                </a:solidFill>
              </a:rPr>
              <a:t> to </a:t>
            </a:r>
            <a:r>
              <a:rPr lang="en-US" sz="2800" i="1" dirty="0">
                <a:solidFill>
                  <a:srgbClr val="000000"/>
                </a:solidFill>
              </a:rPr>
              <a:t>RUNNABLE</a:t>
            </a:r>
            <a:r>
              <a:rPr lang="en-US" sz="2800" dirty="0">
                <a:solidFill>
                  <a:srgbClr val="000000"/>
                </a:solidFill>
              </a:rPr>
              <a:t> state. </a:t>
            </a:r>
            <a:r>
              <a:rPr lang="en-US" sz="2800" b="1" dirty="0">
                <a:solidFill>
                  <a:srgbClr val="000000"/>
                </a:solidFill>
              </a:rPr>
              <a:t>Threads in this state are either running or ready to run, but they're waiting for resource allocation from the system</a:t>
            </a:r>
          </a:p>
          <a:p>
            <a:pPr algn="just"/>
            <a:r>
              <a:rPr lang="en-US" sz="2800" dirty="0">
                <a:solidFill>
                  <a:srgbClr val="000000"/>
                </a:solidFill>
              </a:rPr>
              <a:t>In a multi-threaded environment, the Thread-Scheduler (which is part of JVM) allocates a fixed amount of time to each thread. So it runs for a particular amount of time, then relinquishes the control to other </a:t>
            </a:r>
            <a:r>
              <a:rPr lang="en-US" sz="2800" i="1" dirty="0">
                <a:solidFill>
                  <a:srgbClr val="000000"/>
                </a:solidFill>
              </a:rPr>
              <a:t>RUNNABLE</a:t>
            </a:r>
            <a:r>
              <a:rPr lang="en-US" sz="2800" dirty="0">
                <a:solidFill>
                  <a:srgbClr val="000000"/>
                </a:solidFill>
              </a:rPr>
              <a:t> threads.</a:t>
            </a:r>
            <a:endParaRPr lang="en-US" sz="2800" dirty="0"/>
          </a:p>
        </p:txBody>
      </p:sp>
    </p:spTree>
    <p:extLst>
      <p:ext uri="{BB962C8B-B14F-4D97-AF65-F5344CB8AC3E}">
        <p14:creationId xmlns:p14="http://schemas.microsoft.com/office/powerpoint/2010/main" val="378319989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127DC-4C3E-44D4-AC51-AA928875AEFF}"/>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F1348575-7894-43A8-B488-CEBAEA6F493A}"/>
              </a:ext>
            </a:extLst>
          </p:cNvPr>
          <p:cNvSpPr>
            <a:spLocks noGrp="1"/>
          </p:cNvSpPr>
          <p:nvPr>
            <p:ph idx="1"/>
          </p:nvPr>
        </p:nvSpPr>
        <p:spPr/>
        <p:txBody>
          <a:bodyPr/>
          <a:lstStyle/>
          <a:p>
            <a:r>
              <a:rPr lang="en-US" sz="2800" b="1" i="0" dirty="0">
                <a:solidFill>
                  <a:srgbClr val="4E9359"/>
                </a:solidFill>
                <a:effectLst/>
              </a:rPr>
              <a:t>Runnable</a:t>
            </a:r>
            <a:r>
              <a:rPr lang="en-US" sz="2800" b="0" i="0" dirty="0">
                <a:solidFill>
                  <a:srgbClr val="000000"/>
                </a:solidFill>
                <a:effectLst/>
              </a:rPr>
              <a:t> </a:t>
            </a:r>
            <a:r>
              <a:rPr lang="en-US" sz="2800" b="0" i="0" dirty="0" err="1">
                <a:solidFill>
                  <a:srgbClr val="BC6060"/>
                </a:solidFill>
                <a:effectLst/>
              </a:rPr>
              <a:t>runnable</a:t>
            </a:r>
            <a:r>
              <a:rPr lang="en-US" sz="2800" b="0" i="0" dirty="0">
                <a:solidFill>
                  <a:srgbClr val="000000"/>
                </a:solidFill>
                <a:effectLst/>
              </a:rPr>
              <a:t> = </a:t>
            </a:r>
            <a:r>
              <a:rPr lang="en-US" sz="2800" b="1" i="0" dirty="0">
                <a:solidFill>
                  <a:srgbClr val="63B175"/>
                </a:solidFill>
                <a:effectLst/>
              </a:rPr>
              <a:t>new</a:t>
            </a:r>
            <a:r>
              <a:rPr lang="en-US" sz="2800" b="0" i="0" dirty="0">
                <a:solidFill>
                  <a:srgbClr val="000000"/>
                </a:solidFill>
                <a:effectLst/>
              </a:rPr>
              <a:t> </a:t>
            </a:r>
            <a:r>
              <a:rPr lang="en-US" sz="2800" b="1" i="0" dirty="0" err="1">
                <a:solidFill>
                  <a:srgbClr val="267438"/>
                </a:solidFill>
                <a:effectLst/>
              </a:rPr>
              <a:t>NewState</a:t>
            </a:r>
            <a:r>
              <a:rPr lang="en-US" sz="2800" b="0" i="0" dirty="0">
                <a:solidFill>
                  <a:srgbClr val="000000"/>
                </a:solidFill>
                <a:effectLst/>
              </a:rPr>
              <a:t>();</a:t>
            </a:r>
          </a:p>
          <a:p>
            <a:r>
              <a:rPr lang="en-US" sz="2800" b="0" i="0" dirty="0">
                <a:solidFill>
                  <a:srgbClr val="000000"/>
                </a:solidFill>
                <a:effectLst/>
              </a:rPr>
              <a:t> </a:t>
            </a:r>
            <a:r>
              <a:rPr lang="en-US" sz="2800" b="1" i="0" dirty="0">
                <a:solidFill>
                  <a:srgbClr val="4E9359"/>
                </a:solidFill>
                <a:effectLst/>
              </a:rPr>
              <a:t>Thread</a:t>
            </a:r>
            <a:r>
              <a:rPr lang="en-US" sz="2800" b="0" i="0" dirty="0">
                <a:solidFill>
                  <a:srgbClr val="000000"/>
                </a:solidFill>
                <a:effectLst/>
              </a:rPr>
              <a:t> </a:t>
            </a:r>
            <a:r>
              <a:rPr lang="en-US" sz="2800" b="0" i="0" dirty="0">
                <a:solidFill>
                  <a:srgbClr val="BC6060"/>
                </a:solidFill>
                <a:effectLst/>
              </a:rPr>
              <a:t>t</a:t>
            </a:r>
            <a:r>
              <a:rPr lang="en-US" sz="2800" b="0" i="0" dirty="0">
                <a:solidFill>
                  <a:srgbClr val="000000"/>
                </a:solidFill>
                <a:effectLst/>
              </a:rPr>
              <a:t> = </a:t>
            </a:r>
            <a:r>
              <a:rPr lang="en-US" sz="2800" b="1" i="0" dirty="0">
                <a:solidFill>
                  <a:srgbClr val="63B175"/>
                </a:solidFill>
                <a:effectLst/>
              </a:rPr>
              <a:t>new</a:t>
            </a:r>
            <a:r>
              <a:rPr lang="en-US" sz="2800" b="0" i="0" dirty="0">
                <a:solidFill>
                  <a:srgbClr val="000000"/>
                </a:solidFill>
                <a:effectLst/>
              </a:rPr>
              <a:t> </a:t>
            </a:r>
            <a:r>
              <a:rPr lang="en-US" sz="2800" b="1" i="0" dirty="0">
                <a:solidFill>
                  <a:srgbClr val="267438"/>
                </a:solidFill>
                <a:effectLst/>
              </a:rPr>
              <a:t>Thread</a:t>
            </a:r>
            <a:r>
              <a:rPr lang="en-US" sz="2800" b="0" i="0" dirty="0">
                <a:solidFill>
                  <a:srgbClr val="000000"/>
                </a:solidFill>
                <a:effectLst/>
              </a:rPr>
              <a:t>(runnable); </a:t>
            </a:r>
          </a:p>
          <a:p>
            <a:r>
              <a:rPr lang="en-US" sz="2800" b="0" i="0" dirty="0" err="1">
                <a:solidFill>
                  <a:srgbClr val="000000"/>
                </a:solidFill>
                <a:effectLst/>
              </a:rPr>
              <a:t>t.start</a:t>
            </a:r>
            <a:r>
              <a:rPr lang="en-US" sz="2800" b="0" i="0" dirty="0">
                <a:solidFill>
                  <a:srgbClr val="000000"/>
                </a:solidFill>
                <a:effectLst/>
              </a:rPr>
              <a:t>(); </a:t>
            </a:r>
          </a:p>
          <a:p>
            <a:r>
              <a:rPr lang="en-US" sz="2800" b="0" i="0" dirty="0">
                <a:solidFill>
                  <a:srgbClr val="000000"/>
                </a:solidFill>
                <a:effectLst/>
              </a:rPr>
              <a:t>Log.info(</a:t>
            </a:r>
            <a:r>
              <a:rPr lang="en-US" sz="2800" b="0" i="0" dirty="0" err="1">
                <a:solidFill>
                  <a:srgbClr val="000000"/>
                </a:solidFill>
                <a:effectLst/>
              </a:rPr>
              <a:t>t.getState</a:t>
            </a:r>
            <a:r>
              <a:rPr lang="en-US" sz="2800" b="0" i="0" dirty="0">
                <a:solidFill>
                  <a:srgbClr val="000000"/>
                </a:solidFill>
                <a:effectLst/>
              </a:rPr>
              <a:t>());</a:t>
            </a:r>
            <a:endParaRPr lang="en-US" sz="2800" dirty="0"/>
          </a:p>
        </p:txBody>
      </p:sp>
    </p:spTree>
    <p:extLst>
      <p:ext uri="{BB962C8B-B14F-4D97-AF65-F5344CB8AC3E}">
        <p14:creationId xmlns:p14="http://schemas.microsoft.com/office/powerpoint/2010/main" val="233086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74827-0A66-4259-A0E7-61BFDCECDB26}"/>
              </a:ext>
            </a:extLst>
          </p:cNvPr>
          <p:cNvSpPr>
            <a:spLocks noGrp="1"/>
          </p:cNvSpPr>
          <p:nvPr>
            <p:ph type="title"/>
          </p:nvPr>
        </p:nvSpPr>
        <p:spPr>
          <a:xfrm>
            <a:off x="457200" y="615760"/>
            <a:ext cx="8229600" cy="1143000"/>
          </a:xfrm>
        </p:spPr>
        <p:txBody>
          <a:bodyPr/>
          <a:lstStyle/>
          <a:p>
            <a:r>
              <a:rPr lang="en-US" dirty="0"/>
              <a:t>Type of Multiprocessing</a:t>
            </a:r>
          </a:p>
        </p:txBody>
      </p:sp>
      <p:sp>
        <p:nvSpPr>
          <p:cNvPr id="3" name="Content Placeholder 2">
            <a:extLst>
              <a:ext uri="{FF2B5EF4-FFF2-40B4-BE49-F238E27FC236}">
                <a16:creationId xmlns:a16="http://schemas.microsoft.com/office/drawing/2014/main" id="{BAA3C57B-4CFC-485E-8404-680FBDB2C8FB}"/>
              </a:ext>
            </a:extLst>
          </p:cNvPr>
          <p:cNvSpPr>
            <a:spLocks noGrp="1"/>
          </p:cNvSpPr>
          <p:nvPr>
            <p:ph idx="1"/>
          </p:nvPr>
        </p:nvSpPr>
        <p:spPr>
          <a:xfrm>
            <a:off x="152400" y="1371601"/>
            <a:ext cx="8839200" cy="4629150"/>
          </a:xfrm>
        </p:spPr>
        <p:txBody>
          <a:bodyPr/>
          <a:lstStyle/>
          <a:p>
            <a:r>
              <a:rPr lang="en-US" dirty="0"/>
              <a:t>There are two type of Multiprocessing in java.</a:t>
            </a:r>
          </a:p>
          <a:p>
            <a:pPr marL="0" indent="0">
              <a:buNone/>
            </a:pPr>
            <a:r>
              <a:rPr lang="en-US" dirty="0"/>
              <a:t>1) Process-Based Multiprocessing</a:t>
            </a:r>
          </a:p>
          <a:p>
            <a:pPr marL="0" indent="0">
              <a:buNone/>
            </a:pPr>
            <a:r>
              <a:rPr lang="en-US" dirty="0"/>
              <a:t>2) Thread Based Multiprocessing</a:t>
            </a:r>
          </a:p>
        </p:txBody>
      </p:sp>
      <p:sp>
        <p:nvSpPr>
          <p:cNvPr id="4" name="Rectangle 3">
            <a:extLst>
              <a:ext uri="{FF2B5EF4-FFF2-40B4-BE49-F238E27FC236}">
                <a16:creationId xmlns:a16="http://schemas.microsoft.com/office/drawing/2014/main" id="{39B79A64-9751-43BD-97C2-0C6296A1F5E7}"/>
              </a:ext>
            </a:extLst>
          </p:cNvPr>
          <p:cNvSpPr/>
          <p:nvPr/>
        </p:nvSpPr>
        <p:spPr>
          <a:xfrm>
            <a:off x="3365849" y="3563522"/>
            <a:ext cx="1899138" cy="411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Multiprocessing</a:t>
            </a:r>
          </a:p>
        </p:txBody>
      </p:sp>
      <p:sp>
        <p:nvSpPr>
          <p:cNvPr id="5" name="Rectangle 4">
            <a:extLst>
              <a:ext uri="{FF2B5EF4-FFF2-40B4-BE49-F238E27FC236}">
                <a16:creationId xmlns:a16="http://schemas.microsoft.com/office/drawing/2014/main" id="{DA75A952-5AD2-4BF5-B03A-E17C8244148B}"/>
              </a:ext>
            </a:extLst>
          </p:cNvPr>
          <p:cNvSpPr/>
          <p:nvPr/>
        </p:nvSpPr>
        <p:spPr>
          <a:xfrm>
            <a:off x="5140499" y="4633546"/>
            <a:ext cx="1899138" cy="411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Thread Based</a:t>
            </a:r>
          </a:p>
        </p:txBody>
      </p:sp>
      <p:sp>
        <p:nvSpPr>
          <p:cNvPr id="6" name="Rectangle 5">
            <a:extLst>
              <a:ext uri="{FF2B5EF4-FFF2-40B4-BE49-F238E27FC236}">
                <a16:creationId xmlns:a16="http://schemas.microsoft.com/office/drawing/2014/main" id="{9C2EFF62-E91D-4D56-B196-A7CB06731E91}"/>
              </a:ext>
            </a:extLst>
          </p:cNvPr>
          <p:cNvSpPr/>
          <p:nvPr/>
        </p:nvSpPr>
        <p:spPr>
          <a:xfrm>
            <a:off x="1765649" y="4633546"/>
            <a:ext cx="1899138" cy="411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Process Based</a:t>
            </a:r>
          </a:p>
        </p:txBody>
      </p:sp>
      <p:cxnSp>
        <p:nvCxnSpPr>
          <p:cNvPr id="8" name="Straight Arrow Connector 7">
            <a:extLst>
              <a:ext uri="{FF2B5EF4-FFF2-40B4-BE49-F238E27FC236}">
                <a16:creationId xmlns:a16="http://schemas.microsoft.com/office/drawing/2014/main" id="{A985A0BD-F04B-4EAC-B2DD-0120E6601CA0}"/>
              </a:ext>
            </a:extLst>
          </p:cNvPr>
          <p:cNvCxnSpPr>
            <a:stCxn id="4" idx="2"/>
          </p:cNvCxnSpPr>
          <p:nvPr/>
        </p:nvCxnSpPr>
        <p:spPr>
          <a:xfrm>
            <a:off x="4315418" y="3975003"/>
            <a:ext cx="0" cy="32118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 name="Straight Connector 9">
            <a:extLst>
              <a:ext uri="{FF2B5EF4-FFF2-40B4-BE49-F238E27FC236}">
                <a16:creationId xmlns:a16="http://schemas.microsoft.com/office/drawing/2014/main" id="{0324593D-B6B7-400D-BE23-2BB426B1321B}"/>
              </a:ext>
            </a:extLst>
          </p:cNvPr>
          <p:cNvCxnSpPr/>
          <p:nvPr/>
        </p:nvCxnSpPr>
        <p:spPr>
          <a:xfrm>
            <a:off x="2715218" y="4276311"/>
            <a:ext cx="3168748" cy="0"/>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Arrow Connector 10">
            <a:extLst>
              <a:ext uri="{FF2B5EF4-FFF2-40B4-BE49-F238E27FC236}">
                <a16:creationId xmlns:a16="http://schemas.microsoft.com/office/drawing/2014/main" id="{DEDE1A58-F796-4878-A67C-E51C93D58108}"/>
              </a:ext>
            </a:extLst>
          </p:cNvPr>
          <p:cNvCxnSpPr/>
          <p:nvPr/>
        </p:nvCxnSpPr>
        <p:spPr>
          <a:xfrm>
            <a:off x="2715218" y="4276311"/>
            <a:ext cx="0" cy="32118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2" name="Straight Arrow Connector 11">
            <a:extLst>
              <a:ext uri="{FF2B5EF4-FFF2-40B4-BE49-F238E27FC236}">
                <a16:creationId xmlns:a16="http://schemas.microsoft.com/office/drawing/2014/main" id="{59BAC9C1-86F9-4680-B9C7-C20D27D0E2EE}"/>
              </a:ext>
            </a:extLst>
          </p:cNvPr>
          <p:cNvCxnSpPr/>
          <p:nvPr/>
        </p:nvCxnSpPr>
        <p:spPr>
          <a:xfrm>
            <a:off x="5883965" y="4276311"/>
            <a:ext cx="0" cy="32118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0540859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B2283-0456-4C1C-8C6A-43E167F714D6}"/>
              </a:ext>
            </a:extLst>
          </p:cNvPr>
          <p:cNvSpPr>
            <a:spLocks noGrp="1"/>
          </p:cNvSpPr>
          <p:nvPr>
            <p:ph type="title"/>
          </p:nvPr>
        </p:nvSpPr>
        <p:spPr>
          <a:xfrm>
            <a:off x="457200" y="609600"/>
            <a:ext cx="8229600" cy="808038"/>
          </a:xfrm>
        </p:spPr>
        <p:txBody>
          <a:bodyPr/>
          <a:lstStyle/>
          <a:p>
            <a:r>
              <a:rPr lang="en-US" b="1" i="0" dirty="0">
                <a:solidFill>
                  <a:srgbClr val="000000"/>
                </a:solidFill>
                <a:effectLst/>
                <a:latin typeface="Raleway" pitchFamily="2" charset="0"/>
              </a:rPr>
              <a:t>Blocked</a:t>
            </a:r>
            <a:br>
              <a:rPr lang="en-US" b="1" i="0" dirty="0">
                <a:solidFill>
                  <a:srgbClr val="000000"/>
                </a:solidFill>
                <a:effectLst/>
                <a:latin typeface="Raleway" pitchFamily="2" charset="0"/>
              </a:rPr>
            </a:br>
            <a:endParaRPr lang="en-US" dirty="0"/>
          </a:p>
        </p:txBody>
      </p:sp>
      <p:sp>
        <p:nvSpPr>
          <p:cNvPr id="3" name="Content Placeholder 2">
            <a:extLst>
              <a:ext uri="{FF2B5EF4-FFF2-40B4-BE49-F238E27FC236}">
                <a16:creationId xmlns:a16="http://schemas.microsoft.com/office/drawing/2014/main" id="{13572CEB-1E00-4153-84CF-4B62179F0899}"/>
              </a:ext>
            </a:extLst>
          </p:cNvPr>
          <p:cNvSpPr>
            <a:spLocks noGrp="1"/>
          </p:cNvSpPr>
          <p:nvPr>
            <p:ph idx="1"/>
          </p:nvPr>
        </p:nvSpPr>
        <p:spPr/>
        <p:txBody>
          <a:bodyPr/>
          <a:lstStyle/>
          <a:p>
            <a:r>
              <a:rPr lang="en-US" b="0" i="0" dirty="0">
                <a:solidFill>
                  <a:srgbClr val="000000"/>
                </a:solidFill>
                <a:effectLst/>
              </a:rPr>
              <a:t>A thread is in the </a:t>
            </a:r>
            <a:r>
              <a:rPr lang="en-US" b="0" i="1" dirty="0">
                <a:solidFill>
                  <a:srgbClr val="000000"/>
                </a:solidFill>
                <a:effectLst/>
              </a:rPr>
              <a:t>BLOCKED</a:t>
            </a:r>
            <a:r>
              <a:rPr lang="en-US" b="0" i="0" dirty="0">
                <a:solidFill>
                  <a:srgbClr val="000000"/>
                </a:solidFill>
                <a:effectLst/>
              </a:rPr>
              <a:t> state when it's currently not eligible to run. </a:t>
            </a:r>
            <a:r>
              <a:rPr lang="en-US" b="1" i="0" dirty="0">
                <a:solidFill>
                  <a:srgbClr val="000000"/>
                </a:solidFill>
                <a:effectLst/>
              </a:rPr>
              <a:t>It enters this state when it is waiting for a monitor lock and is trying to access a section of code that is locked by some other thread.</a:t>
            </a:r>
            <a:endParaRPr lang="en-US" dirty="0"/>
          </a:p>
        </p:txBody>
      </p:sp>
    </p:spTree>
    <p:extLst>
      <p:ext uri="{BB962C8B-B14F-4D97-AF65-F5344CB8AC3E}">
        <p14:creationId xmlns:p14="http://schemas.microsoft.com/office/powerpoint/2010/main" val="325746683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E99F0-ABD9-4A73-852A-AC1E77B8B4DE}"/>
              </a:ext>
            </a:extLst>
          </p:cNvPr>
          <p:cNvSpPr>
            <a:spLocks noGrp="1"/>
          </p:cNvSpPr>
          <p:nvPr>
            <p:ph type="title"/>
          </p:nvPr>
        </p:nvSpPr>
        <p:spPr>
          <a:xfrm>
            <a:off x="457200" y="685800"/>
            <a:ext cx="8229600" cy="553977"/>
          </a:xfrm>
        </p:spPr>
        <p:txBody>
          <a:bodyPr/>
          <a:lstStyle/>
          <a:p>
            <a:r>
              <a:rPr lang="en-US" dirty="0"/>
              <a:t>Example</a:t>
            </a:r>
          </a:p>
        </p:txBody>
      </p:sp>
      <p:sp>
        <p:nvSpPr>
          <p:cNvPr id="5" name="TextBox 4">
            <a:extLst>
              <a:ext uri="{FF2B5EF4-FFF2-40B4-BE49-F238E27FC236}">
                <a16:creationId xmlns:a16="http://schemas.microsoft.com/office/drawing/2014/main" id="{25C37A72-38AF-4540-8DEC-AD5BD00B1569}"/>
              </a:ext>
            </a:extLst>
          </p:cNvPr>
          <p:cNvSpPr txBox="1"/>
          <p:nvPr/>
        </p:nvSpPr>
        <p:spPr>
          <a:xfrm>
            <a:off x="38099" y="1502846"/>
            <a:ext cx="9129713" cy="4708981"/>
          </a:xfrm>
          <a:prstGeom prst="rect">
            <a:avLst/>
          </a:prstGeom>
          <a:noFill/>
        </p:spPr>
        <p:txBody>
          <a:bodyPr wrap="square">
            <a:spAutoFit/>
          </a:bodyPr>
          <a:lstStyle/>
          <a:p>
            <a:r>
              <a:rPr lang="en-US" sz="2000" b="1" dirty="0">
                <a:solidFill>
                  <a:srgbClr val="63B175"/>
                </a:solidFill>
                <a:latin typeface="+mn-lt"/>
              </a:rPr>
              <a:t>import </a:t>
            </a:r>
            <a:r>
              <a:rPr lang="en-US" sz="2000" b="1" dirty="0" err="1">
                <a:solidFill>
                  <a:srgbClr val="63B175"/>
                </a:solidFill>
                <a:latin typeface="+mn-lt"/>
              </a:rPr>
              <a:t>java.util.logging.LogManager</a:t>
            </a:r>
            <a:r>
              <a:rPr lang="en-US" sz="2000" b="1" dirty="0">
                <a:solidFill>
                  <a:srgbClr val="63B175"/>
                </a:solidFill>
                <a:latin typeface="+mn-lt"/>
              </a:rPr>
              <a:t>;</a:t>
            </a:r>
          </a:p>
          <a:p>
            <a:r>
              <a:rPr lang="en-US" sz="2000" b="1" dirty="0" err="1">
                <a:solidFill>
                  <a:srgbClr val="63B175"/>
                </a:solidFill>
                <a:latin typeface="+mn-lt"/>
              </a:rPr>
              <a:t>Impoort</a:t>
            </a:r>
            <a:r>
              <a:rPr lang="en-US" sz="2000" b="1" dirty="0">
                <a:solidFill>
                  <a:srgbClr val="63B175"/>
                </a:solidFill>
                <a:latin typeface="+mn-lt"/>
              </a:rPr>
              <a:t> </a:t>
            </a:r>
            <a:r>
              <a:rPr lang="en-US" sz="2000" b="1" dirty="0" err="1">
                <a:solidFill>
                  <a:srgbClr val="63B175"/>
                </a:solidFill>
                <a:latin typeface="+mn-lt"/>
              </a:rPr>
              <a:t>java.util.logging.Logger</a:t>
            </a:r>
            <a:r>
              <a:rPr lang="en-US" sz="2000" b="1" dirty="0">
                <a:solidFill>
                  <a:srgbClr val="63B175"/>
                </a:solidFill>
                <a:latin typeface="+mn-lt"/>
              </a:rPr>
              <a:t>;</a:t>
            </a:r>
          </a:p>
          <a:p>
            <a:r>
              <a:rPr lang="en-US" sz="2000" b="1" dirty="0">
                <a:solidFill>
                  <a:srgbClr val="63B175"/>
                </a:solidFill>
                <a:latin typeface="+mn-lt"/>
              </a:rPr>
              <a:t>public</a:t>
            </a:r>
            <a:r>
              <a:rPr lang="en-US" sz="2000" dirty="0">
                <a:solidFill>
                  <a:srgbClr val="000000"/>
                </a:solidFill>
                <a:latin typeface="+mn-lt"/>
              </a:rPr>
              <a:t> </a:t>
            </a:r>
            <a:r>
              <a:rPr lang="en-US" sz="2000" b="1" dirty="0">
                <a:solidFill>
                  <a:srgbClr val="63B175"/>
                </a:solidFill>
                <a:latin typeface="+mn-lt"/>
              </a:rPr>
              <a:t>class</a:t>
            </a:r>
            <a:r>
              <a:rPr lang="en-US" sz="2000" dirty="0">
                <a:solidFill>
                  <a:srgbClr val="000000"/>
                </a:solidFill>
                <a:latin typeface="+mn-lt"/>
              </a:rPr>
              <a:t> </a:t>
            </a:r>
            <a:r>
              <a:rPr lang="en-US" sz="2000" b="1" dirty="0" err="1">
                <a:solidFill>
                  <a:srgbClr val="267438"/>
                </a:solidFill>
                <a:latin typeface="+mn-lt"/>
              </a:rPr>
              <a:t>BlockedState</a:t>
            </a:r>
            <a:r>
              <a:rPr lang="en-US" sz="2000" dirty="0">
                <a:solidFill>
                  <a:srgbClr val="000000"/>
                </a:solidFill>
                <a:latin typeface="+mn-lt"/>
              </a:rPr>
              <a:t> { </a:t>
            </a:r>
          </a:p>
          <a:p>
            <a:r>
              <a:rPr lang="en-US" sz="2000" b="1" dirty="0">
                <a:solidFill>
                  <a:srgbClr val="63B175"/>
                </a:solidFill>
                <a:latin typeface="+mn-lt"/>
              </a:rPr>
              <a:t>public</a:t>
            </a:r>
            <a:r>
              <a:rPr lang="en-US" sz="2000" dirty="0">
                <a:solidFill>
                  <a:srgbClr val="000000"/>
                </a:solidFill>
                <a:latin typeface="+mn-lt"/>
              </a:rPr>
              <a:t> </a:t>
            </a:r>
            <a:r>
              <a:rPr lang="en-US" sz="2000" b="1" dirty="0">
                <a:solidFill>
                  <a:srgbClr val="63B175"/>
                </a:solidFill>
                <a:latin typeface="+mn-lt"/>
              </a:rPr>
              <a:t>static</a:t>
            </a:r>
            <a:r>
              <a:rPr lang="en-US" sz="2000" dirty="0">
                <a:solidFill>
                  <a:srgbClr val="000000"/>
                </a:solidFill>
                <a:latin typeface="+mn-lt"/>
              </a:rPr>
              <a:t> </a:t>
            </a:r>
            <a:r>
              <a:rPr lang="en-US" sz="2000" b="1" dirty="0">
                <a:solidFill>
                  <a:srgbClr val="63B175"/>
                </a:solidFill>
                <a:latin typeface="+mn-lt"/>
              </a:rPr>
              <a:t>void</a:t>
            </a:r>
            <a:r>
              <a:rPr lang="en-US" sz="2000" dirty="0">
                <a:solidFill>
                  <a:srgbClr val="000000"/>
                </a:solidFill>
                <a:latin typeface="+mn-lt"/>
              </a:rPr>
              <a:t> </a:t>
            </a:r>
            <a:r>
              <a:rPr lang="en-US" sz="2000" b="1" dirty="0">
                <a:solidFill>
                  <a:srgbClr val="267438"/>
                </a:solidFill>
                <a:latin typeface="+mn-lt"/>
              </a:rPr>
              <a:t>main</a:t>
            </a:r>
            <a:r>
              <a:rPr lang="en-US" sz="2000" dirty="0">
                <a:solidFill>
                  <a:srgbClr val="000000"/>
                </a:solidFill>
                <a:latin typeface="+mn-lt"/>
              </a:rPr>
              <a:t>(String[] </a:t>
            </a:r>
            <a:r>
              <a:rPr lang="en-US" sz="2000" dirty="0" err="1">
                <a:solidFill>
                  <a:srgbClr val="000000"/>
                </a:solidFill>
                <a:latin typeface="+mn-lt"/>
              </a:rPr>
              <a:t>args</a:t>
            </a:r>
            <a:r>
              <a:rPr lang="en-US" sz="2000" dirty="0">
                <a:solidFill>
                  <a:srgbClr val="000000"/>
                </a:solidFill>
                <a:latin typeface="+mn-lt"/>
              </a:rPr>
              <a:t>) </a:t>
            </a:r>
            <a:r>
              <a:rPr lang="en-US" sz="2000" b="1" dirty="0">
                <a:solidFill>
                  <a:srgbClr val="63B175"/>
                </a:solidFill>
                <a:latin typeface="+mn-lt"/>
              </a:rPr>
              <a:t>throws</a:t>
            </a:r>
            <a:r>
              <a:rPr lang="en-US" sz="2000" dirty="0">
                <a:solidFill>
                  <a:srgbClr val="000000"/>
                </a:solidFill>
                <a:latin typeface="+mn-lt"/>
              </a:rPr>
              <a:t> </a:t>
            </a:r>
            <a:r>
              <a:rPr lang="en-US" sz="2000" dirty="0" err="1">
                <a:solidFill>
                  <a:srgbClr val="000000"/>
                </a:solidFill>
                <a:latin typeface="+mn-lt"/>
              </a:rPr>
              <a:t>InterruptedException</a:t>
            </a:r>
            <a:r>
              <a:rPr lang="en-US" sz="2000" dirty="0">
                <a:solidFill>
                  <a:srgbClr val="000000"/>
                </a:solidFill>
                <a:latin typeface="+mn-lt"/>
              </a:rPr>
              <a:t> {</a:t>
            </a:r>
          </a:p>
          <a:p>
            <a:r>
              <a:rPr lang="en-US" sz="2000" dirty="0">
                <a:solidFill>
                  <a:srgbClr val="000000"/>
                </a:solidFill>
                <a:latin typeface="+mn-lt"/>
              </a:rPr>
              <a:t>  </a:t>
            </a:r>
            <a:r>
              <a:rPr lang="en-US" sz="2000" b="1" dirty="0">
                <a:solidFill>
                  <a:srgbClr val="4E9359"/>
                </a:solidFill>
                <a:latin typeface="+mn-lt"/>
              </a:rPr>
              <a:t>Thread</a:t>
            </a:r>
            <a:r>
              <a:rPr lang="en-US" sz="2000" dirty="0">
                <a:solidFill>
                  <a:srgbClr val="000000"/>
                </a:solidFill>
                <a:latin typeface="+mn-lt"/>
              </a:rPr>
              <a:t> </a:t>
            </a:r>
            <a:r>
              <a:rPr lang="en-US" sz="2000" dirty="0">
                <a:solidFill>
                  <a:srgbClr val="BC6060"/>
                </a:solidFill>
                <a:latin typeface="+mn-lt"/>
              </a:rPr>
              <a:t>t1</a:t>
            </a:r>
            <a:r>
              <a:rPr lang="en-US" sz="2000" dirty="0">
                <a:solidFill>
                  <a:srgbClr val="000000"/>
                </a:solidFill>
                <a:latin typeface="+mn-lt"/>
              </a:rPr>
              <a:t> = </a:t>
            </a:r>
            <a:r>
              <a:rPr lang="en-US" sz="2000" b="1" dirty="0">
                <a:solidFill>
                  <a:srgbClr val="63B175"/>
                </a:solidFill>
                <a:latin typeface="+mn-lt"/>
              </a:rPr>
              <a:t>new</a:t>
            </a:r>
            <a:r>
              <a:rPr lang="en-US" sz="2000" dirty="0">
                <a:solidFill>
                  <a:srgbClr val="000000"/>
                </a:solidFill>
                <a:latin typeface="+mn-lt"/>
              </a:rPr>
              <a:t> </a:t>
            </a:r>
            <a:r>
              <a:rPr lang="en-US" sz="2000" b="1" dirty="0">
                <a:solidFill>
                  <a:srgbClr val="267438"/>
                </a:solidFill>
                <a:latin typeface="+mn-lt"/>
              </a:rPr>
              <a:t>Thread</a:t>
            </a:r>
            <a:r>
              <a:rPr lang="en-US" sz="2000" dirty="0">
                <a:solidFill>
                  <a:srgbClr val="000000"/>
                </a:solidFill>
                <a:latin typeface="+mn-lt"/>
              </a:rPr>
              <a:t>(</a:t>
            </a:r>
            <a:r>
              <a:rPr lang="en-US" sz="2000" b="1" dirty="0">
                <a:solidFill>
                  <a:srgbClr val="63B175"/>
                </a:solidFill>
                <a:latin typeface="+mn-lt"/>
              </a:rPr>
              <a:t>new</a:t>
            </a:r>
            <a:r>
              <a:rPr lang="en-US" sz="2000" dirty="0">
                <a:solidFill>
                  <a:srgbClr val="000000"/>
                </a:solidFill>
                <a:latin typeface="+mn-lt"/>
              </a:rPr>
              <a:t> </a:t>
            </a:r>
            <a:r>
              <a:rPr lang="en-US" sz="2000" b="1" dirty="0" err="1">
                <a:solidFill>
                  <a:srgbClr val="267438"/>
                </a:solidFill>
                <a:latin typeface="+mn-lt"/>
              </a:rPr>
              <a:t>DemoThreadB</a:t>
            </a:r>
            <a:r>
              <a:rPr lang="en-US" sz="2000" dirty="0">
                <a:solidFill>
                  <a:srgbClr val="000000"/>
                </a:solidFill>
                <a:latin typeface="+mn-lt"/>
              </a:rPr>
              <a:t>()); </a:t>
            </a:r>
          </a:p>
          <a:p>
            <a:r>
              <a:rPr lang="en-US" sz="2000" dirty="0">
                <a:solidFill>
                  <a:srgbClr val="000000"/>
                </a:solidFill>
                <a:latin typeface="+mn-lt"/>
              </a:rPr>
              <a:t>  </a:t>
            </a:r>
            <a:r>
              <a:rPr lang="en-US" sz="2000" b="1" dirty="0">
                <a:solidFill>
                  <a:srgbClr val="4E9359"/>
                </a:solidFill>
                <a:latin typeface="+mn-lt"/>
              </a:rPr>
              <a:t>Thread</a:t>
            </a:r>
            <a:r>
              <a:rPr lang="en-US" sz="2000" dirty="0">
                <a:solidFill>
                  <a:srgbClr val="000000"/>
                </a:solidFill>
                <a:latin typeface="+mn-lt"/>
              </a:rPr>
              <a:t> </a:t>
            </a:r>
            <a:r>
              <a:rPr lang="en-US" sz="2000" dirty="0">
                <a:solidFill>
                  <a:srgbClr val="BC6060"/>
                </a:solidFill>
                <a:latin typeface="+mn-lt"/>
              </a:rPr>
              <a:t>t2</a:t>
            </a:r>
            <a:r>
              <a:rPr lang="en-US" sz="2000" dirty="0">
                <a:solidFill>
                  <a:srgbClr val="000000"/>
                </a:solidFill>
                <a:latin typeface="+mn-lt"/>
              </a:rPr>
              <a:t> = </a:t>
            </a:r>
            <a:r>
              <a:rPr lang="en-US" sz="2000" b="1" dirty="0">
                <a:solidFill>
                  <a:srgbClr val="63B175"/>
                </a:solidFill>
                <a:latin typeface="+mn-lt"/>
              </a:rPr>
              <a:t>new</a:t>
            </a:r>
            <a:r>
              <a:rPr lang="en-US" sz="2000" dirty="0">
                <a:solidFill>
                  <a:srgbClr val="000000"/>
                </a:solidFill>
                <a:latin typeface="+mn-lt"/>
              </a:rPr>
              <a:t> </a:t>
            </a:r>
            <a:r>
              <a:rPr lang="en-US" sz="2000" b="1" dirty="0">
                <a:solidFill>
                  <a:srgbClr val="267438"/>
                </a:solidFill>
                <a:latin typeface="+mn-lt"/>
              </a:rPr>
              <a:t>Thread</a:t>
            </a:r>
            <a:r>
              <a:rPr lang="en-US" sz="2000" dirty="0">
                <a:solidFill>
                  <a:srgbClr val="000000"/>
                </a:solidFill>
                <a:latin typeface="+mn-lt"/>
              </a:rPr>
              <a:t>(</a:t>
            </a:r>
            <a:r>
              <a:rPr lang="en-US" sz="2000" b="1" dirty="0">
                <a:solidFill>
                  <a:srgbClr val="63B175"/>
                </a:solidFill>
                <a:latin typeface="+mn-lt"/>
              </a:rPr>
              <a:t>new</a:t>
            </a:r>
            <a:r>
              <a:rPr lang="en-US" sz="2000" dirty="0">
                <a:solidFill>
                  <a:srgbClr val="000000"/>
                </a:solidFill>
                <a:latin typeface="+mn-lt"/>
              </a:rPr>
              <a:t> </a:t>
            </a:r>
            <a:r>
              <a:rPr lang="en-US" sz="2000" b="1" dirty="0" err="1">
                <a:solidFill>
                  <a:srgbClr val="267438"/>
                </a:solidFill>
                <a:latin typeface="+mn-lt"/>
              </a:rPr>
              <a:t>DemoThreadB</a:t>
            </a:r>
            <a:r>
              <a:rPr lang="en-US" sz="2000" dirty="0">
                <a:solidFill>
                  <a:srgbClr val="000000"/>
                </a:solidFill>
                <a:latin typeface="+mn-lt"/>
              </a:rPr>
              <a:t>()); </a:t>
            </a:r>
          </a:p>
          <a:p>
            <a:r>
              <a:rPr lang="en-US" sz="2000" dirty="0">
                <a:solidFill>
                  <a:srgbClr val="000000"/>
                </a:solidFill>
                <a:latin typeface="+mn-lt"/>
              </a:rPr>
              <a:t>  </a:t>
            </a:r>
            <a:r>
              <a:rPr lang="en-US" sz="2000" dirty="0" err="1">
                <a:solidFill>
                  <a:srgbClr val="000000"/>
                </a:solidFill>
                <a:latin typeface="+mn-lt"/>
              </a:rPr>
              <a:t>LogManager</a:t>
            </a:r>
            <a:r>
              <a:rPr lang="en-US" sz="2000" dirty="0">
                <a:solidFill>
                  <a:srgbClr val="000000"/>
                </a:solidFill>
                <a:latin typeface="+mn-lt"/>
              </a:rPr>
              <a:t> </a:t>
            </a:r>
            <a:r>
              <a:rPr lang="en-US" sz="2000" dirty="0" err="1">
                <a:solidFill>
                  <a:srgbClr val="000000"/>
                </a:solidFill>
                <a:latin typeface="+mn-lt"/>
              </a:rPr>
              <a:t>lgmngr</a:t>
            </a:r>
            <a:r>
              <a:rPr lang="en-US" sz="2000" dirty="0">
                <a:solidFill>
                  <a:srgbClr val="000000"/>
                </a:solidFill>
                <a:latin typeface="+mn-lt"/>
              </a:rPr>
              <a:t>=</a:t>
            </a:r>
            <a:r>
              <a:rPr lang="en-US" sz="2000" dirty="0" err="1">
                <a:solidFill>
                  <a:srgbClr val="000000"/>
                </a:solidFill>
                <a:latin typeface="+mn-lt"/>
              </a:rPr>
              <a:t>LogManager.getLogManager</a:t>
            </a:r>
            <a:r>
              <a:rPr lang="en-US" sz="2000" dirty="0">
                <a:solidFill>
                  <a:srgbClr val="000000"/>
                </a:solidFill>
                <a:latin typeface="+mn-lt"/>
              </a:rPr>
              <a:t>();</a:t>
            </a:r>
          </a:p>
          <a:p>
            <a:r>
              <a:rPr lang="en-US" sz="2000" dirty="0">
                <a:solidFill>
                  <a:srgbClr val="000000"/>
                </a:solidFill>
                <a:latin typeface="+mn-lt"/>
              </a:rPr>
              <a:t>  Logger log=</a:t>
            </a:r>
            <a:r>
              <a:rPr lang="en-US" sz="2000" dirty="0" err="1">
                <a:solidFill>
                  <a:srgbClr val="000000"/>
                </a:solidFill>
                <a:latin typeface="+mn-lt"/>
              </a:rPr>
              <a:t>lgmngr.getLogger</a:t>
            </a:r>
            <a:r>
              <a:rPr lang="en-US" sz="2000" dirty="0">
                <a:solidFill>
                  <a:srgbClr val="000000"/>
                </a:solidFill>
                <a:latin typeface="+mn-lt"/>
              </a:rPr>
              <a:t>(</a:t>
            </a:r>
            <a:r>
              <a:rPr lang="en-US" sz="2000" dirty="0" err="1">
                <a:solidFill>
                  <a:srgbClr val="000000"/>
                </a:solidFill>
                <a:latin typeface="+mn-lt"/>
              </a:rPr>
              <a:t>Logger.GLOBAL_LOGGER_NAME</a:t>
            </a:r>
            <a:r>
              <a:rPr lang="en-US" sz="2000" dirty="0">
                <a:solidFill>
                  <a:srgbClr val="000000"/>
                </a:solidFill>
                <a:latin typeface="+mn-lt"/>
              </a:rPr>
              <a:t>);</a:t>
            </a:r>
          </a:p>
          <a:p>
            <a:r>
              <a:rPr lang="en-US" sz="2000" dirty="0">
                <a:solidFill>
                  <a:srgbClr val="000000"/>
                </a:solidFill>
                <a:latin typeface="+mn-lt"/>
              </a:rPr>
              <a:t>  t1.start(); </a:t>
            </a:r>
          </a:p>
          <a:p>
            <a:r>
              <a:rPr lang="en-US" sz="2000" dirty="0">
                <a:solidFill>
                  <a:srgbClr val="000000"/>
                </a:solidFill>
                <a:latin typeface="+mn-lt"/>
              </a:rPr>
              <a:t>  t2.start(); </a:t>
            </a:r>
          </a:p>
          <a:p>
            <a:r>
              <a:rPr lang="en-US" sz="2000" dirty="0">
                <a:solidFill>
                  <a:srgbClr val="000000"/>
                </a:solidFill>
                <a:latin typeface="+mn-lt"/>
              </a:rPr>
              <a:t>  </a:t>
            </a:r>
            <a:r>
              <a:rPr lang="en-US" sz="2000" dirty="0" err="1">
                <a:solidFill>
                  <a:srgbClr val="000000"/>
                </a:solidFill>
                <a:latin typeface="+mn-lt"/>
              </a:rPr>
              <a:t>Thread.sleep</a:t>
            </a:r>
            <a:r>
              <a:rPr lang="en-US" sz="2000" dirty="0">
                <a:solidFill>
                  <a:srgbClr val="000000"/>
                </a:solidFill>
                <a:latin typeface="+mn-lt"/>
              </a:rPr>
              <a:t>(</a:t>
            </a:r>
            <a:r>
              <a:rPr lang="en-US" sz="2000" dirty="0">
                <a:solidFill>
                  <a:srgbClr val="4E9359"/>
                </a:solidFill>
                <a:latin typeface="+mn-lt"/>
              </a:rPr>
              <a:t>1000</a:t>
            </a:r>
            <a:r>
              <a:rPr lang="en-US" sz="2000" dirty="0">
                <a:solidFill>
                  <a:srgbClr val="000000"/>
                </a:solidFill>
                <a:latin typeface="+mn-lt"/>
              </a:rPr>
              <a:t>); </a:t>
            </a:r>
          </a:p>
          <a:p>
            <a:r>
              <a:rPr lang="en-US" sz="2000" dirty="0">
                <a:solidFill>
                  <a:srgbClr val="000000"/>
                </a:solidFill>
                <a:latin typeface="+mn-lt"/>
              </a:rPr>
              <a:t>  log.info(</a:t>
            </a:r>
            <a:r>
              <a:rPr lang="en-US" sz="2000" dirty="0" err="1">
                <a:solidFill>
                  <a:srgbClr val="000000"/>
                </a:solidFill>
                <a:latin typeface="+mn-lt"/>
              </a:rPr>
              <a:t>String.valueOf</a:t>
            </a:r>
            <a:r>
              <a:rPr lang="en-US" sz="2000" dirty="0">
                <a:solidFill>
                  <a:srgbClr val="000000"/>
                </a:solidFill>
                <a:latin typeface="+mn-lt"/>
              </a:rPr>
              <a:t>(t2.getState())); </a:t>
            </a:r>
          </a:p>
          <a:p>
            <a:r>
              <a:rPr lang="en-US" sz="2000" dirty="0">
                <a:solidFill>
                  <a:srgbClr val="000000"/>
                </a:solidFill>
                <a:latin typeface="+mn-lt"/>
              </a:rPr>
              <a:t>  </a:t>
            </a:r>
            <a:r>
              <a:rPr lang="en-US" sz="2000" dirty="0" err="1">
                <a:solidFill>
                  <a:srgbClr val="000000"/>
                </a:solidFill>
                <a:latin typeface="+mn-lt"/>
              </a:rPr>
              <a:t>System.exit</a:t>
            </a:r>
            <a:r>
              <a:rPr lang="en-US" sz="2000" dirty="0">
                <a:solidFill>
                  <a:srgbClr val="000000"/>
                </a:solidFill>
                <a:latin typeface="+mn-lt"/>
              </a:rPr>
              <a:t>(</a:t>
            </a:r>
            <a:r>
              <a:rPr lang="en-US" sz="2000" dirty="0">
                <a:solidFill>
                  <a:srgbClr val="4E9359"/>
                </a:solidFill>
                <a:latin typeface="+mn-lt"/>
              </a:rPr>
              <a:t>0</a:t>
            </a:r>
            <a:r>
              <a:rPr lang="en-US" sz="2000" dirty="0">
                <a:solidFill>
                  <a:srgbClr val="000000"/>
                </a:solidFill>
                <a:latin typeface="+mn-lt"/>
              </a:rPr>
              <a:t>); } </a:t>
            </a:r>
          </a:p>
          <a:p>
            <a:r>
              <a:rPr lang="en-US" sz="2000" dirty="0">
                <a:solidFill>
                  <a:srgbClr val="000000"/>
                </a:solidFill>
                <a:latin typeface="+mn-lt"/>
              </a:rPr>
              <a:t>} </a:t>
            </a:r>
            <a:br>
              <a:rPr lang="en-US" sz="2000" dirty="0">
                <a:latin typeface="+mn-lt"/>
              </a:rPr>
            </a:br>
            <a:endParaRPr lang="en-US" sz="2000" dirty="0">
              <a:latin typeface="+mn-lt"/>
            </a:endParaRPr>
          </a:p>
        </p:txBody>
      </p:sp>
    </p:spTree>
    <p:extLst>
      <p:ext uri="{BB962C8B-B14F-4D97-AF65-F5344CB8AC3E}">
        <p14:creationId xmlns:p14="http://schemas.microsoft.com/office/powerpoint/2010/main" val="3261117772"/>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EEF67-C134-4AA2-8326-C2B51BB63FE1}"/>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97884B38-7C6C-4A53-B7BC-F51B3AEDE571}"/>
              </a:ext>
            </a:extLst>
          </p:cNvPr>
          <p:cNvSpPr>
            <a:spLocks noGrp="1"/>
          </p:cNvSpPr>
          <p:nvPr>
            <p:ph idx="1"/>
          </p:nvPr>
        </p:nvSpPr>
        <p:spPr>
          <a:xfrm>
            <a:off x="628650" y="2226469"/>
            <a:ext cx="7886700" cy="3620225"/>
          </a:xfrm>
        </p:spPr>
        <p:txBody>
          <a:bodyPr>
            <a:normAutofit fontScale="70000" lnSpcReduction="20000"/>
          </a:bodyPr>
          <a:lstStyle/>
          <a:p>
            <a:r>
              <a:rPr lang="en-US" b="1" i="0" dirty="0">
                <a:solidFill>
                  <a:srgbClr val="63B175"/>
                </a:solidFill>
                <a:effectLst/>
                <a:latin typeface="Source Code Pro" panose="020B0509030403020204" pitchFamily="49" charset="0"/>
              </a:rPr>
              <a:t>class</a:t>
            </a:r>
            <a:r>
              <a:rPr lang="en-US" b="0" i="0" dirty="0">
                <a:solidFill>
                  <a:srgbClr val="000000"/>
                </a:solidFill>
                <a:effectLst/>
                <a:latin typeface="Source Code Pro" panose="020B0509030403020204" pitchFamily="49" charset="0"/>
              </a:rPr>
              <a:t> </a:t>
            </a:r>
            <a:r>
              <a:rPr lang="en-US" b="1" i="0" dirty="0" err="1">
                <a:solidFill>
                  <a:srgbClr val="267438"/>
                </a:solidFill>
                <a:effectLst/>
                <a:latin typeface="Source Code Pro" panose="020B0509030403020204" pitchFamily="49" charset="0"/>
              </a:rPr>
              <a:t>DemoThreadB</a:t>
            </a:r>
            <a:r>
              <a:rPr lang="en-US" b="0" i="0" dirty="0">
                <a:solidFill>
                  <a:srgbClr val="000000"/>
                </a:solidFill>
                <a:effectLst/>
                <a:latin typeface="Source Code Pro" panose="020B0509030403020204" pitchFamily="49" charset="0"/>
              </a:rPr>
              <a:t> </a:t>
            </a:r>
            <a:r>
              <a:rPr lang="en-US" b="1" i="0" dirty="0">
                <a:solidFill>
                  <a:srgbClr val="63B175"/>
                </a:solidFill>
                <a:effectLst/>
                <a:latin typeface="Source Code Pro" panose="020B0509030403020204" pitchFamily="49" charset="0"/>
              </a:rPr>
              <a:t>implements</a:t>
            </a:r>
            <a:r>
              <a:rPr lang="en-US" b="0" i="0" dirty="0">
                <a:solidFill>
                  <a:srgbClr val="000000"/>
                </a:solidFill>
                <a:effectLst/>
                <a:latin typeface="Source Code Pro" panose="020B0509030403020204" pitchFamily="49" charset="0"/>
              </a:rPr>
              <a:t> </a:t>
            </a:r>
            <a:r>
              <a:rPr lang="en-US" b="1" i="0" dirty="0">
                <a:solidFill>
                  <a:srgbClr val="267438"/>
                </a:solidFill>
                <a:effectLst/>
                <a:latin typeface="Source Code Pro" panose="020B0509030403020204" pitchFamily="49" charset="0"/>
              </a:rPr>
              <a:t>Runnable</a:t>
            </a:r>
            <a:r>
              <a:rPr lang="en-US" b="0" i="0" dirty="0">
                <a:solidFill>
                  <a:srgbClr val="000000"/>
                </a:solidFill>
                <a:effectLst/>
                <a:latin typeface="Source Code Pro" panose="020B0509030403020204" pitchFamily="49" charset="0"/>
              </a:rPr>
              <a:t> { </a:t>
            </a:r>
            <a:r>
              <a:rPr lang="en-US" b="0" i="0" dirty="0">
                <a:solidFill>
                  <a:srgbClr val="1F7199"/>
                </a:solidFill>
                <a:effectLst/>
                <a:latin typeface="Source Code Pro" panose="020B0509030403020204" pitchFamily="49" charset="0"/>
              </a:rPr>
              <a:t>@Override</a:t>
            </a:r>
            <a:r>
              <a:rPr lang="en-US" b="0" i="0" dirty="0">
                <a:solidFill>
                  <a:srgbClr val="000000"/>
                </a:solidFill>
                <a:effectLst/>
                <a:latin typeface="Source Code Pro" panose="020B0509030403020204" pitchFamily="49" charset="0"/>
              </a:rPr>
              <a:t> </a:t>
            </a:r>
          </a:p>
          <a:p>
            <a:pPr marL="0" indent="0">
              <a:buNone/>
            </a:pPr>
            <a:r>
              <a:rPr lang="en-US" dirty="0">
                <a:solidFill>
                  <a:srgbClr val="000000"/>
                </a:solidFill>
                <a:latin typeface="Source Code Pro" panose="020B0509030403020204" pitchFamily="49" charset="0"/>
              </a:rPr>
              <a:t> </a:t>
            </a:r>
            <a:r>
              <a:rPr lang="en-US" b="1" i="0" dirty="0">
                <a:solidFill>
                  <a:srgbClr val="63B175"/>
                </a:solidFill>
                <a:effectLst/>
                <a:latin typeface="Source Code Pro" panose="020B0509030403020204" pitchFamily="49" charset="0"/>
              </a:rPr>
              <a:t>public</a:t>
            </a:r>
            <a:r>
              <a:rPr lang="en-US" b="0" i="0" dirty="0">
                <a:solidFill>
                  <a:srgbClr val="000000"/>
                </a:solidFill>
                <a:effectLst/>
                <a:latin typeface="Source Code Pro" panose="020B0509030403020204" pitchFamily="49" charset="0"/>
              </a:rPr>
              <a:t> </a:t>
            </a:r>
            <a:r>
              <a:rPr lang="en-US" b="1" i="0" dirty="0">
                <a:solidFill>
                  <a:srgbClr val="63B175"/>
                </a:solidFill>
                <a:effectLst/>
                <a:latin typeface="Source Code Pro" panose="020B0509030403020204" pitchFamily="49" charset="0"/>
              </a:rPr>
              <a:t>void</a:t>
            </a:r>
            <a:r>
              <a:rPr lang="en-US" b="0" i="0" dirty="0">
                <a:solidFill>
                  <a:srgbClr val="000000"/>
                </a:solidFill>
                <a:effectLst/>
                <a:latin typeface="Source Code Pro" panose="020B0509030403020204" pitchFamily="49" charset="0"/>
              </a:rPr>
              <a:t> </a:t>
            </a:r>
            <a:r>
              <a:rPr lang="en-US" b="1" i="0" dirty="0">
                <a:solidFill>
                  <a:srgbClr val="267438"/>
                </a:solidFill>
                <a:effectLst/>
                <a:latin typeface="Source Code Pro" panose="020B0509030403020204" pitchFamily="49" charset="0"/>
              </a:rPr>
              <a:t>run</a:t>
            </a:r>
            <a:r>
              <a:rPr lang="en-US" b="0" i="0" dirty="0">
                <a:solidFill>
                  <a:srgbClr val="000000"/>
                </a:solidFill>
                <a:effectLst/>
                <a:latin typeface="Source Code Pro" panose="020B0509030403020204" pitchFamily="49" charset="0"/>
              </a:rPr>
              <a:t>() { </a:t>
            </a:r>
          </a:p>
          <a:p>
            <a:pPr marL="0" indent="0">
              <a:buNone/>
            </a:pPr>
            <a:r>
              <a:rPr lang="en-US" dirty="0">
                <a:solidFill>
                  <a:srgbClr val="000000"/>
                </a:solidFill>
                <a:latin typeface="Source Code Pro" panose="020B0509030403020204" pitchFamily="49" charset="0"/>
              </a:rPr>
              <a:t>     </a:t>
            </a:r>
            <a:r>
              <a:rPr lang="en-US" b="0" i="0" dirty="0" err="1">
                <a:solidFill>
                  <a:srgbClr val="000000"/>
                </a:solidFill>
                <a:effectLst/>
                <a:latin typeface="Source Code Pro" panose="020B0509030403020204" pitchFamily="49" charset="0"/>
              </a:rPr>
              <a:t>commonResource</a:t>
            </a:r>
            <a:r>
              <a:rPr lang="en-US" b="0" i="0" dirty="0">
                <a:solidFill>
                  <a:srgbClr val="000000"/>
                </a:solidFill>
                <a:effectLst/>
                <a:latin typeface="Source Code Pro" panose="020B0509030403020204" pitchFamily="49" charset="0"/>
              </a:rPr>
              <a:t>(); </a:t>
            </a:r>
          </a:p>
          <a:p>
            <a:pPr marL="0" indent="0">
              <a:buNone/>
            </a:pPr>
            <a:r>
              <a:rPr lang="en-US" dirty="0">
                <a:solidFill>
                  <a:srgbClr val="000000"/>
                </a:solidFill>
                <a:latin typeface="Source Code Pro" panose="020B0509030403020204" pitchFamily="49" charset="0"/>
              </a:rPr>
              <a:t>   </a:t>
            </a:r>
            <a:r>
              <a:rPr lang="en-US" b="0" i="0" dirty="0">
                <a:solidFill>
                  <a:srgbClr val="000000"/>
                </a:solidFill>
                <a:effectLst/>
                <a:latin typeface="Source Code Pro" panose="020B0509030403020204" pitchFamily="49" charset="0"/>
              </a:rPr>
              <a:t>} </a:t>
            </a:r>
          </a:p>
          <a:p>
            <a:pPr marL="0" indent="0">
              <a:buNone/>
            </a:pPr>
            <a:r>
              <a:rPr lang="en-US" b="1" i="0" dirty="0">
                <a:solidFill>
                  <a:srgbClr val="63B175"/>
                </a:solidFill>
                <a:effectLst/>
                <a:latin typeface="Source Code Pro" panose="020B0509030403020204" pitchFamily="49" charset="0"/>
              </a:rPr>
              <a:t>public</a:t>
            </a:r>
            <a:r>
              <a:rPr lang="en-US" b="0" i="0" dirty="0">
                <a:solidFill>
                  <a:srgbClr val="000000"/>
                </a:solidFill>
                <a:effectLst/>
                <a:latin typeface="Source Code Pro" panose="020B0509030403020204" pitchFamily="49" charset="0"/>
              </a:rPr>
              <a:t> </a:t>
            </a:r>
            <a:r>
              <a:rPr lang="en-US" b="1" i="0" dirty="0">
                <a:solidFill>
                  <a:srgbClr val="63B175"/>
                </a:solidFill>
                <a:effectLst/>
                <a:latin typeface="Source Code Pro" panose="020B0509030403020204" pitchFamily="49" charset="0"/>
              </a:rPr>
              <a:t>static</a:t>
            </a:r>
            <a:r>
              <a:rPr lang="en-US" b="0" i="0" dirty="0">
                <a:solidFill>
                  <a:srgbClr val="000000"/>
                </a:solidFill>
                <a:effectLst/>
                <a:latin typeface="Source Code Pro" panose="020B0509030403020204" pitchFamily="49" charset="0"/>
              </a:rPr>
              <a:t> </a:t>
            </a:r>
            <a:r>
              <a:rPr lang="en-US" b="1" i="0" dirty="0">
                <a:solidFill>
                  <a:srgbClr val="63B175"/>
                </a:solidFill>
                <a:effectLst/>
                <a:latin typeface="Source Code Pro" panose="020B0509030403020204" pitchFamily="49" charset="0"/>
              </a:rPr>
              <a:t>synchronized</a:t>
            </a:r>
            <a:r>
              <a:rPr lang="en-US" b="0" i="0" dirty="0">
                <a:solidFill>
                  <a:srgbClr val="000000"/>
                </a:solidFill>
                <a:effectLst/>
                <a:latin typeface="Source Code Pro" panose="020B0509030403020204" pitchFamily="49" charset="0"/>
              </a:rPr>
              <a:t> </a:t>
            </a:r>
            <a:r>
              <a:rPr lang="en-US" b="1" i="0" dirty="0">
                <a:solidFill>
                  <a:srgbClr val="63B175"/>
                </a:solidFill>
                <a:effectLst/>
                <a:latin typeface="Source Code Pro" panose="020B0509030403020204" pitchFamily="49" charset="0"/>
              </a:rPr>
              <a:t>void</a:t>
            </a:r>
            <a:r>
              <a:rPr lang="en-US" b="0" i="0" dirty="0">
                <a:solidFill>
                  <a:srgbClr val="000000"/>
                </a:solidFill>
                <a:effectLst/>
                <a:latin typeface="Source Code Pro" panose="020B0509030403020204" pitchFamily="49" charset="0"/>
              </a:rPr>
              <a:t> </a:t>
            </a:r>
            <a:r>
              <a:rPr lang="en-US" b="1" i="0" dirty="0" err="1">
                <a:solidFill>
                  <a:srgbClr val="267438"/>
                </a:solidFill>
                <a:effectLst/>
                <a:latin typeface="Source Code Pro" panose="020B0509030403020204" pitchFamily="49" charset="0"/>
              </a:rPr>
              <a:t>commonResource</a:t>
            </a:r>
            <a:r>
              <a:rPr lang="en-US" b="0" i="0" dirty="0">
                <a:solidFill>
                  <a:srgbClr val="000000"/>
                </a:solidFill>
                <a:effectLst/>
                <a:latin typeface="Source Code Pro" panose="020B0509030403020204" pitchFamily="49" charset="0"/>
              </a:rPr>
              <a:t>() { </a:t>
            </a:r>
          </a:p>
          <a:p>
            <a:pPr marL="0" indent="0">
              <a:buNone/>
            </a:pPr>
            <a:r>
              <a:rPr lang="en-US" b="1" i="0" dirty="0">
                <a:solidFill>
                  <a:srgbClr val="63B175"/>
                </a:solidFill>
                <a:effectLst/>
                <a:latin typeface="Source Code Pro" panose="020B0509030403020204" pitchFamily="49" charset="0"/>
              </a:rPr>
              <a:t>     while</a:t>
            </a:r>
            <a:r>
              <a:rPr lang="en-US" b="0" i="0" dirty="0">
                <a:solidFill>
                  <a:srgbClr val="000000"/>
                </a:solidFill>
                <a:effectLst/>
                <a:latin typeface="Source Code Pro" panose="020B0509030403020204" pitchFamily="49" charset="0"/>
              </a:rPr>
              <a:t>(</a:t>
            </a:r>
            <a:r>
              <a:rPr lang="en-US" b="0" i="0" dirty="0">
                <a:solidFill>
                  <a:srgbClr val="78A960"/>
                </a:solidFill>
                <a:effectLst/>
                <a:latin typeface="Source Code Pro" panose="020B0509030403020204" pitchFamily="49" charset="0"/>
              </a:rPr>
              <a:t>true</a:t>
            </a:r>
            <a:r>
              <a:rPr lang="en-US" b="0" i="0" dirty="0">
                <a:solidFill>
                  <a:srgbClr val="000000"/>
                </a:solidFill>
                <a:effectLst/>
                <a:latin typeface="Source Code Pro" panose="020B0509030403020204" pitchFamily="49" charset="0"/>
              </a:rPr>
              <a:t>) { </a:t>
            </a:r>
            <a:r>
              <a:rPr lang="en-US" b="0" i="0" dirty="0">
                <a:solidFill>
                  <a:srgbClr val="888888"/>
                </a:solidFill>
                <a:effectLst/>
                <a:latin typeface="Source Code Pro" panose="020B0509030403020204" pitchFamily="49" charset="0"/>
              </a:rPr>
              <a:t>// Infinite loop to mimic heavy processing</a:t>
            </a:r>
            <a:r>
              <a:rPr lang="en-US" b="0" i="0" dirty="0">
                <a:solidFill>
                  <a:srgbClr val="000000"/>
                </a:solidFill>
                <a:effectLst/>
                <a:latin typeface="Source Code Pro" panose="020B0509030403020204" pitchFamily="49" charset="0"/>
              </a:rPr>
              <a:t> </a:t>
            </a:r>
            <a:r>
              <a:rPr lang="en-US" b="0" i="0" dirty="0">
                <a:solidFill>
                  <a:srgbClr val="888888"/>
                </a:solidFill>
                <a:effectLst/>
                <a:latin typeface="Source Code Pro" panose="020B0509030403020204" pitchFamily="49" charset="0"/>
              </a:rPr>
              <a:t>// 't1' won't leave this method</a:t>
            </a:r>
            <a:r>
              <a:rPr lang="en-US" b="0" i="0" dirty="0">
                <a:solidFill>
                  <a:srgbClr val="000000"/>
                </a:solidFill>
                <a:effectLst/>
                <a:latin typeface="Source Code Pro" panose="020B0509030403020204" pitchFamily="49" charset="0"/>
              </a:rPr>
              <a:t> </a:t>
            </a:r>
            <a:r>
              <a:rPr lang="en-US" b="0" i="0" dirty="0">
                <a:solidFill>
                  <a:srgbClr val="888888"/>
                </a:solidFill>
                <a:effectLst/>
                <a:latin typeface="Source Code Pro" panose="020B0509030403020204" pitchFamily="49" charset="0"/>
              </a:rPr>
              <a:t>// when 't2' try to enter this</a:t>
            </a:r>
            <a:r>
              <a:rPr lang="en-US" b="0" i="0" dirty="0">
                <a:solidFill>
                  <a:srgbClr val="000000"/>
                </a:solidFill>
                <a:effectLst/>
                <a:latin typeface="Source Code Pro" panose="020B0509030403020204" pitchFamily="49" charset="0"/>
              </a:rPr>
              <a:t> } } }</a:t>
            </a:r>
            <a:endParaRPr lang="en-US" dirty="0"/>
          </a:p>
        </p:txBody>
      </p:sp>
    </p:spTree>
    <p:extLst>
      <p:ext uri="{BB962C8B-B14F-4D97-AF65-F5344CB8AC3E}">
        <p14:creationId xmlns:p14="http://schemas.microsoft.com/office/powerpoint/2010/main" val="38474053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16609-A6E7-4AC7-BACD-7B7A0B89849F}"/>
              </a:ext>
            </a:extLst>
          </p:cNvPr>
          <p:cNvSpPr>
            <a:spLocks noGrp="1"/>
          </p:cNvSpPr>
          <p:nvPr>
            <p:ph type="title"/>
          </p:nvPr>
        </p:nvSpPr>
        <p:spPr>
          <a:xfrm>
            <a:off x="457200" y="731836"/>
            <a:ext cx="8229600" cy="685801"/>
          </a:xfrm>
        </p:spPr>
        <p:txBody>
          <a:bodyPr/>
          <a:lstStyle/>
          <a:p>
            <a:r>
              <a:rPr lang="en-US" dirty="0"/>
              <a:t>Explanation</a:t>
            </a:r>
          </a:p>
        </p:txBody>
      </p:sp>
      <p:sp>
        <p:nvSpPr>
          <p:cNvPr id="3" name="Content Placeholder 2">
            <a:extLst>
              <a:ext uri="{FF2B5EF4-FFF2-40B4-BE49-F238E27FC236}">
                <a16:creationId xmlns:a16="http://schemas.microsoft.com/office/drawing/2014/main" id="{C1006156-3A9E-4439-AE7C-13404E32F868}"/>
              </a:ext>
            </a:extLst>
          </p:cNvPr>
          <p:cNvSpPr>
            <a:spLocks noGrp="1"/>
          </p:cNvSpPr>
          <p:nvPr>
            <p:ph idx="1"/>
          </p:nvPr>
        </p:nvSpPr>
        <p:spPr>
          <a:xfrm>
            <a:off x="0" y="1676400"/>
            <a:ext cx="9144000" cy="5257800"/>
          </a:xfrm>
        </p:spPr>
        <p:txBody>
          <a:bodyPr>
            <a:normAutofit fontScale="47500" lnSpcReduction="20000"/>
          </a:bodyPr>
          <a:lstStyle/>
          <a:p>
            <a:pPr algn="l">
              <a:buFont typeface="+mj-lt"/>
              <a:buAutoNum type="arabicPeriod"/>
            </a:pPr>
            <a:r>
              <a:rPr lang="en-US" sz="5900" b="0" i="0" dirty="0">
                <a:solidFill>
                  <a:srgbClr val="000000"/>
                </a:solidFill>
                <a:effectLst/>
              </a:rPr>
              <a:t>We've created two different threads – </a:t>
            </a:r>
            <a:r>
              <a:rPr lang="en-US" sz="5900" b="0" i="1" dirty="0">
                <a:solidFill>
                  <a:srgbClr val="000000"/>
                </a:solidFill>
                <a:effectLst/>
              </a:rPr>
              <a:t>t1</a:t>
            </a:r>
            <a:r>
              <a:rPr lang="en-US" sz="5900" b="0" i="0" dirty="0">
                <a:solidFill>
                  <a:srgbClr val="000000"/>
                </a:solidFill>
                <a:effectLst/>
              </a:rPr>
              <a:t> and </a:t>
            </a:r>
            <a:r>
              <a:rPr lang="en-US" sz="5900" b="0" i="1" dirty="0">
                <a:solidFill>
                  <a:srgbClr val="000000"/>
                </a:solidFill>
                <a:effectLst/>
              </a:rPr>
              <a:t>t2</a:t>
            </a:r>
            <a:endParaRPr lang="en-US" sz="5900" b="0" i="0" dirty="0">
              <a:solidFill>
                <a:srgbClr val="000000"/>
              </a:solidFill>
              <a:effectLst/>
            </a:endParaRPr>
          </a:p>
          <a:p>
            <a:pPr algn="l">
              <a:buFont typeface="+mj-lt"/>
              <a:buAutoNum type="arabicPeriod"/>
            </a:pPr>
            <a:r>
              <a:rPr lang="en-US" sz="5900" b="0" i="1" dirty="0">
                <a:solidFill>
                  <a:srgbClr val="000000"/>
                </a:solidFill>
                <a:effectLst/>
              </a:rPr>
              <a:t>t1 </a:t>
            </a:r>
            <a:r>
              <a:rPr lang="en-US" sz="5900" b="0" i="0" dirty="0">
                <a:solidFill>
                  <a:srgbClr val="000000"/>
                </a:solidFill>
                <a:effectLst/>
              </a:rPr>
              <a:t>starts and enters the synchronized </a:t>
            </a:r>
            <a:r>
              <a:rPr lang="en-US" sz="5900" b="0" i="1" dirty="0" err="1">
                <a:solidFill>
                  <a:srgbClr val="000000"/>
                </a:solidFill>
                <a:effectLst/>
              </a:rPr>
              <a:t>commonResource</a:t>
            </a:r>
            <a:r>
              <a:rPr lang="en-US" sz="5900" b="0" i="1" dirty="0">
                <a:solidFill>
                  <a:srgbClr val="000000"/>
                </a:solidFill>
                <a:effectLst/>
              </a:rPr>
              <a:t>() </a:t>
            </a:r>
            <a:r>
              <a:rPr lang="en-US" sz="5900" b="0" i="0" dirty="0">
                <a:solidFill>
                  <a:srgbClr val="000000"/>
                </a:solidFill>
                <a:effectLst/>
              </a:rPr>
              <a:t>method; this means that only one thread can access it; all other subsequent threads that try to access this method will be blocked from the further execution until the current one will finish the processing</a:t>
            </a:r>
          </a:p>
          <a:p>
            <a:pPr algn="l">
              <a:buFont typeface="+mj-lt"/>
              <a:buAutoNum type="arabicPeriod"/>
            </a:pPr>
            <a:r>
              <a:rPr lang="en-US" sz="5900" b="0" i="0" dirty="0">
                <a:solidFill>
                  <a:srgbClr val="000000"/>
                </a:solidFill>
                <a:effectLst/>
              </a:rPr>
              <a:t>When </a:t>
            </a:r>
            <a:r>
              <a:rPr lang="en-US" sz="5900" b="0" i="1" dirty="0">
                <a:solidFill>
                  <a:srgbClr val="000000"/>
                </a:solidFill>
                <a:effectLst/>
              </a:rPr>
              <a:t>t1 </a:t>
            </a:r>
            <a:r>
              <a:rPr lang="en-US" sz="5900" b="0" i="0" dirty="0">
                <a:solidFill>
                  <a:srgbClr val="000000"/>
                </a:solidFill>
                <a:effectLst/>
              </a:rPr>
              <a:t>enters this method, it is kept in an infinite while loop; this is just to imitate heavy processing so that all other threads cannot enter this method</a:t>
            </a:r>
          </a:p>
          <a:p>
            <a:pPr algn="l">
              <a:buFont typeface="+mj-lt"/>
              <a:buAutoNum type="arabicPeriod"/>
            </a:pPr>
            <a:r>
              <a:rPr lang="en-US" sz="5900" b="0" i="0" dirty="0">
                <a:solidFill>
                  <a:srgbClr val="000000"/>
                </a:solidFill>
                <a:effectLst/>
              </a:rPr>
              <a:t>Now when we start </a:t>
            </a:r>
            <a:r>
              <a:rPr lang="en-US" sz="5900" b="0" i="1" dirty="0">
                <a:solidFill>
                  <a:srgbClr val="000000"/>
                </a:solidFill>
                <a:effectLst/>
              </a:rPr>
              <a:t>t2</a:t>
            </a:r>
            <a:r>
              <a:rPr lang="en-US" sz="5900" b="0" i="0" dirty="0">
                <a:solidFill>
                  <a:srgbClr val="000000"/>
                </a:solidFill>
                <a:effectLst/>
              </a:rPr>
              <a:t>, it tries to enter the </a:t>
            </a:r>
            <a:r>
              <a:rPr lang="en-US" sz="5900" b="0" i="1" dirty="0" err="1">
                <a:solidFill>
                  <a:srgbClr val="000000"/>
                </a:solidFill>
                <a:effectLst/>
              </a:rPr>
              <a:t>commonResource</a:t>
            </a:r>
            <a:r>
              <a:rPr lang="en-US" sz="5900" b="0" i="1" dirty="0">
                <a:solidFill>
                  <a:srgbClr val="000000"/>
                </a:solidFill>
                <a:effectLst/>
              </a:rPr>
              <a:t>() </a:t>
            </a:r>
            <a:r>
              <a:rPr lang="en-US" sz="5900" b="0" i="0" dirty="0">
                <a:solidFill>
                  <a:srgbClr val="000000"/>
                </a:solidFill>
                <a:effectLst/>
              </a:rPr>
              <a:t>method, which is already being accessed by </a:t>
            </a:r>
            <a:r>
              <a:rPr lang="en-US" sz="5900" b="0" i="1" dirty="0">
                <a:solidFill>
                  <a:srgbClr val="000000"/>
                </a:solidFill>
                <a:effectLst/>
              </a:rPr>
              <a:t>t1,</a:t>
            </a:r>
            <a:r>
              <a:rPr lang="en-US" sz="5900" b="0" i="0" dirty="0">
                <a:solidFill>
                  <a:srgbClr val="000000"/>
                </a:solidFill>
                <a:effectLst/>
              </a:rPr>
              <a:t> thus, </a:t>
            </a:r>
            <a:r>
              <a:rPr lang="en-US" sz="5900" b="0" i="1" dirty="0">
                <a:solidFill>
                  <a:srgbClr val="000000"/>
                </a:solidFill>
                <a:effectLst/>
              </a:rPr>
              <a:t>t2 </a:t>
            </a:r>
            <a:r>
              <a:rPr lang="en-US" sz="5900" b="0" i="0" dirty="0">
                <a:solidFill>
                  <a:srgbClr val="000000"/>
                </a:solidFill>
                <a:effectLst/>
              </a:rPr>
              <a:t>will be kept in the </a:t>
            </a:r>
            <a:r>
              <a:rPr lang="en-US" sz="5900" b="0" i="1" dirty="0">
                <a:solidFill>
                  <a:srgbClr val="000000"/>
                </a:solidFill>
                <a:effectLst/>
              </a:rPr>
              <a:t>BLOCKED</a:t>
            </a:r>
            <a:r>
              <a:rPr lang="en-US" sz="5900" b="0" i="0" dirty="0">
                <a:solidFill>
                  <a:srgbClr val="000000"/>
                </a:solidFill>
                <a:effectLst/>
              </a:rPr>
              <a:t> state</a:t>
            </a:r>
          </a:p>
          <a:p>
            <a:endParaRPr lang="en-US" dirty="0"/>
          </a:p>
        </p:txBody>
      </p:sp>
    </p:spTree>
    <p:extLst>
      <p:ext uri="{BB962C8B-B14F-4D97-AF65-F5344CB8AC3E}">
        <p14:creationId xmlns:p14="http://schemas.microsoft.com/office/powerpoint/2010/main" val="1360551341"/>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F58BE-83EE-40BF-AE5E-33B69FC445BE}"/>
              </a:ext>
            </a:extLst>
          </p:cNvPr>
          <p:cNvSpPr>
            <a:spLocks noGrp="1"/>
          </p:cNvSpPr>
          <p:nvPr>
            <p:ph type="title"/>
          </p:nvPr>
        </p:nvSpPr>
        <p:spPr>
          <a:xfrm>
            <a:off x="592620" y="685800"/>
            <a:ext cx="8137663" cy="1295400"/>
          </a:xfrm>
        </p:spPr>
        <p:txBody>
          <a:bodyPr>
            <a:normAutofit fontScale="90000"/>
          </a:bodyPr>
          <a:lstStyle/>
          <a:p>
            <a:r>
              <a:rPr lang="en-US" b="1" i="0" dirty="0">
                <a:solidFill>
                  <a:srgbClr val="444444"/>
                </a:solidFill>
                <a:effectLst/>
                <a:latin typeface="inherit"/>
              </a:rPr>
              <a:t>List of Commonly </a:t>
            </a:r>
            <a:r>
              <a:rPr lang="en-US" b="1" dirty="0">
                <a:solidFill>
                  <a:srgbClr val="444444"/>
                </a:solidFill>
                <a:latin typeface="inherit"/>
              </a:rPr>
              <a:t>U</a:t>
            </a:r>
            <a:r>
              <a:rPr lang="en-US" b="1" i="0" dirty="0">
                <a:solidFill>
                  <a:srgbClr val="444444"/>
                </a:solidFill>
                <a:effectLst/>
                <a:latin typeface="inherit"/>
              </a:rPr>
              <a:t>sed Thread class Constructors.</a:t>
            </a:r>
            <a:br>
              <a:rPr lang="en-US" b="1" i="0" dirty="0">
                <a:solidFill>
                  <a:srgbClr val="444444"/>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E66C432-E1CB-4723-8442-5E12D8929747}"/>
              </a:ext>
            </a:extLst>
          </p:cNvPr>
          <p:cNvSpPr>
            <a:spLocks noGrp="1"/>
          </p:cNvSpPr>
          <p:nvPr>
            <p:ph idx="1"/>
          </p:nvPr>
        </p:nvSpPr>
        <p:spPr>
          <a:xfrm>
            <a:off x="178904" y="1981200"/>
            <a:ext cx="8965096" cy="4809711"/>
          </a:xfrm>
        </p:spPr>
        <p:txBody>
          <a:bodyPr>
            <a:normAutofit fontScale="70000" lnSpcReduction="20000"/>
          </a:bodyPr>
          <a:lstStyle/>
          <a:p>
            <a:pPr>
              <a:lnSpc>
                <a:spcPct val="110000"/>
              </a:lnSpc>
            </a:pPr>
            <a:r>
              <a:rPr lang="en-US" b="0" i="0" dirty="0">
                <a:solidFill>
                  <a:srgbClr val="4D4D4D"/>
                </a:solidFill>
                <a:effectLst/>
                <a:latin typeface="Arial" panose="020B0604020202020204" pitchFamily="34" charset="0"/>
              </a:rPr>
              <a:t>Thread class has the following eight constructors.</a:t>
            </a:r>
          </a:p>
          <a:p>
            <a:pPr>
              <a:lnSpc>
                <a:spcPct val="110000"/>
              </a:lnSpc>
            </a:pPr>
            <a:r>
              <a:rPr lang="en-US" b="1" i="0" dirty="0">
                <a:solidFill>
                  <a:srgbClr val="4D4D4D"/>
                </a:solidFill>
                <a:effectLst/>
                <a:latin typeface="Arial" panose="020B0604020202020204" pitchFamily="34" charset="0"/>
              </a:rPr>
              <a:t>Thread():</a:t>
            </a:r>
            <a:r>
              <a:rPr lang="en-US" b="0" i="0" dirty="0">
                <a:solidFill>
                  <a:srgbClr val="4D4D4D"/>
                </a:solidFill>
                <a:effectLst/>
                <a:latin typeface="Arial" panose="020B0604020202020204" pitchFamily="34" charset="0"/>
              </a:rPr>
              <a:t> It creates a Thread object with a default name.</a:t>
            </a:r>
          </a:p>
          <a:p>
            <a:pPr>
              <a:lnSpc>
                <a:spcPct val="110000"/>
              </a:lnSpc>
            </a:pPr>
            <a:r>
              <a:rPr lang="en-US" b="1" i="0" dirty="0">
                <a:solidFill>
                  <a:srgbClr val="4D4D4D"/>
                </a:solidFill>
                <a:effectLst/>
                <a:latin typeface="Arial" panose="020B0604020202020204" pitchFamily="34" charset="0"/>
              </a:rPr>
              <a:t>Thread(String name):</a:t>
            </a:r>
            <a:r>
              <a:rPr lang="en-US" b="0" i="0" dirty="0">
                <a:solidFill>
                  <a:srgbClr val="4D4D4D"/>
                </a:solidFill>
                <a:effectLst/>
                <a:latin typeface="Arial" panose="020B0604020202020204" pitchFamily="34" charset="0"/>
              </a:rPr>
              <a:t> It creates a Thread object with a name that the name argument specifies.</a:t>
            </a:r>
            <a:endParaRPr lang="en-US" dirty="0">
              <a:solidFill>
                <a:srgbClr val="4D4D4D"/>
              </a:solidFill>
              <a:latin typeface="Arial" panose="020B0604020202020204" pitchFamily="34" charset="0"/>
            </a:endParaRPr>
          </a:p>
          <a:p>
            <a:pPr>
              <a:lnSpc>
                <a:spcPct val="110000"/>
              </a:lnSpc>
            </a:pPr>
            <a:r>
              <a:rPr lang="en-US" b="1" i="0" dirty="0">
                <a:solidFill>
                  <a:srgbClr val="4D4D4D"/>
                </a:solidFill>
                <a:effectLst/>
                <a:latin typeface="Arial" panose="020B0604020202020204" pitchFamily="34" charset="0"/>
              </a:rPr>
              <a:t>Thread (Runnable </a:t>
            </a:r>
            <a:r>
              <a:rPr lang="en-US" b="1" dirty="0">
                <a:solidFill>
                  <a:srgbClr val="4D4D4D"/>
                </a:solidFill>
                <a:latin typeface="Arial" panose="020B0604020202020204" pitchFamily="34" charset="0"/>
              </a:rPr>
              <a:t>r</a:t>
            </a:r>
            <a:r>
              <a:rPr lang="en-US" b="1" i="0" dirty="0">
                <a:solidFill>
                  <a:srgbClr val="4D4D4D"/>
                </a:solidFill>
                <a:effectLst/>
                <a:latin typeface="Arial" panose="020B0604020202020204" pitchFamily="34" charset="0"/>
              </a:rPr>
              <a:t>):</a:t>
            </a:r>
            <a:r>
              <a:rPr lang="en-US" b="0" i="0" dirty="0">
                <a:solidFill>
                  <a:srgbClr val="4D4D4D"/>
                </a:solidFill>
                <a:effectLst/>
                <a:latin typeface="Arial" panose="020B0604020202020204" pitchFamily="34" charset="0"/>
              </a:rPr>
              <a:t> This method constructs Thread with a parameter of the Runnable object that defines the run() method.</a:t>
            </a:r>
          </a:p>
          <a:p>
            <a:pPr>
              <a:lnSpc>
                <a:spcPct val="110000"/>
              </a:lnSpc>
            </a:pPr>
            <a:r>
              <a:rPr lang="en-US" b="1" i="0" dirty="0">
                <a:solidFill>
                  <a:srgbClr val="4D4D4D"/>
                </a:solidFill>
                <a:effectLst/>
                <a:latin typeface="Arial" panose="020B0604020202020204" pitchFamily="34" charset="0"/>
              </a:rPr>
              <a:t>Thread (Runnable </a:t>
            </a:r>
            <a:r>
              <a:rPr lang="en-US" b="1" dirty="0">
                <a:solidFill>
                  <a:srgbClr val="4D4D4D"/>
                </a:solidFill>
                <a:latin typeface="Arial" panose="020B0604020202020204" pitchFamily="34" charset="0"/>
              </a:rPr>
              <a:t>r</a:t>
            </a:r>
            <a:r>
              <a:rPr lang="en-US" b="1" i="0" dirty="0">
                <a:solidFill>
                  <a:srgbClr val="4D4D4D"/>
                </a:solidFill>
                <a:effectLst/>
                <a:latin typeface="Arial" panose="020B0604020202020204" pitchFamily="34" charset="0"/>
              </a:rPr>
              <a:t>, String name):</a:t>
            </a:r>
            <a:r>
              <a:rPr lang="en-US" b="0" i="0" dirty="0">
                <a:solidFill>
                  <a:srgbClr val="4D4D4D"/>
                </a:solidFill>
                <a:effectLst/>
                <a:latin typeface="Arial" panose="020B0604020202020204" pitchFamily="34" charset="0"/>
              </a:rPr>
              <a:t> This method creates Thread with a name and a Runnable object parameter to set the run() method.</a:t>
            </a:r>
            <a:endParaRPr lang="en-US" dirty="0">
              <a:solidFill>
                <a:srgbClr val="4D4D4D"/>
              </a:solidFill>
              <a:latin typeface="Arial" panose="020B0604020202020204" pitchFamily="34" charset="0"/>
            </a:endParaRPr>
          </a:p>
          <a:p>
            <a:pPr>
              <a:lnSpc>
                <a:spcPct val="110000"/>
              </a:lnSpc>
            </a:pPr>
            <a:r>
              <a:rPr lang="en-US" b="1" i="0" dirty="0">
                <a:solidFill>
                  <a:srgbClr val="4D4D4D"/>
                </a:solidFill>
                <a:effectLst/>
                <a:latin typeface="Arial" panose="020B0604020202020204" pitchFamily="34" charset="0"/>
              </a:rPr>
              <a:t>Thread(</a:t>
            </a:r>
            <a:r>
              <a:rPr lang="en-US" b="1" i="0" dirty="0" err="1">
                <a:solidFill>
                  <a:srgbClr val="4D4D4D"/>
                </a:solidFill>
                <a:effectLst/>
                <a:latin typeface="Arial" panose="020B0604020202020204" pitchFamily="34" charset="0"/>
              </a:rPr>
              <a:t>ThreadGroup</a:t>
            </a:r>
            <a:r>
              <a:rPr lang="en-US" b="1" i="0" dirty="0">
                <a:solidFill>
                  <a:srgbClr val="4D4D4D"/>
                </a:solidFill>
                <a:effectLst/>
                <a:latin typeface="Arial" panose="020B0604020202020204" pitchFamily="34" charset="0"/>
              </a:rPr>
              <a:t> group, Runnable target):</a:t>
            </a:r>
            <a:r>
              <a:rPr lang="en-US" b="0" i="0" dirty="0">
                <a:solidFill>
                  <a:srgbClr val="4D4D4D"/>
                </a:solidFill>
                <a:effectLst/>
                <a:latin typeface="Arial" panose="020B0604020202020204" pitchFamily="34" charset="0"/>
              </a:rPr>
              <a:t> It creates a Thread object with a Runnable object and the group to which it belongs.</a:t>
            </a:r>
            <a:endParaRPr lang="en-US" dirty="0"/>
          </a:p>
        </p:txBody>
      </p:sp>
    </p:spTree>
    <p:extLst>
      <p:ext uri="{BB962C8B-B14F-4D97-AF65-F5344CB8AC3E}">
        <p14:creationId xmlns:p14="http://schemas.microsoft.com/office/powerpoint/2010/main" val="386112579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1DC987-549F-4160-89B1-3BEF4969CF9F}"/>
              </a:ext>
            </a:extLst>
          </p:cNvPr>
          <p:cNvSpPr>
            <a:spLocks noGrp="1"/>
          </p:cNvSpPr>
          <p:nvPr>
            <p:ph idx="1"/>
          </p:nvPr>
        </p:nvSpPr>
        <p:spPr>
          <a:xfrm>
            <a:off x="-33338" y="762000"/>
            <a:ext cx="9144000" cy="6096000"/>
          </a:xfrm>
        </p:spPr>
        <p:txBody>
          <a:bodyPr/>
          <a:lstStyle/>
          <a:p>
            <a:pPr>
              <a:lnSpc>
                <a:spcPct val="100000"/>
              </a:lnSpc>
            </a:pPr>
            <a:r>
              <a:rPr lang="en-US" sz="2800" b="1" i="0" dirty="0">
                <a:solidFill>
                  <a:srgbClr val="4D4D4D"/>
                </a:solidFill>
                <a:effectLst/>
              </a:rPr>
              <a:t>Thread (</a:t>
            </a:r>
            <a:r>
              <a:rPr lang="en-US" sz="2800" b="1" i="0" dirty="0" err="1">
                <a:solidFill>
                  <a:srgbClr val="4D4D4D"/>
                </a:solidFill>
                <a:effectLst/>
              </a:rPr>
              <a:t>ThreadGroup</a:t>
            </a:r>
            <a:r>
              <a:rPr lang="en-US" sz="2800" b="1" i="0" dirty="0">
                <a:solidFill>
                  <a:srgbClr val="4D4D4D"/>
                </a:solidFill>
                <a:effectLst/>
              </a:rPr>
              <a:t> group, Runnable target, String name):</a:t>
            </a:r>
            <a:r>
              <a:rPr lang="en-US" sz="2800" b="0" i="0" dirty="0">
                <a:solidFill>
                  <a:srgbClr val="4D4D4D"/>
                </a:solidFill>
                <a:effectLst/>
              </a:rPr>
              <a:t> It creates Thread object with a Runnable object that defines the run() method, specified name as its name and the Thread object belongs to the </a:t>
            </a:r>
            <a:r>
              <a:rPr lang="en-US" sz="2800" b="0" i="0" dirty="0" err="1">
                <a:solidFill>
                  <a:srgbClr val="4D4D4D"/>
                </a:solidFill>
                <a:effectLst/>
              </a:rPr>
              <a:t>ThreadGroup</a:t>
            </a:r>
            <a:r>
              <a:rPr lang="en-US" sz="2800" b="0" i="0" dirty="0">
                <a:solidFill>
                  <a:srgbClr val="4D4D4D"/>
                </a:solidFill>
                <a:effectLst/>
              </a:rPr>
              <a:t> referred to by the group.</a:t>
            </a:r>
          </a:p>
          <a:p>
            <a:pPr>
              <a:lnSpc>
                <a:spcPct val="100000"/>
              </a:lnSpc>
            </a:pPr>
            <a:r>
              <a:rPr lang="en-US" sz="2800" b="1" i="0" dirty="0">
                <a:solidFill>
                  <a:srgbClr val="4D4D4D"/>
                </a:solidFill>
                <a:effectLst/>
              </a:rPr>
              <a:t>Thread(</a:t>
            </a:r>
            <a:r>
              <a:rPr lang="en-US" sz="2800" b="1" i="0" dirty="0" err="1">
                <a:solidFill>
                  <a:srgbClr val="4D4D4D"/>
                </a:solidFill>
                <a:effectLst/>
              </a:rPr>
              <a:t>ThreadGroup</a:t>
            </a:r>
            <a:r>
              <a:rPr lang="en-US" sz="2800" b="1" i="0" dirty="0">
                <a:solidFill>
                  <a:srgbClr val="4D4D4D"/>
                </a:solidFill>
                <a:effectLst/>
              </a:rPr>
              <a:t> group, String name):</a:t>
            </a:r>
            <a:r>
              <a:rPr lang="en-US" sz="2800" b="0" i="0" dirty="0">
                <a:solidFill>
                  <a:srgbClr val="4D4D4D"/>
                </a:solidFill>
                <a:effectLst/>
              </a:rPr>
              <a:t> It creates a thread that has the specified name and associates to the </a:t>
            </a:r>
            <a:r>
              <a:rPr lang="en-US" sz="2800" b="0" i="0" dirty="0" err="1">
                <a:solidFill>
                  <a:srgbClr val="4D4D4D"/>
                </a:solidFill>
                <a:effectLst/>
              </a:rPr>
              <a:t>ThreadGroup</a:t>
            </a:r>
            <a:r>
              <a:rPr lang="en-US" sz="2800" b="0" i="0" dirty="0">
                <a:solidFill>
                  <a:srgbClr val="4D4D4D"/>
                </a:solidFill>
                <a:effectLst/>
              </a:rPr>
              <a:t> given as the first parameter.</a:t>
            </a:r>
            <a:endParaRPr lang="en-US" sz="2800" dirty="0">
              <a:solidFill>
                <a:srgbClr val="4D4D4D"/>
              </a:solidFill>
            </a:endParaRPr>
          </a:p>
          <a:p>
            <a:pPr>
              <a:lnSpc>
                <a:spcPct val="100000"/>
              </a:lnSpc>
            </a:pPr>
            <a:r>
              <a:rPr lang="en-US" sz="2800" b="1" i="0" dirty="0">
                <a:solidFill>
                  <a:srgbClr val="4D4D4D"/>
                </a:solidFill>
                <a:effectLst/>
              </a:rPr>
              <a:t>Thread(</a:t>
            </a:r>
            <a:r>
              <a:rPr lang="en-US" sz="2800" b="1" i="0" dirty="0" err="1">
                <a:solidFill>
                  <a:srgbClr val="4D4D4D"/>
                </a:solidFill>
                <a:effectLst/>
              </a:rPr>
              <a:t>ThreadGroup</a:t>
            </a:r>
            <a:r>
              <a:rPr lang="en-US" sz="2800" b="1" i="0" dirty="0">
                <a:solidFill>
                  <a:srgbClr val="4D4D4D"/>
                </a:solidFill>
                <a:effectLst/>
              </a:rPr>
              <a:t> group, Runnable target, String name, long </a:t>
            </a:r>
            <a:r>
              <a:rPr lang="en-US" sz="2800" b="1" i="0" dirty="0" err="1">
                <a:solidFill>
                  <a:srgbClr val="4D4D4D"/>
                </a:solidFill>
                <a:effectLst/>
              </a:rPr>
              <a:t>stackSize</a:t>
            </a:r>
            <a:r>
              <a:rPr lang="en-US" sz="2800" b="1" i="0" dirty="0">
                <a:solidFill>
                  <a:srgbClr val="4D4D4D"/>
                </a:solidFill>
                <a:effectLst/>
              </a:rPr>
              <a:t>):</a:t>
            </a:r>
            <a:r>
              <a:rPr lang="en-US" sz="2800" b="0" i="0" dirty="0">
                <a:solidFill>
                  <a:srgbClr val="4D4D4D"/>
                </a:solidFill>
                <a:effectLst/>
              </a:rPr>
              <a:t> this constructor specifies the </a:t>
            </a:r>
            <a:r>
              <a:rPr lang="en-US" sz="2800" b="0" i="0" dirty="0" err="1">
                <a:solidFill>
                  <a:srgbClr val="4D4D4D"/>
                </a:solidFill>
                <a:effectLst/>
              </a:rPr>
              <a:t>ThreadGroup</a:t>
            </a:r>
            <a:r>
              <a:rPr lang="en-US" sz="2800" b="0" i="0" dirty="0">
                <a:solidFill>
                  <a:srgbClr val="4D4D4D"/>
                </a:solidFill>
                <a:effectLst/>
              </a:rPr>
              <a:t> parameter, the size of the thread’s method-call stack.</a:t>
            </a:r>
            <a:endParaRPr lang="en-US" sz="2800" dirty="0"/>
          </a:p>
        </p:txBody>
      </p:sp>
    </p:spTree>
    <p:extLst>
      <p:ext uri="{BB962C8B-B14F-4D97-AF65-F5344CB8AC3E}">
        <p14:creationId xmlns:p14="http://schemas.microsoft.com/office/powerpoint/2010/main" val="1797988035"/>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65742-CCD5-4309-8769-B855968CAEE6}"/>
              </a:ext>
            </a:extLst>
          </p:cNvPr>
          <p:cNvSpPr>
            <a:spLocks noGrp="1"/>
          </p:cNvSpPr>
          <p:nvPr>
            <p:ph type="title"/>
          </p:nvPr>
        </p:nvSpPr>
        <p:spPr>
          <a:xfrm>
            <a:off x="152401" y="685800"/>
            <a:ext cx="8802756" cy="1066800"/>
          </a:xfrm>
        </p:spPr>
        <p:txBody>
          <a:bodyPr/>
          <a:lstStyle/>
          <a:p>
            <a:r>
              <a:rPr lang="en-US" sz="4000" b="1" i="0" dirty="0">
                <a:solidFill>
                  <a:schemeClr val="tx1"/>
                </a:solidFill>
                <a:effectLst/>
              </a:rPr>
              <a:t>Commonly used methods of Thread class</a:t>
            </a:r>
          </a:p>
        </p:txBody>
      </p:sp>
      <p:sp>
        <p:nvSpPr>
          <p:cNvPr id="3" name="Content Placeholder 2">
            <a:extLst>
              <a:ext uri="{FF2B5EF4-FFF2-40B4-BE49-F238E27FC236}">
                <a16:creationId xmlns:a16="http://schemas.microsoft.com/office/drawing/2014/main" id="{6294CC80-9BD5-40AD-BE81-041F0F5D8E05}"/>
              </a:ext>
            </a:extLst>
          </p:cNvPr>
          <p:cNvSpPr>
            <a:spLocks noGrp="1"/>
          </p:cNvSpPr>
          <p:nvPr>
            <p:ph idx="1"/>
          </p:nvPr>
        </p:nvSpPr>
        <p:spPr>
          <a:xfrm>
            <a:off x="238540" y="1880981"/>
            <a:ext cx="8716617" cy="4748419"/>
          </a:xfrm>
        </p:spPr>
        <p:txBody>
          <a:bodyPr>
            <a:normAutofit fontScale="77500" lnSpcReduction="20000"/>
          </a:bodyPr>
          <a:lstStyle/>
          <a:p>
            <a:pPr algn="just">
              <a:buFont typeface="+mj-lt"/>
              <a:buAutoNum type="arabicPeriod"/>
            </a:pPr>
            <a:r>
              <a:rPr lang="en-US" b="1" i="0" dirty="0">
                <a:solidFill>
                  <a:srgbClr val="000000"/>
                </a:solidFill>
                <a:effectLst/>
                <a:latin typeface="inter-bold"/>
              </a:rPr>
              <a:t>public void run():</a:t>
            </a:r>
            <a:r>
              <a:rPr lang="en-US" b="0" i="0" dirty="0">
                <a:solidFill>
                  <a:srgbClr val="000000"/>
                </a:solidFill>
                <a:effectLst/>
                <a:latin typeface="inter-regular"/>
              </a:rPr>
              <a:t> is used to perform action for a thread.</a:t>
            </a:r>
          </a:p>
          <a:p>
            <a:pPr algn="just">
              <a:buFont typeface="+mj-lt"/>
              <a:buAutoNum type="arabicPeriod"/>
            </a:pPr>
            <a:r>
              <a:rPr lang="en-US" b="1" i="0" dirty="0">
                <a:solidFill>
                  <a:srgbClr val="000000"/>
                </a:solidFill>
                <a:effectLst/>
                <a:latin typeface="inter-bold"/>
              </a:rPr>
              <a:t>public void start():</a:t>
            </a:r>
            <a:r>
              <a:rPr lang="en-US" b="0" i="0" dirty="0">
                <a:solidFill>
                  <a:srgbClr val="000000"/>
                </a:solidFill>
                <a:effectLst/>
                <a:latin typeface="inter-regular"/>
              </a:rPr>
              <a:t> starts the execution of the </a:t>
            </a:r>
            <a:r>
              <a:rPr lang="en-US" b="0" i="0" dirty="0" err="1">
                <a:solidFill>
                  <a:srgbClr val="000000"/>
                </a:solidFill>
                <a:effectLst/>
                <a:latin typeface="inter-regular"/>
              </a:rPr>
              <a:t>thread.JVM</a:t>
            </a:r>
            <a:r>
              <a:rPr lang="en-US" b="0" i="0" dirty="0">
                <a:solidFill>
                  <a:srgbClr val="000000"/>
                </a:solidFill>
                <a:effectLst/>
                <a:latin typeface="inter-regular"/>
              </a:rPr>
              <a:t> calls the run() method on the thread.</a:t>
            </a:r>
          </a:p>
          <a:p>
            <a:pPr algn="just">
              <a:buFont typeface="+mj-lt"/>
              <a:buAutoNum type="arabicPeriod"/>
            </a:pPr>
            <a:r>
              <a:rPr lang="en-US" b="1" i="0" dirty="0">
                <a:solidFill>
                  <a:srgbClr val="000000"/>
                </a:solidFill>
                <a:effectLst/>
                <a:latin typeface="inter-bold"/>
              </a:rPr>
              <a:t>public void sleep(long </a:t>
            </a:r>
            <a:r>
              <a:rPr lang="en-US" b="1" i="0" dirty="0" err="1">
                <a:solidFill>
                  <a:srgbClr val="000000"/>
                </a:solidFill>
                <a:effectLst/>
                <a:latin typeface="inter-bold"/>
              </a:rPr>
              <a:t>miliseconds</a:t>
            </a:r>
            <a:r>
              <a:rPr lang="en-US" b="1" i="0" dirty="0">
                <a:solidFill>
                  <a:srgbClr val="000000"/>
                </a:solidFill>
                <a:effectLst/>
                <a:latin typeface="inter-bold"/>
              </a:rPr>
              <a:t>):</a:t>
            </a:r>
            <a:r>
              <a:rPr lang="en-US" b="0" i="0" dirty="0">
                <a:solidFill>
                  <a:srgbClr val="000000"/>
                </a:solidFill>
                <a:effectLst/>
                <a:latin typeface="inter-regular"/>
              </a:rPr>
              <a:t> Causes the currently executing thread to sleep (temporarily cease execution) for the specified number of milliseconds.</a:t>
            </a:r>
          </a:p>
          <a:p>
            <a:pPr algn="just">
              <a:buFont typeface="+mj-lt"/>
              <a:buAutoNum type="arabicPeriod"/>
            </a:pPr>
            <a:r>
              <a:rPr lang="en-US" b="1" i="0" dirty="0">
                <a:solidFill>
                  <a:srgbClr val="000000"/>
                </a:solidFill>
                <a:effectLst/>
                <a:latin typeface="inter-bold"/>
              </a:rPr>
              <a:t>public void join():</a:t>
            </a:r>
            <a:r>
              <a:rPr lang="en-US" b="0" i="0" dirty="0">
                <a:solidFill>
                  <a:srgbClr val="000000"/>
                </a:solidFill>
                <a:effectLst/>
                <a:latin typeface="inter-regular"/>
              </a:rPr>
              <a:t> waits for a thread to die.</a:t>
            </a:r>
          </a:p>
          <a:p>
            <a:pPr algn="just">
              <a:buFont typeface="+mj-lt"/>
              <a:buAutoNum type="arabicPeriod"/>
            </a:pPr>
            <a:r>
              <a:rPr lang="en-US" b="1" i="0" dirty="0">
                <a:solidFill>
                  <a:srgbClr val="000000"/>
                </a:solidFill>
                <a:effectLst/>
                <a:latin typeface="inter-bold"/>
              </a:rPr>
              <a:t>public void join(long </a:t>
            </a:r>
            <a:r>
              <a:rPr lang="en-US" b="1" i="0" dirty="0" err="1">
                <a:solidFill>
                  <a:srgbClr val="000000"/>
                </a:solidFill>
                <a:effectLst/>
                <a:latin typeface="inter-bold"/>
              </a:rPr>
              <a:t>miliseconds</a:t>
            </a:r>
            <a:r>
              <a:rPr lang="en-US" b="1" i="0" dirty="0">
                <a:solidFill>
                  <a:srgbClr val="000000"/>
                </a:solidFill>
                <a:effectLst/>
                <a:latin typeface="inter-bold"/>
              </a:rPr>
              <a:t>):</a:t>
            </a:r>
            <a:r>
              <a:rPr lang="en-US" b="0" i="0" dirty="0">
                <a:solidFill>
                  <a:srgbClr val="000000"/>
                </a:solidFill>
                <a:effectLst/>
                <a:latin typeface="inter-regular"/>
              </a:rPr>
              <a:t> waits for a thread to die for the specified </a:t>
            </a:r>
            <a:r>
              <a:rPr lang="en-US" b="0" i="0" dirty="0" err="1">
                <a:solidFill>
                  <a:srgbClr val="000000"/>
                </a:solidFill>
                <a:effectLst/>
                <a:latin typeface="inter-regular"/>
              </a:rPr>
              <a:t>miliseconds</a:t>
            </a:r>
            <a:r>
              <a:rPr lang="en-US" b="0" i="0" dirty="0">
                <a:solidFill>
                  <a:srgbClr val="000000"/>
                </a:solidFill>
                <a:effectLst/>
                <a:latin typeface="inter-regular"/>
              </a:rPr>
              <a:t>.</a:t>
            </a:r>
          </a:p>
          <a:p>
            <a:pPr algn="just">
              <a:buFont typeface="+mj-lt"/>
              <a:buAutoNum type="arabicPeriod"/>
            </a:pPr>
            <a:r>
              <a:rPr lang="en-US" b="1" i="0" dirty="0">
                <a:solidFill>
                  <a:srgbClr val="000000"/>
                </a:solidFill>
                <a:effectLst/>
                <a:latin typeface="inter-bold"/>
              </a:rPr>
              <a:t>public int </a:t>
            </a:r>
            <a:r>
              <a:rPr lang="en-US" b="1" i="0" dirty="0" err="1">
                <a:solidFill>
                  <a:srgbClr val="000000"/>
                </a:solidFill>
                <a:effectLst/>
                <a:latin typeface="inter-bold"/>
              </a:rPr>
              <a:t>getPriority</a:t>
            </a:r>
            <a:r>
              <a:rPr lang="en-US" b="1" i="0" dirty="0">
                <a:solidFill>
                  <a:srgbClr val="000000"/>
                </a:solidFill>
                <a:effectLst/>
                <a:latin typeface="inter-bold"/>
              </a:rPr>
              <a:t>():</a:t>
            </a:r>
            <a:r>
              <a:rPr lang="en-US" b="0" i="0" dirty="0">
                <a:solidFill>
                  <a:srgbClr val="000000"/>
                </a:solidFill>
                <a:effectLst/>
                <a:latin typeface="inter-regular"/>
              </a:rPr>
              <a:t> returns the priority of the thread.</a:t>
            </a:r>
          </a:p>
          <a:p>
            <a:pPr algn="just">
              <a:buFont typeface="+mj-lt"/>
              <a:buAutoNum type="arabicPeriod"/>
            </a:pPr>
            <a:r>
              <a:rPr lang="en-US" b="1" i="0" dirty="0">
                <a:solidFill>
                  <a:srgbClr val="000000"/>
                </a:solidFill>
                <a:effectLst/>
                <a:latin typeface="inter-bold"/>
              </a:rPr>
              <a:t>public int </a:t>
            </a:r>
            <a:r>
              <a:rPr lang="en-US" b="1" i="0" dirty="0" err="1">
                <a:solidFill>
                  <a:srgbClr val="000000"/>
                </a:solidFill>
                <a:effectLst/>
                <a:latin typeface="inter-bold"/>
              </a:rPr>
              <a:t>setPriority</a:t>
            </a:r>
            <a:r>
              <a:rPr lang="en-US" b="1" i="0" dirty="0">
                <a:solidFill>
                  <a:srgbClr val="000000"/>
                </a:solidFill>
                <a:effectLst/>
                <a:latin typeface="inter-bold"/>
              </a:rPr>
              <a:t>(int priority):</a:t>
            </a:r>
            <a:r>
              <a:rPr lang="en-US" b="0" i="0" dirty="0">
                <a:solidFill>
                  <a:srgbClr val="000000"/>
                </a:solidFill>
                <a:effectLst/>
                <a:latin typeface="inter-regular"/>
              </a:rPr>
              <a:t> changes the priority of the thread.</a:t>
            </a:r>
          </a:p>
          <a:p>
            <a:pPr algn="just">
              <a:buFont typeface="+mj-lt"/>
              <a:buAutoNum type="arabicPeriod"/>
            </a:pPr>
            <a:r>
              <a:rPr lang="en-US" b="1" i="0" dirty="0">
                <a:solidFill>
                  <a:srgbClr val="000000"/>
                </a:solidFill>
                <a:effectLst/>
                <a:latin typeface="inter-bold"/>
              </a:rPr>
              <a:t>public String </a:t>
            </a:r>
            <a:r>
              <a:rPr lang="en-US" b="1" i="0" dirty="0" err="1">
                <a:solidFill>
                  <a:srgbClr val="000000"/>
                </a:solidFill>
                <a:effectLst/>
                <a:latin typeface="inter-bold"/>
              </a:rPr>
              <a:t>getName</a:t>
            </a:r>
            <a:r>
              <a:rPr lang="en-US" b="1" i="0" dirty="0">
                <a:solidFill>
                  <a:srgbClr val="000000"/>
                </a:solidFill>
                <a:effectLst/>
                <a:latin typeface="inter-bold"/>
              </a:rPr>
              <a:t>():</a:t>
            </a:r>
            <a:r>
              <a:rPr lang="en-US" b="0" i="0" dirty="0">
                <a:solidFill>
                  <a:srgbClr val="000000"/>
                </a:solidFill>
                <a:effectLst/>
                <a:latin typeface="inter-regular"/>
              </a:rPr>
              <a:t> returns the name of the thread.</a:t>
            </a:r>
          </a:p>
          <a:p>
            <a:endParaRPr lang="en-US" b="0" i="0" dirty="0">
              <a:solidFill>
                <a:srgbClr val="4D4D4D"/>
              </a:solidFill>
              <a:effectLst/>
              <a:latin typeface="Arial" panose="020B0604020202020204" pitchFamily="34" charset="0"/>
            </a:endParaRPr>
          </a:p>
          <a:p>
            <a:endParaRPr lang="en-US" b="1" i="0" dirty="0">
              <a:solidFill>
                <a:srgbClr val="444444"/>
              </a:solidFill>
              <a:effectLst/>
              <a:latin typeface="Arial" panose="020B0604020202020204" pitchFamily="34" charset="0"/>
            </a:endParaRPr>
          </a:p>
          <a:p>
            <a:endParaRPr lang="en-US" b="1" i="0" dirty="0">
              <a:solidFill>
                <a:srgbClr val="444444"/>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163012626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15A5A-FC04-4706-A5C2-9CF020350B0E}"/>
              </a:ext>
            </a:extLst>
          </p:cNvPr>
          <p:cNvSpPr>
            <a:spLocks noGrp="1"/>
          </p:cNvSpPr>
          <p:nvPr>
            <p:ph idx="1"/>
          </p:nvPr>
        </p:nvSpPr>
        <p:spPr>
          <a:xfrm>
            <a:off x="0" y="685800"/>
            <a:ext cx="9144000" cy="5943599"/>
          </a:xfrm>
        </p:spPr>
        <p:txBody>
          <a:bodyPr>
            <a:normAutofit fontScale="85000" lnSpcReduction="20000"/>
          </a:bodyPr>
          <a:lstStyle/>
          <a:p>
            <a:pPr marL="0" indent="0" algn="just">
              <a:buNone/>
            </a:pPr>
            <a:r>
              <a:rPr lang="en-US" b="1" i="0" dirty="0">
                <a:solidFill>
                  <a:srgbClr val="000000"/>
                </a:solidFill>
                <a:effectLst/>
                <a:latin typeface="inter-bold"/>
              </a:rPr>
              <a:t>9. public void </a:t>
            </a:r>
            <a:r>
              <a:rPr lang="en-US" b="1" i="0" dirty="0" err="1">
                <a:solidFill>
                  <a:srgbClr val="000000"/>
                </a:solidFill>
                <a:effectLst/>
                <a:latin typeface="inter-bold"/>
              </a:rPr>
              <a:t>setName</a:t>
            </a:r>
            <a:r>
              <a:rPr lang="en-US" b="1" i="0" dirty="0">
                <a:solidFill>
                  <a:srgbClr val="000000"/>
                </a:solidFill>
                <a:effectLst/>
                <a:latin typeface="inter-bold"/>
              </a:rPr>
              <a:t>(String name):</a:t>
            </a:r>
            <a:r>
              <a:rPr lang="en-US" b="0" i="0" dirty="0">
                <a:solidFill>
                  <a:srgbClr val="000000"/>
                </a:solidFill>
                <a:effectLst/>
                <a:latin typeface="inter-regular"/>
              </a:rPr>
              <a:t> changes the name of the thread.</a:t>
            </a:r>
          </a:p>
          <a:p>
            <a:pPr marL="0" indent="0" algn="just">
              <a:buNone/>
            </a:pPr>
            <a:r>
              <a:rPr lang="en-US" b="1" i="0" dirty="0">
                <a:solidFill>
                  <a:srgbClr val="000000"/>
                </a:solidFill>
                <a:effectLst/>
                <a:latin typeface="inter-bold"/>
              </a:rPr>
              <a:t>10. public Thread </a:t>
            </a:r>
            <a:r>
              <a:rPr lang="en-US" b="1" i="0" dirty="0" err="1">
                <a:solidFill>
                  <a:srgbClr val="000000"/>
                </a:solidFill>
                <a:effectLst/>
                <a:latin typeface="inter-bold"/>
              </a:rPr>
              <a:t>currentThread</a:t>
            </a:r>
            <a:r>
              <a:rPr lang="en-US" b="1" i="0" dirty="0">
                <a:solidFill>
                  <a:srgbClr val="000000"/>
                </a:solidFill>
                <a:effectLst/>
                <a:latin typeface="inter-bold"/>
              </a:rPr>
              <a:t>():</a:t>
            </a:r>
            <a:r>
              <a:rPr lang="en-US" b="0" i="0" dirty="0">
                <a:solidFill>
                  <a:srgbClr val="000000"/>
                </a:solidFill>
                <a:effectLst/>
                <a:latin typeface="inter-regular"/>
              </a:rPr>
              <a:t> returns the reference of currently executing thread.</a:t>
            </a:r>
          </a:p>
          <a:p>
            <a:pPr marL="0" indent="0" algn="just">
              <a:buNone/>
            </a:pPr>
            <a:r>
              <a:rPr lang="en-US" b="1" i="0" dirty="0">
                <a:solidFill>
                  <a:srgbClr val="000000"/>
                </a:solidFill>
                <a:effectLst/>
                <a:latin typeface="inter-bold"/>
              </a:rPr>
              <a:t>11. public int </a:t>
            </a:r>
            <a:r>
              <a:rPr lang="en-US" b="1" i="0" dirty="0" err="1">
                <a:solidFill>
                  <a:srgbClr val="000000"/>
                </a:solidFill>
                <a:effectLst/>
                <a:latin typeface="inter-bold"/>
              </a:rPr>
              <a:t>getId</a:t>
            </a:r>
            <a:r>
              <a:rPr lang="en-US" b="1" i="0" dirty="0">
                <a:solidFill>
                  <a:srgbClr val="000000"/>
                </a:solidFill>
                <a:effectLst/>
                <a:latin typeface="inter-bold"/>
              </a:rPr>
              <a:t>():</a:t>
            </a:r>
            <a:r>
              <a:rPr lang="en-US" b="0" i="0" dirty="0">
                <a:solidFill>
                  <a:srgbClr val="000000"/>
                </a:solidFill>
                <a:effectLst/>
                <a:latin typeface="inter-regular"/>
              </a:rPr>
              <a:t> returns the id of the thread.</a:t>
            </a:r>
          </a:p>
          <a:p>
            <a:pPr marL="0" indent="0" algn="just">
              <a:buNone/>
            </a:pPr>
            <a:r>
              <a:rPr lang="en-US" b="1" i="0" dirty="0">
                <a:solidFill>
                  <a:srgbClr val="000000"/>
                </a:solidFill>
                <a:effectLst/>
                <a:latin typeface="inter-bold"/>
              </a:rPr>
              <a:t>12. public </a:t>
            </a:r>
            <a:r>
              <a:rPr lang="en-US" b="1" i="0" dirty="0" err="1">
                <a:solidFill>
                  <a:srgbClr val="000000"/>
                </a:solidFill>
                <a:effectLst/>
                <a:latin typeface="inter-bold"/>
              </a:rPr>
              <a:t>Thread.State</a:t>
            </a:r>
            <a:r>
              <a:rPr lang="en-US" b="1" i="0" dirty="0">
                <a:solidFill>
                  <a:srgbClr val="000000"/>
                </a:solidFill>
                <a:effectLst/>
                <a:latin typeface="inter-bold"/>
              </a:rPr>
              <a:t> </a:t>
            </a:r>
            <a:r>
              <a:rPr lang="en-US" b="1" i="0" dirty="0" err="1">
                <a:solidFill>
                  <a:srgbClr val="000000"/>
                </a:solidFill>
                <a:effectLst/>
                <a:latin typeface="inter-bold"/>
              </a:rPr>
              <a:t>getState</a:t>
            </a:r>
            <a:r>
              <a:rPr lang="en-US" b="1" i="0" dirty="0">
                <a:solidFill>
                  <a:srgbClr val="000000"/>
                </a:solidFill>
                <a:effectLst/>
                <a:latin typeface="inter-bold"/>
              </a:rPr>
              <a:t>():</a:t>
            </a:r>
            <a:r>
              <a:rPr lang="en-US" b="0" i="0" dirty="0">
                <a:solidFill>
                  <a:srgbClr val="000000"/>
                </a:solidFill>
                <a:effectLst/>
                <a:latin typeface="inter-regular"/>
              </a:rPr>
              <a:t> returns the state of the thread.</a:t>
            </a:r>
          </a:p>
          <a:p>
            <a:pPr marL="0" indent="0" algn="just">
              <a:buNone/>
            </a:pPr>
            <a:r>
              <a:rPr lang="en-US" b="1" dirty="0">
                <a:solidFill>
                  <a:srgbClr val="000000"/>
                </a:solidFill>
                <a:latin typeface="inter-bold"/>
              </a:rPr>
              <a:t>13. </a:t>
            </a:r>
            <a:r>
              <a:rPr lang="en-US" b="1" i="0" dirty="0">
                <a:solidFill>
                  <a:srgbClr val="000000"/>
                </a:solidFill>
                <a:effectLst/>
                <a:latin typeface="inter-bold"/>
              </a:rPr>
              <a:t>public </a:t>
            </a:r>
            <a:r>
              <a:rPr lang="en-US" b="1" i="0" dirty="0" err="1">
                <a:solidFill>
                  <a:srgbClr val="000000"/>
                </a:solidFill>
                <a:effectLst/>
                <a:latin typeface="inter-bold"/>
              </a:rPr>
              <a:t>boolean</a:t>
            </a:r>
            <a:r>
              <a:rPr lang="en-US" b="1" i="0" dirty="0">
                <a:solidFill>
                  <a:srgbClr val="000000"/>
                </a:solidFill>
                <a:effectLst/>
                <a:latin typeface="inter-bold"/>
              </a:rPr>
              <a:t> </a:t>
            </a:r>
            <a:r>
              <a:rPr lang="en-US" b="1" i="0" dirty="0" err="1">
                <a:solidFill>
                  <a:srgbClr val="000000"/>
                </a:solidFill>
                <a:effectLst/>
                <a:latin typeface="inter-bold"/>
              </a:rPr>
              <a:t>isAlive</a:t>
            </a:r>
            <a:r>
              <a:rPr lang="en-US" b="1" i="0" dirty="0">
                <a:solidFill>
                  <a:srgbClr val="000000"/>
                </a:solidFill>
                <a:effectLst/>
                <a:latin typeface="inter-bold"/>
              </a:rPr>
              <a:t>():</a:t>
            </a:r>
            <a:r>
              <a:rPr lang="en-US" b="0" i="0" dirty="0">
                <a:solidFill>
                  <a:srgbClr val="000000"/>
                </a:solidFill>
                <a:effectLst/>
                <a:latin typeface="inter-regular"/>
              </a:rPr>
              <a:t> tests if the thread is alive.</a:t>
            </a:r>
          </a:p>
          <a:p>
            <a:pPr marL="0" indent="0" algn="just">
              <a:buNone/>
            </a:pPr>
            <a:r>
              <a:rPr lang="en-US" dirty="0">
                <a:solidFill>
                  <a:srgbClr val="000000"/>
                </a:solidFill>
                <a:latin typeface="inter-regular"/>
              </a:rPr>
              <a:t>14. </a:t>
            </a:r>
            <a:r>
              <a:rPr lang="en-US" b="1" i="0" dirty="0">
                <a:solidFill>
                  <a:srgbClr val="000000"/>
                </a:solidFill>
                <a:effectLst/>
                <a:latin typeface="inter-bold"/>
              </a:rPr>
              <a:t>public void yield():</a:t>
            </a:r>
            <a:r>
              <a:rPr lang="en-US" b="0" i="0" dirty="0">
                <a:solidFill>
                  <a:srgbClr val="000000"/>
                </a:solidFill>
                <a:effectLst/>
                <a:latin typeface="inter-regular"/>
              </a:rPr>
              <a:t> causes the currently executing thread object to temporarily pause and allow other threads to execute.</a:t>
            </a:r>
          </a:p>
          <a:p>
            <a:pPr marL="0" indent="0" algn="just">
              <a:buNone/>
            </a:pPr>
            <a:r>
              <a:rPr lang="en-US" b="1" i="0" dirty="0">
                <a:solidFill>
                  <a:srgbClr val="000000"/>
                </a:solidFill>
                <a:effectLst/>
                <a:latin typeface="inter-bold"/>
              </a:rPr>
              <a:t>15. public void suspend():</a:t>
            </a:r>
            <a:r>
              <a:rPr lang="en-US" b="0" i="0" dirty="0">
                <a:solidFill>
                  <a:srgbClr val="000000"/>
                </a:solidFill>
                <a:effectLst/>
                <a:latin typeface="inter-regular"/>
              </a:rPr>
              <a:t> is used to suspend the thread(</a:t>
            </a:r>
            <a:r>
              <a:rPr lang="en-US" b="0" i="0" dirty="0" err="1">
                <a:solidFill>
                  <a:srgbClr val="000000"/>
                </a:solidFill>
                <a:effectLst/>
                <a:latin typeface="inter-regular"/>
              </a:rPr>
              <a:t>depricated</a:t>
            </a:r>
            <a:r>
              <a:rPr lang="en-US" b="0" i="0" dirty="0">
                <a:solidFill>
                  <a:srgbClr val="000000"/>
                </a:solidFill>
                <a:effectLst/>
                <a:latin typeface="inter-regular"/>
              </a:rPr>
              <a:t>).</a:t>
            </a:r>
          </a:p>
          <a:p>
            <a:pPr marL="0" indent="0" algn="just">
              <a:buNone/>
            </a:pPr>
            <a:r>
              <a:rPr lang="en-US" b="1" i="0" dirty="0">
                <a:solidFill>
                  <a:srgbClr val="000000"/>
                </a:solidFill>
                <a:effectLst/>
                <a:latin typeface="inter-bold"/>
              </a:rPr>
              <a:t>16. public void resume():</a:t>
            </a:r>
            <a:r>
              <a:rPr lang="en-US" b="0" i="0" dirty="0">
                <a:solidFill>
                  <a:srgbClr val="000000"/>
                </a:solidFill>
                <a:effectLst/>
                <a:latin typeface="inter-regular"/>
              </a:rPr>
              <a:t> is used to resume the suspended thread(</a:t>
            </a:r>
            <a:r>
              <a:rPr lang="en-US" b="0" i="0" dirty="0" err="1">
                <a:solidFill>
                  <a:srgbClr val="000000"/>
                </a:solidFill>
                <a:effectLst/>
                <a:latin typeface="inter-regular"/>
              </a:rPr>
              <a:t>depricated</a:t>
            </a:r>
            <a:r>
              <a:rPr lang="en-US" b="0" i="0" dirty="0">
                <a:solidFill>
                  <a:srgbClr val="000000"/>
                </a:solidFill>
                <a:effectLst/>
                <a:latin typeface="inter-regular"/>
              </a:rPr>
              <a:t>).</a:t>
            </a:r>
          </a:p>
          <a:p>
            <a:pPr marL="0" indent="0" algn="just">
              <a:buNone/>
            </a:pPr>
            <a:r>
              <a:rPr lang="en-US" b="1" i="0" dirty="0">
                <a:solidFill>
                  <a:srgbClr val="000000"/>
                </a:solidFill>
                <a:effectLst/>
                <a:latin typeface="inter-bold"/>
              </a:rPr>
              <a:t>17. public void stop():</a:t>
            </a:r>
            <a:r>
              <a:rPr lang="en-US" b="0" i="0" dirty="0">
                <a:solidFill>
                  <a:srgbClr val="000000"/>
                </a:solidFill>
                <a:effectLst/>
                <a:latin typeface="inter-regular"/>
              </a:rPr>
              <a:t> is used to stop the thread(</a:t>
            </a:r>
            <a:r>
              <a:rPr lang="en-US" b="0" i="0" dirty="0" err="1">
                <a:solidFill>
                  <a:srgbClr val="000000"/>
                </a:solidFill>
                <a:effectLst/>
                <a:latin typeface="inter-regular"/>
              </a:rPr>
              <a:t>depricated</a:t>
            </a:r>
            <a:r>
              <a:rPr lang="en-US" b="0" i="0" dirty="0">
                <a:solidFill>
                  <a:srgbClr val="000000"/>
                </a:solidFill>
                <a:effectLst/>
                <a:latin typeface="inter-regular"/>
              </a:rPr>
              <a:t>)</a:t>
            </a:r>
          </a:p>
          <a:p>
            <a:endParaRPr lang="en-US" dirty="0"/>
          </a:p>
        </p:txBody>
      </p:sp>
    </p:spTree>
    <p:extLst>
      <p:ext uri="{BB962C8B-B14F-4D97-AF65-F5344CB8AC3E}">
        <p14:creationId xmlns:p14="http://schemas.microsoft.com/office/powerpoint/2010/main" val="1195046826"/>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91DBF-EB7B-49A7-BEE6-A818C61EAFFD}"/>
              </a:ext>
            </a:extLst>
          </p:cNvPr>
          <p:cNvSpPr>
            <a:spLocks noGrp="1"/>
          </p:cNvSpPr>
          <p:nvPr>
            <p:ph idx="1"/>
          </p:nvPr>
        </p:nvSpPr>
        <p:spPr>
          <a:xfrm>
            <a:off x="0" y="685800"/>
            <a:ext cx="9144000" cy="5440363"/>
          </a:xfrm>
        </p:spPr>
        <p:txBody>
          <a:bodyPr/>
          <a:lstStyle/>
          <a:p>
            <a:pPr marL="0" indent="0" algn="just">
              <a:buNone/>
            </a:pPr>
            <a:r>
              <a:rPr lang="en-US" b="1" i="0" dirty="0">
                <a:solidFill>
                  <a:srgbClr val="000000"/>
                </a:solidFill>
                <a:effectLst/>
                <a:latin typeface="inter-bold"/>
              </a:rPr>
              <a:t>18. public </a:t>
            </a:r>
            <a:r>
              <a:rPr lang="en-US" b="1" i="0" dirty="0" err="1">
                <a:solidFill>
                  <a:srgbClr val="000000"/>
                </a:solidFill>
                <a:effectLst/>
                <a:latin typeface="inter-bold"/>
              </a:rPr>
              <a:t>boolean</a:t>
            </a:r>
            <a:r>
              <a:rPr lang="en-US" b="1" i="0" dirty="0">
                <a:solidFill>
                  <a:srgbClr val="000000"/>
                </a:solidFill>
                <a:effectLst/>
                <a:latin typeface="inter-bold"/>
              </a:rPr>
              <a:t> </a:t>
            </a:r>
            <a:r>
              <a:rPr lang="en-US" b="1" i="0" dirty="0" err="1">
                <a:solidFill>
                  <a:srgbClr val="000000"/>
                </a:solidFill>
                <a:effectLst/>
                <a:latin typeface="inter-bold"/>
              </a:rPr>
              <a:t>isDaemon</a:t>
            </a:r>
            <a:r>
              <a:rPr lang="en-US" b="1" i="0" dirty="0">
                <a:solidFill>
                  <a:srgbClr val="000000"/>
                </a:solidFill>
                <a:effectLst/>
                <a:latin typeface="inter-bold"/>
              </a:rPr>
              <a:t>():</a:t>
            </a:r>
            <a:r>
              <a:rPr lang="en-US" b="0" i="0" dirty="0">
                <a:solidFill>
                  <a:srgbClr val="000000"/>
                </a:solidFill>
                <a:effectLst/>
                <a:latin typeface="inter-regular"/>
              </a:rPr>
              <a:t> tests if the thread is a daemon thread.</a:t>
            </a:r>
          </a:p>
          <a:p>
            <a:pPr marL="0" indent="0" algn="just">
              <a:buNone/>
            </a:pPr>
            <a:r>
              <a:rPr lang="en-US" b="1" i="0" dirty="0">
                <a:solidFill>
                  <a:srgbClr val="000000"/>
                </a:solidFill>
                <a:effectLst/>
                <a:latin typeface="inter-bold"/>
              </a:rPr>
              <a:t>19. public void </a:t>
            </a:r>
            <a:r>
              <a:rPr lang="en-US" b="1" i="0" dirty="0" err="1">
                <a:solidFill>
                  <a:srgbClr val="000000"/>
                </a:solidFill>
                <a:effectLst/>
                <a:latin typeface="inter-bold"/>
              </a:rPr>
              <a:t>setDaemon</a:t>
            </a:r>
            <a:r>
              <a:rPr lang="en-US" b="1" i="0" dirty="0">
                <a:solidFill>
                  <a:srgbClr val="000000"/>
                </a:solidFill>
                <a:effectLst/>
                <a:latin typeface="inter-bold"/>
              </a:rPr>
              <a:t>(</a:t>
            </a:r>
            <a:r>
              <a:rPr lang="en-US" b="1" i="0" dirty="0" err="1">
                <a:solidFill>
                  <a:srgbClr val="000000"/>
                </a:solidFill>
                <a:effectLst/>
                <a:latin typeface="inter-bold"/>
              </a:rPr>
              <a:t>boolean</a:t>
            </a:r>
            <a:r>
              <a:rPr lang="en-US" b="1" i="0" dirty="0">
                <a:solidFill>
                  <a:srgbClr val="000000"/>
                </a:solidFill>
                <a:effectLst/>
                <a:latin typeface="inter-bold"/>
              </a:rPr>
              <a:t> b):</a:t>
            </a:r>
            <a:r>
              <a:rPr lang="en-US" b="0" i="0" dirty="0">
                <a:solidFill>
                  <a:srgbClr val="000000"/>
                </a:solidFill>
                <a:effectLst/>
                <a:latin typeface="inter-regular"/>
              </a:rPr>
              <a:t> marks the thread as daemon or user thread.</a:t>
            </a:r>
          </a:p>
          <a:p>
            <a:pPr marL="0" indent="0" algn="just">
              <a:buNone/>
            </a:pPr>
            <a:r>
              <a:rPr lang="en-US" b="1" i="0" dirty="0">
                <a:solidFill>
                  <a:srgbClr val="000000"/>
                </a:solidFill>
                <a:effectLst/>
                <a:latin typeface="inter-bold"/>
              </a:rPr>
              <a:t>20. public void interrupt():</a:t>
            </a:r>
            <a:r>
              <a:rPr lang="en-US" b="0" i="0" dirty="0">
                <a:solidFill>
                  <a:srgbClr val="000000"/>
                </a:solidFill>
                <a:effectLst/>
                <a:latin typeface="inter-regular"/>
              </a:rPr>
              <a:t> interrupts the thread.</a:t>
            </a:r>
          </a:p>
          <a:p>
            <a:pPr marL="0" indent="0" algn="just">
              <a:buNone/>
            </a:pPr>
            <a:r>
              <a:rPr lang="en-US" b="1" i="0" dirty="0">
                <a:solidFill>
                  <a:srgbClr val="000000"/>
                </a:solidFill>
                <a:effectLst/>
                <a:latin typeface="inter-bold"/>
              </a:rPr>
              <a:t>21. public </a:t>
            </a:r>
            <a:r>
              <a:rPr lang="en-US" b="1" i="0" dirty="0" err="1">
                <a:solidFill>
                  <a:srgbClr val="000000"/>
                </a:solidFill>
                <a:effectLst/>
                <a:latin typeface="inter-bold"/>
              </a:rPr>
              <a:t>boolean</a:t>
            </a:r>
            <a:r>
              <a:rPr lang="en-US" b="1" i="0" dirty="0">
                <a:solidFill>
                  <a:srgbClr val="000000"/>
                </a:solidFill>
                <a:effectLst/>
                <a:latin typeface="inter-bold"/>
              </a:rPr>
              <a:t> </a:t>
            </a:r>
            <a:r>
              <a:rPr lang="en-US" b="1" i="0" dirty="0" err="1">
                <a:solidFill>
                  <a:srgbClr val="000000"/>
                </a:solidFill>
                <a:effectLst/>
                <a:latin typeface="inter-bold"/>
              </a:rPr>
              <a:t>isInterrupted</a:t>
            </a:r>
            <a:r>
              <a:rPr lang="en-US" b="1" i="0" dirty="0">
                <a:solidFill>
                  <a:srgbClr val="000000"/>
                </a:solidFill>
                <a:effectLst/>
                <a:latin typeface="inter-bold"/>
              </a:rPr>
              <a:t>():</a:t>
            </a:r>
            <a:r>
              <a:rPr lang="en-US" b="0" i="0" dirty="0">
                <a:solidFill>
                  <a:srgbClr val="000000"/>
                </a:solidFill>
                <a:effectLst/>
                <a:latin typeface="inter-regular"/>
              </a:rPr>
              <a:t> tests if the thread has been interrupted.</a:t>
            </a:r>
          </a:p>
          <a:p>
            <a:pPr marL="0" indent="0" algn="just">
              <a:buNone/>
            </a:pPr>
            <a:r>
              <a:rPr lang="en-US" b="1" i="0" dirty="0">
                <a:solidFill>
                  <a:srgbClr val="000000"/>
                </a:solidFill>
                <a:effectLst/>
                <a:latin typeface="inter-bold"/>
              </a:rPr>
              <a:t>22. public static </a:t>
            </a:r>
            <a:r>
              <a:rPr lang="en-US" b="1" i="0" dirty="0" err="1">
                <a:solidFill>
                  <a:srgbClr val="000000"/>
                </a:solidFill>
                <a:effectLst/>
                <a:latin typeface="inter-bold"/>
              </a:rPr>
              <a:t>boolean</a:t>
            </a:r>
            <a:r>
              <a:rPr lang="en-US" b="1" i="0" dirty="0">
                <a:solidFill>
                  <a:srgbClr val="000000"/>
                </a:solidFill>
                <a:effectLst/>
                <a:latin typeface="inter-bold"/>
              </a:rPr>
              <a:t> interrupted():</a:t>
            </a:r>
            <a:r>
              <a:rPr lang="en-US" b="0" i="0" dirty="0">
                <a:solidFill>
                  <a:srgbClr val="000000"/>
                </a:solidFill>
                <a:effectLst/>
                <a:latin typeface="inter-regular"/>
              </a:rPr>
              <a:t> tests if the current thread has been interrupted.</a:t>
            </a:r>
          </a:p>
          <a:p>
            <a:endParaRPr lang="en-US" dirty="0"/>
          </a:p>
        </p:txBody>
      </p:sp>
    </p:spTree>
    <p:extLst>
      <p:ext uri="{BB962C8B-B14F-4D97-AF65-F5344CB8AC3E}">
        <p14:creationId xmlns:p14="http://schemas.microsoft.com/office/powerpoint/2010/main" val="193770041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F372A-7AB1-413B-9735-000AD77757E3}"/>
              </a:ext>
            </a:extLst>
          </p:cNvPr>
          <p:cNvSpPr>
            <a:spLocks noGrp="1"/>
          </p:cNvSpPr>
          <p:nvPr>
            <p:ph type="title"/>
          </p:nvPr>
        </p:nvSpPr>
        <p:spPr>
          <a:xfrm>
            <a:off x="278295" y="685799"/>
            <a:ext cx="8587409" cy="1195181"/>
          </a:xfrm>
        </p:spPr>
        <p:txBody>
          <a:bodyPr>
            <a:normAutofit fontScale="90000"/>
          </a:bodyPr>
          <a:lstStyle/>
          <a:p>
            <a:r>
              <a:rPr lang="en-US" b="1" i="0" dirty="0">
                <a:effectLst/>
              </a:rPr>
              <a:t>Thread Example by implementing Runnable interface</a:t>
            </a:r>
            <a:br>
              <a:rPr lang="en-US" b="0" i="0" dirty="0">
                <a:effectLst/>
              </a:rPr>
            </a:br>
            <a:endParaRPr lang="en-US" dirty="0"/>
          </a:p>
        </p:txBody>
      </p:sp>
      <p:sp>
        <p:nvSpPr>
          <p:cNvPr id="3" name="Content Placeholder 2">
            <a:extLst>
              <a:ext uri="{FF2B5EF4-FFF2-40B4-BE49-F238E27FC236}">
                <a16:creationId xmlns:a16="http://schemas.microsoft.com/office/drawing/2014/main" id="{17671936-09B1-4047-8840-6ABE86EE5B10}"/>
              </a:ext>
            </a:extLst>
          </p:cNvPr>
          <p:cNvSpPr>
            <a:spLocks noGrp="1"/>
          </p:cNvSpPr>
          <p:nvPr>
            <p:ph idx="1"/>
          </p:nvPr>
        </p:nvSpPr>
        <p:spPr>
          <a:xfrm>
            <a:off x="0" y="1880981"/>
            <a:ext cx="9144000" cy="4748419"/>
          </a:xfrm>
        </p:spPr>
        <p:txBody>
          <a:bodyPr>
            <a:normAutofit fontScale="85000" lnSpcReduction="20000"/>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Multi3 </a:t>
            </a:r>
            <a:r>
              <a:rPr lang="en-US" b="1" i="0" dirty="0">
                <a:solidFill>
                  <a:srgbClr val="006699"/>
                </a:solidFill>
                <a:effectLst/>
                <a:latin typeface="inter-regular"/>
              </a:rPr>
              <a:t>implements</a:t>
            </a:r>
            <a:r>
              <a:rPr lang="en-US" b="0" i="0" dirty="0">
                <a:solidFill>
                  <a:srgbClr val="000000"/>
                </a:solidFill>
                <a:effectLst/>
                <a:latin typeface="inter-regular"/>
              </a:rPr>
              <a:t> Runnable{  </a:t>
            </a:r>
          </a:p>
          <a:p>
            <a:pPr marL="0" indent="0" algn="just">
              <a:buNone/>
            </a:pP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"thread is running..."</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a:t>
            </a:r>
          </a:p>
          <a:p>
            <a:pPr marL="0" indent="0" algn="just">
              <a:buNone/>
            </a:pP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Multi3 m1=</a:t>
            </a:r>
            <a:r>
              <a:rPr lang="en-US" b="1" i="0" dirty="0">
                <a:solidFill>
                  <a:srgbClr val="006699"/>
                </a:solidFill>
                <a:effectLst/>
                <a:latin typeface="inter-regular"/>
              </a:rPr>
              <a:t>new</a:t>
            </a:r>
            <a:r>
              <a:rPr lang="en-US" b="0" i="0" dirty="0">
                <a:solidFill>
                  <a:srgbClr val="000000"/>
                </a:solidFill>
                <a:effectLst/>
                <a:latin typeface="inter-regular"/>
              </a:rPr>
              <a:t> Multi3();  </a:t>
            </a:r>
          </a:p>
          <a:p>
            <a:pPr marL="0" indent="0" algn="just">
              <a:buNone/>
            </a:pPr>
            <a:r>
              <a:rPr lang="en-US" b="0" i="0" dirty="0">
                <a:solidFill>
                  <a:srgbClr val="000000"/>
                </a:solidFill>
                <a:effectLst/>
                <a:latin typeface="inter-regular"/>
              </a:rPr>
              <a:t>Thread t1 =</a:t>
            </a:r>
            <a:r>
              <a:rPr lang="en-US" b="1" i="0" dirty="0">
                <a:solidFill>
                  <a:srgbClr val="006699"/>
                </a:solidFill>
                <a:effectLst/>
                <a:latin typeface="inter-regular"/>
              </a:rPr>
              <a:t>new</a:t>
            </a:r>
            <a:r>
              <a:rPr lang="en-US" b="0" i="0" dirty="0">
                <a:solidFill>
                  <a:srgbClr val="000000"/>
                </a:solidFill>
                <a:effectLst/>
                <a:latin typeface="inter-regular"/>
              </a:rPr>
              <a:t> Thread(m1);   </a:t>
            </a:r>
            <a:r>
              <a:rPr lang="en-US" b="0" i="0" dirty="0">
                <a:solidFill>
                  <a:srgbClr val="008200"/>
                </a:solidFill>
                <a:effectLst/>
                <a:latin typeface="inter-regular"/>
              </a:rPr>
              <a:t>// Using the constructor Thread(Runnable r)</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t1.start();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a:t>
            </a:r>
          </a:p>
          <a:p>
            <a:endParaRPr lang="en-US" dirty="0"/>
          </a:p>
        </p:txBody>
      </p:sp>
    </p:spTree>
    <p:extLst>
      <p:ext uri="{BB962C8B-B14F-4D97-AF65-F5344CB8AC3E}">
        <p14:creationId xmlns:p14="http://schemas.microsoft.com/office/powerpoint/2010/main" val="250057292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2A280D-69F8-4DC8-8723-BEC079319A76}"/>
              </a:ext>
            </a:extLst>
          </p:cNvPr>
          <p:cNvSpPr>
            <a:spLocks noGrp="1"/>
          </p:cNvSpPr>
          <p:nvPr>
            <p:ph idx="1"/>
          </p:nvPr>
        </p:nvSpPr>
        <p:spPr/>
        <p:txBody>
          <a:bodyPr/>
          <a:lstStyle/>
          <a:p>
            <a:endParaRPr lang="en-US"/>
          </a:p>
        </p:txBody>
      </p:sp>
      <p:pic>
        <p:nvPicPr>
          <p:cNvPr id="2052" name="Picture 4">
            <a:extLst>
              <a:ext uri="{FF2B5EF4-FFF2-40B4-BE49-F238E27FC236}">
                <a16:creationId xmlns:a16="http://schemas.microsoft.com/office/drawing/2014/main" id="{F5D5C26D-32F7-42CA-8854-0892A85E9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9600"/>
            <a:ext cx="9144000" cy="5973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098094"/>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39080-AB53-4343-87AD-9933660CA11B}"/>
              </a:ext>
            </a:extLst>
          </p:cNvPr>
          <p:cNvSpPr>
            <a:spLocks noGrp="1"/>
          </p:cNvSpPr>
          <p:nvPr>
            <p:ph type="title"/>
          </p:nvPr>
        </p:nvSpPr>
        <p:spPr>
          <a:xfrm>
            <a:off x="628650" y="636363"/>
            <a:ext cx="7886700" cy="441774"/>
          </a:xfrm>
        </p:spPr>
        <p:txBody>
          <a:bodyPr>
            <a:normAutofit fontScale="90000"/>
          </a:bodyPr>
          <a:lstStyle/>
          <a:p>
            <a:pPr algn="ctr"/>
            <a:r>
              <a:rPr lang="en-US" dirty="0"/>
              <a:t>Example </a:t>
            </a:r>
            <a:r>
              <a:rPr lang="en-US" dirty="0" err="1"/>
              <a:t>getName</a:t>
            </a:r>
            <a:r>
              <a:rPr lang="en-US" dirty="0"/>
              <a:t>()</a:t>
            </a:r>
          </a:p>
        </p:txBody>
      </p:sp>
      <p:sp>
        <p:nvSpPr>
          <p:cNvPr id="3" name="Content Placeholder 2">
            <a:extLst>
              <a:ext uri="{FF2B5EF4-FFF2-40B4-BE49-F238E27FC236}">
                <a16:creationId xmlns:a16="http://schemas.microsoft.com/office/drawing/2014/main" id="{9EA4D6B5-7B12-478C-B3CA-30634DD722E6}"/>
              </a:ext>
            </a:extLst>
          </p:cNvPr>
          <p:cNvSpPr>
            <a:spLocks noGrp="1"/>
          </p:cNvSpPr>
          <p:nvPr>
            <p:ph idx="1"/>
          </p:nvPr>
        </p:nvSpPr>
        <p:spPr>
          <a:xfrm>
            <a:off x="0" y="1447800"/>
            <a:ext cx="9144000" cy="5257800"/>
          </a:xfrm>
        </p:spPr>
        <p:txBody>
          <a:bodyPr>
            <a:normAutofit fontScale="55000" lnSpcReduction="20000"/>
          </a:bodyPr>
          <a:lstStyle/>
          <a:p>
            <a:pPr marL="0" indent="0" algn="just">
              <a:buNone/>
            </a:pPr>
            <a:r>
              <a:rPr lang="en-US" sz="3800" b="1" i="0" dirty="0">
                <a:solidFill>
                  <a:srgbClr val="006699"/>
                </a:solidFill>
                <a:effectLst/>
              </a:rPr>
              <a:t>public</a:t>
            </a:r>
            <a:r>
              <a:rPr lang="en-US" sz="3800" b="0" i="0" dirty="0">
                <a:solidFill>
                  <a:srgbClr val="000000"/>
                </a:solidFill>
                <a:effectLst/>
              </a:rPr>
              <a:t> </a:t>
            </a:r>
            <a:r>
              <a:rPr lang="en-US" sz="3800" b="1" i="0" dirty="0">
                <a:solidFill>
                  <a:srgbClr val="006699"/>
                </a:solidFill>
                <a:effectLst/>
              </a:rPr>
              <a:t>class</a:t>
            </a:r>
            <a:r>
              <a:rPr lang="en-US" sz="3800" b="0" i="0" dirty="0">
                <a:solidFill>
                  <a:srgbClr val="000000"/>
                </a:solidFill>
                <a:effectLst/>
              </a:rPr>
              <a:t> MyThread1  </a:t>
            </a:r>
          </a:p>
          <a:p>
            <a:pPr marL="0" indent="0" algn="just">
              <a:buNone/>
            </a:pPr>
            <a:r>
              <a:rPr lang="en-US" sz="3800" b="0" i="0" dirty="0">
                <a:solidFill>
                  <a:srgbClr val="000000"/>
                </a:solidFill>
                <a:effectLst/>
              </a:rPr>
              <a:t>{  </a:t>
            </a:r>
          </a:p>
          <a:p>
            <a:pPr marL="0" indent="0" algn="just">
              <a:buNone/>
            </a:pPr>
            <a:r>
              <a:rPr lang="en-US" sz="3800" b="0" i="0" dirty="0">
                <a:solidFill>
                  <a:srgbClr val="008200"/>
                </a:solidFill>
                <a:effectLst/>
              </a:rPr>
              <a:t>// Main method</a:t>
            </a:r>
            <a:r>
              <a:rPr lang="en-US" sz="3800" b="0" i="0" dirty="0">
                <a:solidFill>
                  <a:srgbClr val="000000"/>
                </a:solidFill>
                <a:effectLst/>
              </a:rPr>
              <a:t>  </a:t>
            </a:r>
          </a:p>
          <a:p>
            <a:pPr marL="0" indent="0" algn="just">
              <a:buNone/>
            </a:pPr>
            <a:r>
              <a:rPr lang="en-US" sz="3800" b="1" i="0" dirty="0">
                <a:solidFill>
                  <a:srgbClr val="006699"/>
                </a:solidFill>
                <a:effectLst/>
              </a:rPr>
              <a:t>public</a:t>
            </a:r>
            <a:r>
              <a:rPr lang="en-US" sz="3800" b="0" i="0" dirty="0">
                <a:solidFill>
                  <a:srgbClr val="000000"/>
                </a:solidFill>
                <a:effectLst/>
              </a:rPr>
              <a:t> </a:t>
            </a:r>
            <a:r>
              <a:rPr lang="en-US" sz="3800" b="1" i="0" dirty="0">
                <a:solidFill>
                  <a:srgbClr val="006699"/>
                </a:solidFill>
                <a:effectLst/>
              </a:rPr>
              <a:t>static</a:t>
            </a:r>
            <a:r>
              <a:rPr lang="en-US" sz="3800" b="0" i="0" dirty="0">
                <a:solidFill>
                  <a:srgbClr val="000000"/>
                </a:solidFill>
                <a:effectLst/>
              </a:rPr>
              <a:t> </a:t>
            </a:r>
            <a:r>
              <a:rPr lang="en-US" sz="3800" b="1" i="0" dirty="0">
                <a:solidFill>
                  <a:srgbClr val="006699"/>
                </a:solidFill>
                <a:effectLst/>
              </a:rPr>
              <a:t>void</a:t>
            </a:r>
            <a:r>
              <a:rPr lang="en-US" sz="3800" b="0" i="0" dirty="0">
                <a:solidFill>
                  <a:srgbClr val="000000"/>
                </a:solidFill>
                <a:effectLst/>
              </a:rPr>
              <a:t> main(String </a:t>
            </a:r>
            <a:r>
              <a:rPr lang="en-US" sz="3800" b="0" i="0" dirty="0" err="1">
                <a:solidFill>
                  <a:srgbClr val="000000"/>
                </a:solidFill>
                <a:effectLst/>
              </a:rPr>
              <a:t>argvs</a:t>
            </a:r>
            <a:r>
              <a:rPr lang="en-US" sz="3800" b="0" i="0" dirty="0">
                <a:solidFill>
                  <a:srgbClr val="000000"/>
                </a:solidFill>
                <a:effectLst/>
              </a:rPr>
              <a:t>[])  </a:t>
            </a:r>
          </a:p>
          <a:p>
            <a:pPr marL="0" indent="0" algn="just">
              <a:buNone/>
            </a:pPr>
            <a:r>
              <a:rPr lang="en-US" sz="3800" b="0" i="0" dirty="0">
                <a:solidFill>
                  <a:srgbClr val="000000"/>
                </a:solidFill>
                <a:effectLst/>
              </a:rPr>
              <a:t>{  </a:t>
            </a:r>
          </a:p>
          <a:p>
            <a:pPr marL="0" indent="0" algn="just">
              <a:buNone/>
            </a:pPr>
            <a:r>
              <a:rPr lang="en-US" sz="3800" b="0" i="0" dirty="0">
                <a:solidFill>
                  <a:srgbClr val="008200"/>
                </a:solidFill>
                <a:effectLst/>
              </a:rPr>
              <a:t>// creating an object of the Thread class using the constructor Thread(String name) </a:t>
            </a:r>
            <a:r>
              <a:rPr lang="en-US" sz="3800" b="0" i="0" dirty="0">
                <a:solidFill>
                  <a:srgbClr val="000000"/>
                </a:solidFill>
                <a:effectLst/>
              </a:rPr>
              <a:t>  </a:t>
            </a:r>
          </a:p>
          <a:p>
            <a:pPr marL="0" indent="0" algn="just">
              <a:buNone/>
            </a:pPr>
            <a:r>
              <a:rPr lang="en-US" sz="3800" b="0" i="0" dirty="0">
                <a:solidFill>
                  <a:srgbClr val="000000"/>
                </a:solidFill>
                <a:effectLst/>
              </a:rPr>
              <a:t>Thread t= </a:t>
            </a:r>
            <a:r>
              <a:rPr lang="en-US" sz="3800" b="1" i="0" dirty="0">
                <a:solidFill>
                  <a:srgbClr val="006699"/>
                </a:solidFill>
                <a:effectLst/>
              </a:rPr>
              <a:t>new</a:t>
            </a:r>
            <a:r>
              <a:rPr lang="en-US" sz="3800" b="0" i="0" dirty="0">
                <a:solidFill>
                  <a:srgbClr val="000000"/>
                </a:solidFill>
                <a:effectLst/>
              </a:rPr>
              <a:t> Thread(</a:t>
            </a:r>
            <a:r>
              <a:rPr lang="en-US" sz="3800" b="0" i="0" dirty="0">
                <a:solidFill>
                  <a:srgbClr val="0000FF"/>
                </a:solidFill>
                <a:effectLst/>
              </a:rPr>
              <a:t>"My first thread"</a:t>
            </a:r>
            <a:r>
              <a:rPr lang="en-US" sz="3800" b="0" i="0" dirty="0">
                <a:solidFill>
                  <a:srgbClr val="000000"/>
                </a:solidFill>
                <a:effectLst/>
              </a:rPr>
              <a:t>);  </a:t>
            </a:r>
          </a:p>
          <a:p>
            <a:pPr marL="0" indent="0" algn="just">
              <a:buNone/>
            </a:pPr>
            <a:r>
              <a:rPr lang="en-US" sz="3800" b="0" i="0" dirty="0">
                <a:solidFill>
                  <a:srgbClr val="000000"/>
                </a:solidFill>
                <a:effectLst/>
              </a:rPr>
              <a:t>  </a:t>
            </a:r>
          </a:p>
          <a:p>
            <a:pPr marL="0" indent="0" algn="just">
              <a:buNone/>
            </a:pPr>
            <a:r>
              <a:rPr lang="en-US" sz="3800" b="0" i="0" dirty="0">
                <a:solidFill>
                  <a:srgbClr val="008200"/>
                </a:solidFill>
                <a:effectLst/>
              </a:rPr>
              <a:t>// the start() method moves the thread to the active state</a:t>
            </a:r>
            <a:r>
              <a:rPr lang="en-US" sz="3800" b="0" i="0" dirty="0">
                <a:solidFill>
                  <a:srgbClr val="000000"/>
                </a:solidFill>
                <a:effectLst/>
              </a:rPr>
              <a:t>  </a:t>
            </a:r>
          </a:p>
          <a:p>
            <a:pPr marL="0" indent="0" algn="just">
              <a:buNone/>
            </a:pPr>
            <a:r>
              <a:rPr lang="en-US" sz="3800" b="0" i="0" dirty="0" err="1">
                <a:solidFill>
                  <a:srgbClr val="000000"/>
                </a:solidFill>
                <a:effectLst/>
              </a:rPr>
              <a:t>t.start</a:t>
            </a:r>
            <a:r>
              <a:rPr lang="en-US" sz="3800" b="0" i="0" dirty="0">
                <a:solidFill>
                  <a:srgbClr val="000000"/>
                </a:solidFill>
                <a:effectLst/>
              </a:rPr>
              <a:t>();  </a:t>
            </a:r>
          </a:p>
          <a:p>
            <a:pPr marL="0" indent="0" algn="just">
              <a:buNone/>
            </a:pPr>
            <a:r>
              <a:rPr lang="en-US" sz="3800" b="0" i="0" dirty="0">
                <a:solidFill>
                  <a:srgbClr val="008200"/>
                </a:solidFill>
                <a:effectLst/>
              </a:rPr>
              <a:t>// getting the thread name by invoking the </a:t>
            </a:r>
            <a:r>
              <a:rPr lang="en-US" sz="3800" b="0" i="0" dirty="0" err="1">
                <a:solidFill>
                  <a:srgbClr val="008200"/>
                </a:solidFill>
                <a:effectLst/>
              </a:rPr>
              <a:t>getName</a:t>
            </a:r>
            <a:r>
              <a:rPr lang="en-US" sz="3800" b="0" i="0" dirty="0">
                <a:solidFill>
                  <a:srgbClr val="008200"/>
                </a:solidFill>
                <a:effectLst/>
              </a:rPr>
              <a:t>() method</a:t>
            </a:r>
            <a:r>
              <a:rPr lang="en-US" sz="3800" b="0" i="0" dirty="0">
                <a:solidFill>
                  <a:srgbClr val="000000"/>
                </a:solidFill>
                <a:effectLst/>
              </a:rPr>
              <a:t>  </a:t>
            </a:r>
          </a:p>
          <a:p>
            <a:pPr marL="0" indent="0" algn="just">
              <a:buNone/>
            </a:pPr>
            <a:r>
              <a:rPr lang="en-US" sz="3800" b="0" i="0" dirty="0">
                <a:solidFill>
                  <a:srgbClr val="000000"/>
                </a:solidFill>
                <a:effectLst/>
              </a:rPr>
              <a:t>String str = </a:t>
            </a:r>
            <a:r>
              <a:rPr lang="en-US" sz="3800" b="0" i="0" dirty="0" err="1">
                <a:solidFill>
                  <a:srgbClr val="000000"/>
                </a:solidFill>
                <a:effectLst/>
              </a:rPr>
              <a:t>t.getName</a:t>
            </a:r>
            <a:r>
              <a:rPr lang="en-US" sz="3800" b="0" i="0" dirty="0">
                <a:solidFill>
                  <a:srgbClr val="000000"/>
                </a:solidFill>
                <a:effectLst/>
              </a:rPr>
              <a:t>();  </a:t>
            </a:r>
          </a:p>
          <a:p>
            <a:pPr marL="0" indent="0" algn="just">
              <a:buNone/>
            </a:pPr>
            <a:r>
              <a:rPr lang="en-US" sz="3800" b="0" i="0" dirty="0" err="1">
                <a:solidFill>
                  <a:srgbClr val="000000"/>
                </a:solidFill>
                <a:effectLst/>
              </a:rPr>
              <a:t>System.out.println</a:t>
            </a:r>
            <a:r>
              <a:rPr lang="en-US" sz="3800" b="0" i="0" dirty="0">
                <a:solidFill>
                  <a:srgbClr val="000000"/>
                </a:solidFill>
                <a:effectLst/>
              </a:rPr>
              <a:t>(str);  </a:t>
            </a:r>
          </a:p>
          <a:p>
            <a:pPr marL="0" indent="0" algn="just">
              <a:buNone/>
            </a:pPr>
            <a:r>
              <a:rPr lang="en-US" sz="3800" b="0" i="0" dirty="0">
                <a:solidFill>
                  <a:srgbClr val="000000"/>
                </a:solidFill>
                <a:effectLst/>
              </a:rPr>
              <a:t>}  </a:t>
            </a:r>
          </a:p>
          <a:p>
            <a:pPr marL="0" indent="0" algn="just">
              <a:buNone/>
            </a:pPr>
            <a:r>
              <a:rPr lang="en-US" sz="3800" b="0" i="0" dirty="0">
                <a:solidFill>
                  <a:srgbClr val="000000"/>
                </a:solidFill>
                <a:effectLst/>
              </a:rPr>
              <a:t>}  </a:t>
            </a:r>
          </a:p>
          <a:p>
            <a:endParaRPr lang="en-US" dirty="0"/>
          </a:p>
        </p:txBody>
      </p:sp>
    </p:spTree>
    <p:extLst>
      <p:ext uri="{BB962C8B-B14F-4D97-AF65-F5344CB8AC3E}">
        <p14:creationId xmlns:p14="http://schemas.microsoft.com/office/powerpoint/2010/main" val="3356149781"/>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D24E4-E365-4029-B9B8-5B66197BFCF8}"/>
              </a:ext>
            </a:extLst>
          </p:cNvPr>
          <p:cNvSpPr>
            <a:spLocks noGrp="1"/>
          </p:cNvSpPr>
          <p:nvPr>
            <p:ph type="title"/>
          </p:nvPr>
        </p:nvSpPr>
        <p:spPr>
          <a:xfrm>
            <a:off x="0" y="685800"/>
            <a:ext cx="9144000" cy="1066800"/>
          </a:xfrm>
        </p:spPr>
        <p:txBody>
          <a:bodyPr>
            <a:noAutofit/>
          </a:bodyPr>
          <a:lstStyle/>
          <a:p>
            <a:pPr algn="ctr"/>
            <a:r>
              <a:rPr lang="en-US" sz="3600" b="1" dirty="0">
                <a:solidFill>
                  <a:schemeClr val="tx1"/>
                </a:solidFill>
                <a:ea typeface="Gungsuh" panose="020B0503020000020004" pitchFamily="18" charset="-127"/>
              </a:rPr>
              <a:t>Using the Thread Class: Thread(Runnable r, String name)</a:t>
            </a:r>
            <a:br>
              <a:rPr lang="en-US" sz="3600" b="1" dirty="0">
                <a:solidFill>
                  <a:schemeClr val="tx1"/>
                </a:solidFill>
                <a:ea typeface="Gungsuh" panose="020B0503020000020004" pitchFamily="18" charset="-127"/>
              </a:rPr>
            </a:br>
            <a:endParaRPr lang="en-US" sz="3600" b="1" dirty="0">
              <a:solidFill>
                <a:schemeClr val="tx1"/>
              </a:solidFill>
              <a:ea typeface="Gungsuh" panose="020B0503020000020004" pitchFamily="18" charset="-127"/>
            </a:endParaRPr>
          </a:p>
        </p:txBody>
      </p:sp>
      <p:sp>
        <p:nvSpPr>
          <p:cNvPr id="3" name="Content Placeholder 2">
            <a:extLst>
              <a:ext uri="{FF2B5EF4-FFF2-40B4-BE49-F238E27FC236}">
                <a16:creationId xmlns:a16="http://schemas.microsoft.com/office/drawing/2014/main" id="{43318254-B432-44C6-8CCD-266E9E6CFA3A}"/>
              </a:ext>
            </a:extLst>
          </p:cNvPr>
          <p:cNvSpPr>
            <a:spLocks noGrp="1"/>
          </p:cNvSpPr>
          <p:nvPr>
            <p:ph idx="1"/>
          </p:nvPr>
        </p:nvSpPr>
        <p:spPr>
          <a:xfrm>
            <a:off x="0" y="1752600"/>
            <a:ext cx="9144000" cy="4953000"/>
          </a:xfrm>
        </p:spPr>
        <p:txBody>
          <a:bodyPr>
            <a:normAutofit fontScale="62500" lnSpcReduction="20000"/>
          </a:bodyPr>
          <a:lstStyle/>
          <a:p>
            <a:pPr marL="0" indent="0" algn="just">
              <a:buNone/>
            </a:pP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class</a:t>
            </a:r>
            <a:r>
              <a:rPr lang="en-US" b="0" i="0" dirty="0">
                <a:solidFill>
                  <a:srgbClr val="000000"/>
                </a:solidFill>
                <a:effectLst/>
                <a:latin typeface="inter-regular"/>
              </a:rPr>
              <a:t> MyThread2 </a:t>
            </a:r>
            <a:r>
              <a:rPr lang="en-US" b="1" i="0" dirty="0">
                <a:solidFill>
                  <a:srgbClr val="006699"/>
                </a:solidFill>
                <a:effectLst/>
                <a:latin typeface="inter-regular"/>
              </a:rPr>
              <a:t>implements</a:t>
            </a:r>
            <a:r>
              <a:rPr lang="en-US" b="0" i="0" dirty="0">
                <a:solidFill>
                  <a:srgbClr val="000000"/>
                </a:solidFill>
                <a:effectLst/>
                <a:latin typeface="inter-regular"/>
              </a:rPr>
              <a:t> Runnable  {    </a:t>
            </a:r>
          </a:p>
          <a:p>
            <a:pPr marL="0" indent="0" algn="just">
              <a:buNone/>
            </a:pP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p>
          <a:p>
            <a:pPr marL="0" indent="0" algn="just">
              <a:buNone/>
            </a:pPr>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"Now the thread is running ..."</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a:t>
            </a:r>
          </a:p>
          <a:p>
            <a:pPr marL="0" indent="0" algn="just">
              <a:buNone/>
            </a:pP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argvs</a:t>
            </a:r>
            <a:r>
              <a:rPr lang="en-US" b="0" i="0" dirty="0">
                <a:solidFill>
                  <a:srgbClr val="000000"/>
                </a:solidFill>
                <a:effectLst/>
                <a:latin typeface="inter-regular"/>
              </a:rPr>
              <a:t>[])  {   </a:t>
            </a:r>
          </a:p>
          <a:p>
            <a:pPr marL="0" indent="0" algn="just">
              <a:buNone/>
            </a:pPr>
            <a:r>
              <a:rPr lang="en-US" b="0" i="0" dirty="0">
                <a:solidFill>
                  <a:srgbClr val="008200"/>
                </a:solidFill>
                <a:effectLst/>
                <a:latin typeface="inter-regular"/>
              </a:rPr>
              <a:t>// creating an object of the class MyThread2</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Runnable r1 = </a:t>
            </a:r>
            <a:r>
              <a:rPr lang="en-US" b="1" i="0" dirty="0">
                <a:solidFill>
                  <a:srgbClr val="006699"/>
                </a:solidFill>
                <a:effectLst/>
                <a:latin typeface="inter-regular"/>
              </a:rPr>
              <a:t>new</a:t>
            </a:r>
            <a:r>
              <a:rPr lang="en-US" b="0" i="0" dirty="0">
                <a:solidFill>
                  <a:srgbClr val="000000"/>
                </a:solidFill>
                <a:effectLst/>
                <a:latin typeface="inter-regular"/>
              </a:rPr>
              <a:t> MyThread2();   </a:t>
            </a:r>
          </a:p>
          <a:p>
            <a:pPr marL="0" indent="0" algn="just">
              <a:buNone/>
            </a:pPr>
            <a:r>
              <a:rPr lang="en-US" b="0" i="0" dirty="0">
                <a:solidFill>
                  <a:srgbClr val="008200"/>
                </a:solidFill>
                <a:effectLst/>
                <a:latin typeface="inter-regular"/>
              </a:rPr>
              <a:t>// creating an object of the class Thread using Thread(Runnable r, String name)</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Thread th1 = </a:t>
            </a:r>
            <a:r>
              <a:rPr lang="en-US" b="1" i="0" dirty="0">
                <a:solidFill>
                  <a:srgbClr val="006699"/>
                </a:solidFill>
                <a:effectLst/>
                <a:latin typeface="inter-regular"/>
              </a:rPr>
              <a:t>new</a:t>
            </a:r>
            <a:r>
              <a:rPr lang="en-US" b="0" i="0" dirty="0">
                <a:solidFill>
                  <a:srgbClr val="000000"/>
                </a:solidFill>
                <a:effectLst/>
                <a:latin typeface="inter-regular"/>
              </a:rPr>
              <a:t> Thread(r1, </a:t>
            </a:r>
            <a:r>
              <a:rPr lang="en-US" b="0" i="0" dirty="0">
                <a:solidFill>
                  <a:srgbClr val="0000FF"/>
                </a:solidFill>
                <a:effectLst/>
                <a:latin typeface="inter-regular"/>
              </a:rPr>
              <a:t>"My new thread"</a:t>
            </a:r>
            <a:r>
              <a:rPr lang="en-US" b="0" i="0" dirty="0">
                <a:solidFill>
                  <a:srgbClr val="000000"/>
                </a:solidFill>
                <a:effectLst/>
                <a:latin typeface="inter-regular"/>
              </a:rPr>
              <a:t>);    </a:t>
            </a:r>
          </a:p>
          <a:p>
            <a:pPr marL="0" indent="0" algn="just">
              <a:buNone/>
            </a:pPr>
            <a:r>
              <a:rPr lang="en-US" b="0" i="0" dirty="0">
                <a:solidFill>
                  <a:srgbClr val="008200"/>
                </a:solidFill>
                <a:effectLst/>
                <a:latin typeface="inter-regular"/>
              </a:rPr>
              <a:t>// the start() method moves the thread to the active state</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th1.start();   </a:t>
            </a:r>
          </a:p>
          <a:p>
            <a:pPr marL="0" indent="0" algn="just">
              <a:buNone/>
            </a:pPr>
            <a:r>
              <a:rPr lang="en-US" b="0" i="0" dirty="0">
                <a:solidFill>
                  <a:srgbClr val="008200"/>
                </a:solidFill>
                <a:effectLst/>
                <a:latin typeface="inter-regular"/>
              </a:rPr>
              <a:t>// getting the thread name by invoking the </a:t>
            </a:r>
            <a:r>
              <a:rPr lang="en-US" b="0" i="0" dirty="0" err="1">
                <a:solidFill>
                  <a:srgbClr val="008200"/>
                </a:solidFill>
                <a:effectLst/>
                <a:latin typeface="inter-regular"/>
              </a:rPr>
              <a:t>getName</a:t>
            </a:r>
            <a:r>
              <a:rPr lang="en-US" b="0" i="0" dirty="0">
                <a:solidFill>
                  <a:srgbClr val="008200"/>
                </a:solidFill>
                <a:effectLst/>
                <a:latin typeface="inter-regular"/>
              </a:rPr>
              <a:t>() method</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String str = th1.getName();  </a:t>
            </a:r>
          </a:p>
          <a:p>
            <a:pPr marL="0" indent="0" algn="just">
              <a:buNone/>
            </a:pPr>
            <a:r>
              <a:rPr lang="en-US" b="0" i="0" dirty="0" err="1">
                <a:solidFill>
                  <a:srgbClr val="000000"/>
                </a:solidFill>
                <a:effectLst/>
                <a:latin typeface="inter-regular"/>
              </a:rPr>
              <a:t>System.out.println</a:t>
            </a:r>
            <a:r>
              <a:rPr lang="en-US" b="0" i="0" dirty="0">
                <a:solidFill>
                  <a:srgbClr val="000000"/>
                </a:solidFill>
                <a:effectLst/>
                <a:latin typeface="inter-regular"/>
              </a:rPr>
              <a:t>(str);  </a:t>
            </a:r>
          </a:p>
          <a:p>
            <a:pPr marL="0" indent="0" algn="just">
              <a:buNone/>
            </a:pPr>
            <a:r>
              <a:rPr lang="en-US" b="0" i="0" dirty="0">
                <a:solidFill>
                  <a:srgbClr val="000000"/>
                </a:solidFill>
                <a:effectLst/>
                <a:latin typeface="inter-regular"/>
              </a:rPr>
              <a:t>}  }    </a:t>
            </a:r>
          </a:p>
          <a:p>
            <a:endParaRPr lang="en-US" dirty="0"/>
          </a:p>
        </p:txBody>
      </p:sp>
    </p:spTree>
    <p:extLst>
      <p:ext uri="{BB962C8B-B14F-4D97-AF65-F5344CB8AC3E}">
        <p14:creationId xmlns:p14="http://schemas.microsoft.com/office/powerpoint/2010/main" val="897913320"/>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C1AB3-7561-4C77-86EC-E0CFA3B2152F}"/>
              </a:ext>
            </a:extLst>
          </p:cNvPr>
          <p:cNvSpPr>
            <a:spLocks noGrp="1"/>
          </p:cNvSpPr>
          <p:nvPr>
            <p:ph type="title"/>
          </p:nvPr>
        </p:nvSpPr>
        <p:spPr>
          <a:xfrm>
            <a:off x="457200" y="646563"/>
            <a:ext cx="8229600" cy="721464"/>
          </a:xfrm>
        </p:spPr>
        <p:txBody>
          <a:bodyPr/>
          <a:lstStyle/>
          <a:p>
            <a:r>
              <a:rPr lang="en-US" dirty="0"/>
              <a:t>Example</a:t>
            </a:r>
          </a:p>
        </p:txBody>
      </p:sp>
      <p:sp>
        <p:nvSpPr>
          <p:cNvPr id="3" name="Content Placeholder 2">
            <a:extLst>
              <a:ext uri="{FF2B5EF4-FFF2-40B4-BE49-F238E27FC236}">
                <a16:creationId xmlns:a16="http://schemas.microsoft.com/office/drawing/2014/main" id="{C93F6071-BF84-4A3B-AD54-23E197C691D2}"/>
              </a:ext>
            </a:extLst>
          </p:cNvPr>
          <p:cNvSpPr>
            <a:spLocks noGrp="1"/>
          </p:cNvSpPr>
          <p:nvPr>
            <p:ph idx="1"/>
          </p:nvPr>
        </p:nvSpPr>
        <p:spPr>
          <a:xfrm>
            <a:off x="628650" y="2083213"/>
            <a:ext cx="7886700" cy="3406760"/>
          </a:xfrm>
        </p:spPr>
        <p:txBody>
          <a:bodyPr/>
          <a:lstStyle/>
          <a:p>
            <a:endParaRPr lang="en-US" dirty="0"/>
          </a:p>
        </p:txBody>
      </p:sp>
      <p:sp>
        <p:nvSpPr>
          <p:cNvPr id="7" name="Rectangle 4">
            <a:extLst>
              <a:ext uri="{FF2B5EF4-FFF2-40B4-BE49-F238E27FC236}">
                <a16:creationId xmlns:a16="http://schemas.microsoft.com/office/drawing/2014/main" id="{C4121051-2EC0-4CB9-8960-2D1EFEE5DDFE}"/>
              </a:ext>
            </a:extLst>
          </p:cNvPr>
          <p:cNvSpPr>
            <a:spLocks noChangeArrowheads="1"/>
          </p:cNvSpPr>
          <p:nvPr/>
        </p:nvSpPr>
        <p:spPr bwMode="auto">
          <a:xfrm>
            <a:off x="628651" y="2083213"/>
            <a:ext cx="4062620" cy="3272444"/>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class </a:t>
            </a:r>
            <a:r>
              <a:rPr lang="en-US" altLang="en-US" sz="1500" dirty="0" err="1">
                <a:solidFill>
                  <a:srgbClr val="EEEEEE"/>
                </a:solidFill>
                <a:latin typeface="Courier New" panose="02070309020205020404" pitchFamily="49" charset="0"/>
              </a:rPr>
              <a:t>NameMyThread</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public static void main (String [] </a:t>
            </a:r>
            <a:r>
              <a:rPr lang="en-US" altLang="en-US" sz="1500" dirty="0" err="1">
                <a:solidFill>
                  <a:srgbClr val="EEEEEE"/>
                </a:solidFill>
                <a:latin typeface="Courier New" panose="02070309020205020404" pitchFamily="49" charset="0"/>
              </a:rPr>
              <a:t>args</a:t>
            </a:r>
            <a:r>
              <a:rPr lang="en-US" altLang="en-US" sz="1500" dirty="0">
                <a:solidFill>
                  <a:srgbClr val="EEEEEE"/>
                </a:solidFill>
                <a:latin typeface="Courier New" panose="02070309020205020404" pitchFamily="49" charset="0"/>
              </a:rPr>
              <a:t>)</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mt; </a:t>
            </a:r>
          </a:p>
          <a:p>
            <a:pPr defTabSz="685800" eaLnBrk="0" hangingPunct="0"/>
            <a:r>
              <a:rPr lang="en-US" altLang="en-US" sz="1500" dirty="0">
                <a:solidFill>
                  <a:srgbClr val="EEEEEE"/>
                </a:solidFill>
                <a:latin typeface="Courier New" panose="02070309020205020404" pitchFamily="49" charset="0"/>
              </a:rPr>
              <a:t>    if (</a:t>
            </a:r>
            <a:r>
              <a:rPr lang="en-US" altLang="en-US" sz="1500" dirty="0" err="1">
                <a:solidFill>
                  <a:srgbClr val="EEEEEE"/>
                </a:solidFill>
                <a:latin typeface="Courier New" panose="02070309020205020404" pitchFamily="49" charset="0"/>
              </a:rPr>
              <a:t>args.length</a:t>
            </a:r>
            <a:r>
              <a:rPr lang="en-US" altLang="en-US" sz="1500" dirty="0">
                <a:solidFill>
                  <a:srgbClr val="EEEEEE"/>
                </a:solidFill>
                <a:latin typeface="Courier New" panose="02070309020205020404" pitchFamily="49" charset="0"/>
              </a:rPr>
              <a:t> == 0) </a:t>
            </a:r>
          </a:p>
          <a:p>
            <a:pPr defTabSz="685800" eaLnBrk="0" hangingPunct="0"/>
            <a:r>
              <a:rPr lang="en-US" altLang="en-US" sz="1500" dirty="0">
                <a:solidFill>
                  <a:srgbClr val="EEEEEE"/>
                </a:solidFill>
                <a:latin typeface="Courier New" panose="02070309020205020404" pitchFamily="49" charset="0"/>
              </a:rPr>
              <a:t>         mt = new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else mt = new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args</a:t>
            </a:r>
            <a:r>
              <a:rPr lang="en-US" altLang="en-US" sz="1500" dirty="0">
                <a:solidFill>
                  <a:srgbClr val="EEEEEE"/>
                </a:solidFill>
                <a:latin typeface="Courier New" panose="02070309020205020404" pitchFamily="49" charset="0"/>
              </a:rPr>
              <a:t> [0]);</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mt.start</a:t>
            </a:r>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r>
              <a:rPr lang="en-US" altLang="en-US" sz="1500" dirty="0"/>
              <a:t> </a:t>
            </a:r>
            <a:endParaRPr lang="en-US" altLang="en-US" sz="1500" dirty="0">
              <a:latin typeface="Arial" panose="020B0604020202020204" pitchFamily="34" charset="0"/>
            </a:endParaRPr>
          </a:p>
        </p:txBody>
      </p:sp>
      <p:sp>
        <p:nvSpPr>
          <p:cNvPr id="8" name="Rectangle 5">
            <a:extLst>
              <a:ext uri="{FF2B5EF4-FFF2-40B4-BE49-F238E27FC236}">
                <a16:creationId xmlns:a16="http://schemas.microsoft.com/office/drawing/2014/main" id="{074EBC17-AD79-46CB-9DFA-78D26641BBAE}"/>
              </a:ext>
            </a:extLst>
          </p:cNvPr>
          <p:cNvSpPr>
            <a:spLocks noChangeArrowheads="1"/>
          </p:cNvSpPr>
          <p:nvPr/>
        </p:nvSpPr>
        <p:spPr bwMode="auto">
          <a:xfrm>
            <a:off x="4691272" y="1789563"/>
            <a:ext cx="3824079" cy="3734109"/>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class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extends Thread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 { </a:t>
            </a:r>
          </a:p>
          <a:p>
            <a:pPr defTabSz="685800" eaLnBrk="0" hangingPunct="0"/>
            <a:r>
              <a:rPr lang="en-US" altLang="en-US" sz="1500" dirty="0">
                <a:solidFill>
                  <a:srgbClr val="EEEEEE"/>
                </a:solidFill>
                <a:latin typeface="Courier New" panose="02070309020205020404" pitchFamily="49" charset="0"/>
              </a:rPr>
              <a:t>   // The compiler creates the byte code equivalent of super (); </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(String name)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setName</a:t>
            </a:r>
            <a:r>
              <a:rPr lang="en-US" altLang="en-US" sz="1500" dirty="0">
                <a:solidFill>
                  <a:srgbClr val="EEEEEE"/>
                </a:solidFill>
                <a:latin typeface="Courier New" panose="02070309020205020404" pitchFamily="49" charset="0"/>
              </a:rPr>
              <a:t> (name);</a:t>
            </a:r>
          </a:p>
          <a:p>
            <a:pPr defTabSz="685800" eaLnBrk="0" hangingPunct="0"/>
            <a:r>
              <a:rPr lang="en-US" altLang="en-US" sz="1500" dirty="0">
                <a:solidFill>
                  <a:srgbClr val="EEEEEE"/>
                </a:solidFill>
                <a:latin typeface="Courier New" panose="02070309020205020404" pitchFamily="49" charset="0"/>
              </a:rPr>
              <a:t>    // Pass name to Thread superclass</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public void run ()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 ("My name is: " + </a:t>
            </a:r>
            <a:r>
              <a:rPr lang="en-US" altLang="en-US" sz="1500" dirty="0" err="1">
                <a:solidFill>
                  <a:srgbClr val="EEEEEE"/>
                </a:solidFill>
                <a:latin typeface="Courier New" panose="02070309020205020404" pitchFamily="49" charset="0"/>
              </a:rPr>
              <a:t>getName</a:t>
            </a:r>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a:t> </a:t>
            </a:r>
            <a:endParaRPr lang="en-US" altLang="en-US" sz="1500" dirty="0">
              <a:latin typeface="Arial" panose="020B0604020202020204" pitchFamily="34" charset="0"/>
            </a:endParaRPr>
          </a:p>
        </p:txBody>
      </p:sp>
    </p:spTree>
    <p:extLst>
      <p:ext uri="{BB962C8B-B14F-4D97-AF65-F5344CB8AC3E}">
        <p14:creationId xmlns:p14="http://schemas.microsoft.com/office/powerpoint/2010/main" val="1732101456"/>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60D5-216A-46C1-8235-03CFFCA83CD2}"/>
              </a:ext>
            </a:extLst>
          </p:cNvPr>
          <p:cNvSpPr>
            <a:spLocks noGrp="1"/>
          </p:cNvSpPr>
          <p:nvPr>
            <p:ph type="title"/>
          </p:nvPr>
        </p:nvSpPr>
        <p:spPr>
          <a:xfrm>
            <a:off x="457200" y="609600"/>
            <a:ext cx="8229600" cy="808038"/>
          </a:xfrm>
        </p:spPr>
        <p:txBody>
          <a:bodyPr/>
          <a:lstStyle/>
          <a:p>
            <a:r>
              <a:rPr lang="en-US" b="1" i="0" dirty="0">
                <a:solidFill>
                  <a:srgbClr val="444444"/>
                </a:solidFill>
                <a:effectLst/>
                <a:latin typeface="inherit"/>
              </a:rPr>
              <a:t>Sleep (long milliseconds)</a:t>
            </a:r>
            <a:br>
              <a:rPr lang="en-US" b="1" i="0" dirty="0">
                <a:solidFill>
                  <a:srgbClr val="444444"/>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FA6AA873-CF24-41BE-AFAE-1B4AC61F626D}"/>
              </a:ext>
            </a:extLst>
          </p:cNvPr>
          <p:cNvSpPr>
            <a:spLocks noGrp="1"/>
          </p:cNvSpPr>
          <p:nvPr>
            <p:ph idx="1"/>
          </p:nvPr>
        </p:nvSpPr>
        <p:spPr/>
        <p:txBody>
          <a:bodyPr/>
          <a:lstStyle/>
          <a:p>
            <a:pPr algn="just">
              <a:lnSpc>
                <a:spcPct val="100000"/>
              </a:lnSpc>
            </a:pPr>
            <a:r>
              <a:rPr lang="en-US" b="0" i="0" dirty="0">
                <a:solidFill>
                  <a:srgbClr val="4D4D4D"/>
                </a:solidFill>
                <a:effectLst/>
              </a:rPr>
              <a:t>It suspends a thread for the specified period. If any other thread interrupts this sleeping thread, it will throw an </a:t>
            </a:r>
            <a:r>
              <a:rPr lang="en-US" b="0" i="0" dirty="0" err="1">
                <a:solidFill>
                  <a:srgbClr val="4D4D4D"/>
                </a:solidFill>
                <a:effectLst/>
              </a:rPr>
              <a:t>InterruptedException</a:t>
            </a:r>
            <a:r>
              <a:rPr lang="en-US" b="0" i="0" dirty="0">
                <a:solidFill>
                  <a:srgbClr val="4D4D4D"/>
                </a:solidFill>
                <a:effectLst/>
              </a:rPr>
              <a:t>. So it is suggested to enclose the sleep() method in the try block. Alternatively, the code’s method must include </a:t>
            </a:r>
            <a:r>
              <a:rPr lang="en-US" b="0" i="0" dirty="0" err="1">
                <a:solidFill>
                  <a:srgbClr val="4D4D4D"/>
                </a:solidFill>
                <a:effectLst/>
              </a:rPr>
              <a:t>InterruptedException</a:t>
            </a:r>
            <a:r>
              <a:rPr lang="en-US" b="0" i="0" dirty="0">
                <a:solidFill>
                  <a:srgbClr val="4D4D4D"/>
                </a:solidFill>
                <a:effectLst/>
              </a:rPr>
              <a:t> in its throws clause.</a:t>
            </a:r>
            <a:endParaRPr lang="en-US" dirty="0"/>
          </a:p>
        </p:txBody>
      </p:sp>
    </p:spTree>
    <p:extLst>
      <p:ext uri="{BB962C8B-B14F-4D97-AF65-F5344CB8AC3E}">
        <p14:creationId xmlns:p14="http://schemas.microsoft.com/office/powerpoint/2010/main" val="2747474087"/>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F9FC3-5D28-4361-8775-D15B2D267572}"/>
              </a:ext>
            </a:extLst>
          </p:cNvPr>
          <p:cNvSpPr>
            <a:spLocks noGrp="1"/>
          </p:cNvSpPr>
          <p:nvPr>
            <p:ph type="title"/>
          </p:nvPr>
        </p:nvSpPr>
        <p:spPr>
          <a:xfrm>
            <a:off x="457200" y="533400"/>
            <a:ext cx="8229600" cy="457200"/>
          </a:xfrm>
        </p:spPr>
        <p:txBody>
          <a:bodyPr/>
          <a:lstStyle/>
          <a:p>
            <a:r>
              <a:rPr lang="en-US" b="1" i="0" dirty="0" err="1">
                <a:solidFill>
                  <a:srgbClr val="444444"/>
                </a:solidFill>
                <a:effectLst/>
                <a:latin typeface="inherit"/>
              </a:rPr>
              <a:t>boolean</a:t>
            </a:r>
            <a:r>
              <a:rPr lang="en-US" b="1" i="0" dirty="0">
                <a:solidFill>
                  <a:srgbClr val="444444"/>
                </a:solidFill>
                <a:effectLst/>
                <a:latin typeface="inherit"/>
              </a:rPr>
              <a:t> </a:t>
            </a:r>
            <a:r>
              <a:rPr lang="en-US" b="1" i="0" dirty="0" err="1">
                <a:solidFill>
                  <a:srgbClr val="444444"/>
                </a:solidFill>
                <a:effectLst/>
                <a:latin typeface="inherit"/>
              </a:rPr>
              <a:t>isAlive</a:t>
            </a:r>
            <a:r>
              <a:rPr lang="en-US" b="1" i="0" dirty="0">
                <a:solidFill>
                  <a:srgbClr val="444444"/>
                </a:solidFill>
                <a:effectLst/>
                <a:latin typeface="inherit"/>
              </a:rPr>
              <a:t>()</a:t>
            </a:r>
            <a:br>
              <a:rPr lang="en-US" b="1" i="0" dirty="0">
                <a:solidFill>
                  <a:srgbClr val="444444"/>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482E988-80EE-4DE0-8B48-10B171337663}"/>
              </a:ext>
            </a:extLst>
          </p:cNvPr>
          <p:cNvSpPr>
            <a:spLocks noGrp="1"/>
          </p:cNvSpPr>
          <p:nvPr>
            <p:ph idx="1"/>
          </p:nvPr>
        </p:nvSpPr>
        <p:spPr>
          <a:xfrm>
            <a:off x="0" y="1066800"/>
            <a:ext cx="9144000" cy="5638800"/>
          </a:xfrm>
        </p:spPr>
        <p:txBody>
          <a:bodyPr/>
          <a:lstStyle/>
          <a:p>
            <a:pPr algn="l" fontAlgn="base">
              <a:lnSpc>
                <a:spcPct val="100000"/>
              </a:lnSpc>
            </a:pPr>
            <a:r>
              <a:rPr lang="en-US" b="0" i="0" dirty="0">
                <a:solidFill>
                  <a:srgbClr val="4D4D4D"/>
                </a:solidFill>
                <a:effectLst/>
                <a:latin typeface="Arial" panose="020B0604020202020204" pitchFamily="34" charset="0"/>
              </a:rPr>
              <a:t>It determines if a thread is still running. JVM considers a thread to be alive immediately before calling to thread’s run() method, during the execution of thread’s run() and immediately after return from run().</a:t>
            </a:r>
          </a:p>
          <a:p>
            <a:pPr algn="l" fontAlgn="base">
              <a:lnSpc>
                <a:spcPct val="100000"/>
              </a:lnSpc>
            </a:pPr>
            <a:r>
              <a:rPr lang="en-US" b="0" i="0" dirty="0">
                <a:solidFill>
                  <a:srgbClr val="4D4D4D"/>
                </a:solidFill>
                <a:effectLst/>
                <a:latin typeface="Arial" panose="020B0604020202020204" pitchFamily="34" charset="0"/>
              </a:rPr>
              <a:t>During that interval, the </a:t>
            </a:r>
            <a:r>
              <a:rPr lang="en-US" b="0" i="0" dirty="0" err="1">
                <a:solidFill>
                  <a:srgbClr val="4D4D4D"/>
                </a:solidFill>
                <a:effectLst/>
                <a:latin typeface="Arial" panose="020B0604020202020204" pitchFamily="34" charset="0"/>
              </a:rPr>
              <a:t>isAlive</a:t>
            </a:r>
            <a:r>
              <a:rPr lang="en-US" b="0" i="0" dirty="0">
                <a:solidFill>
                  <a:srgbClr val="4D4D4D"/>
                </a:solidFill>
                <a:effectLst/>
                <a:latin typeface="Arial" panose="020B0604020202020204" pitchFamily="34" charset="0"/>
              </a:rPr>
              <a:t>() method returns a “true” Boolean value. Otherwise, it returns false.</a:t>
            </a:r>
          </a:p>
          <a:p>
            <a:pPr algn="l" fontAlgn="base">
              <a:lnSpc>
                <a:spcPct val="100000"/>
              </a:lnSpc>
            </a:pPr>
            <a:r>
              <a:rPr lang="en-US" b="0" i="0" dirty="0">
                <a:solidFill>
                  <a:srgbClr val="4D4D4D"/>
                </a:solidFill>
                <a:effectLst/>
                <a:latin typeface="Arial" panose="020B0604020202020204" pitchFamily="34" charset="0"/>
              </a:rPr>
              <a:t>This method is useful in the situations when one thread needs to wait for another thread to finish its run() method.</a:t>
            </a:r>
          </a:p>
          <a:p>
            <a:endParaRPr lang="en-US" dirty="0"/>
          </a:p>
        </p:txBody>
      </p:sp>
    </p:spTree>
    <p:extLst>
      <p:ext uri="{BB962C8B-B14F-4D97-AF65-F5344CB8AC3E}">
        <p14:creationId xmlns:p14="http://schemas.microsoft.com/office/powerpoint/2010/main" val="1962405175"/>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5E5FD56-20D7-46CC-9479-A034B4577C16}"/>
              </a:ext>
            </a:extLst>
          </p:cNvPr>
          <p:cNvSpPr>
            <a:spLocks noChangeArrowheads="1"/>
          </p:cNvSpPr>
          <p:nvPr/>
        </p:nvSpPr>
        <p:spPr bwMode="auto">
          <a:xfrm>
            <a:off x="628650" y="1602686"/>
            <a:ext cx="3677478" cy="1887450"/>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class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extends Thread{</a:t>
            </a:r>
          </a:p>
          <a:p>
            <a:pPr defTabSz="685800" eaLnBrk="0" hangingPunct="0"/>
            <a:r>
              <a:rPr lang="en-US" altLang="en-US" sz="1500" dirty="0">
                <a:solidFill>
                  <a:srgbClr val="EEEEEE"/>
                </a:solidFill>
                <a:latin typeface="Courier New" panose="02070309020205020404" pitchFamily="49" charset="0"/>
              </a:rPr>
              <a:t>      public void run(){</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("My thread is in running  </a:t>
            </a:r>
          </a:p>
          <a:p>
            <a:pPr defTabSz="685800" eaLnBrk="0" hangingPunct="0"/>
            <a:r>
              <a:rPr lang="en-US" altLang="en-US" sz="1500" dirty="0">
                <a:solidFill>
                  <a:srgbClr val="EEEEEE"/>
                </a:solidFill>
                <a:latin typeface="Courier New" panose="02070309020205020404" pitchFamily="49" charset="0"/>
              </a:rPr>
              <a:t>     state."); </a:t>
            </a:r>
          </a:p>
          <a:p>
            <a:pPr defTabSz="685800" eaLnBrk="0" hangingPunct="0"/>
            <a:r>
              <a:rPr lang="en-US" altLang="en-US" sz="1500" dirty="0">
                <a:solidFill>
                  <a:srgbClr val="EEEEEE"/>
                </a:solidFill>
                <a:latin typeface="Courier New" panose="02070309020205020404" pitchFamily="49" charset="0"/>
              </a:rPr>
              <a:t>}</a:t>
            </a:r>
          </a:p>
          <a:p>
            <a:pPr defTabSz="685800" eaLnBrk="0" hangingPunct="0"/>
            <a:r>
              <a:rPr lang="en-US" altLang="en-US" sz="1500" dirty="0">
                <a:solidFill>
                  <a:srgbClr val="EEEEEE"/>
                </a:solidFill>
                <a:latin typeface="Courier New" panose="02070309020205020404" pitchFamily="49" charset="0"/>
              </a:rPr>
              <a:t> } </a:t>
            </a:r>
            <a:endParaRPr lang="en-US" altLang="en-US" sz="1500" dirty="0">
              <a:latin typeface="Arial" panose="020B0604020202020204" pitchFamily="34" charset="0"/>
            </a:endParaRPr>
          </a:p>
        </p:txBody>
      </p:sp>
      <p:sp>
        <p:nvSpPr>
          <p:cNvPr id="5" name="Rectangle 2">
            <a:extLst>
              <a:ext uri="{FF2B5EF4-FFF2-40B4-BE49-F238E27FC236}">
                <a16:creationId xmlns:a16="http://schemas.microsoft.com/office/drawing/2014/main" id="{9D430CCE-FF1B-459B-BEA3-775CB2B2327E}"/>
              </a:ext>
            </a:extLst>
          </p:cNvPr>
          <p:cNvSpPr>
            <a:spLocks noChangeArrowheads="1"/>
          </p:cNvSpPr>
          <p:nvPr/>
        </p:nvSpPr>
        <p:spPr bwMode="auto">
          <a:xfrm>
            <a:off x="4306128" y="1131094"/>
            <a:ext cx="4209222" cy="4657439"/>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class </a:t>
            </a:r>
            <a:r>
              <a:rPr lang="en-US" altLang="en-US" sz="1500" dirty="0" err="1">
                <a:solidFill>
                  <a:srgbClr val="EEEEEE"/>
                </a:solidFill>
                <a:latin typeface="Courier New" panose="02070309020205020404" pitchFamily="49" charset="0"/>
              </a:rPr>
              <a:t>ThreadSleepDemo</a:t>
            </a:r>
            <a:r>
              <a:rPr lang="en-US" altLang="en-US" sz="1500" dirty="0">
                <a:solidFill>
                  <a:srgbClr val="EEEEEE"/>
                </a:solidFill>
                <a:latin typeface="Courier New" panose="02070309020205020404" pitchFamily="49" charset="0"/>
              </a:rPr>
              <a:t>{</a:t>
            </a:r>
          </a:p>
          <a:p>
            <a:pPr defTabSz="685800" eaLnBrk="0" hangingPunct="0"/>
            <a:r>
              <a:rPr lang="en-US" altLang="en-US" sz="1500" dirty="0">
                <a:solidFill>
                  <a:srgbClr val="EEEEEE"/>
                </a:solidFill>
                <a:latin typeface="Courier New" panose="02070309020205020404" pitchFamily="49" charset="0"/>
              </a:rPr>
              <a:t>     public static void main(String </a:t>
            </a:r>
            <a:r>
              <a:rPr lang="en-US" altLang="en-US" sz="1500" dirty="0" err="1">
                <a:solidFill>
                  <a:srgbClr val="EEEEEE"/>
                </a:solidFill>
                <a:latin typeface="Courier New" panose="02070309020205020404" pitchFamily="49" charset="0"/>
              </a:rPr>
              <a:t>args</a:t>
            </a:r>
            <a:r>
              <a:rPr lang="en-US" altLang="en-US" sz="1500" dirty="0">
                <a:solidFill>
                  <a:srgbClr val="EEEEEE"/>
                </a:solidFill>
                <a:latin typeface="Courier New" panose="02070309020205020404" pitchFamily="49" charset="0"/>
              </a:rPr>
              <a:t>[]){</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obj=new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obj.start</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while(</a:t>
            </a:r>
            <a:r>
              <a:rPr lang="en-US" altLang="en-US" sz="1500" dirty="0" err="1">
                <a:solidFill>
                  <a:srgbClr val="EEEEEE"/>
                </a:solidFill>
                <a:latin typeface="Courier New" panose="02070309020205020404" pitchFamily="49" charset="0"/>
              </a:rPr>
              <a:t>obj.isAlive</a:t>
            </a:r>
            <a:r>
              <a:rPr lang="en-US" altLang="en-US" sz="1500" dirty="0">
                <a:solidFill>
                  <a:srgbClr val="EEEEEE"/>
                </a:solidFill>
                <a:latin typeface="Courier New" panose="02070309020205020404" pitchFamily="49" charset="0"/>
              </a:rPr>
              <a:t>())</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try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obj.sleep</a:t>
            </a:r>
            <a:r>
              <a:rPr lang="en-US" altLang="en-US" sz="1500" dirty="0">
                <a:solidFill>
                  <a:srgbClr val="EEEEEE"/>
                </a:solidFill>
                <a:latin typeface="Courier New" panose="02070309020205020404" pitchFamily="49" charset="0"/>
              </a:rPr>
              <a:t>(10); </a:t>
            </a:r>
          </a:p>
          <a:p>
            <a:pPr defTabSz="685800" eaLnBrk="0" hangingPunct="0"/>
            <a:r>
              <a:rPr lang="en-US" altLang="en-US" sz="1500" dirty="0">
                <a:solidFill>
                  <a:srgbClr val="EEEEEE"/>
                </a:solidFill>
                <a:latin typeface="Courier New" panose="02070309020205020404" pitchFamily="49" charset="0"/>
              </a:rPr>
              <a:t>        } catch(</a:t>
            </a:r>
            <a:r>
              <a:rPr lang="en-US" altLang="en-US" sz="1500" dirty="0" err="1">
                <a:solidFill>
                  <a:srgbClr val="EEEEEE"/>
                </a:solidFill>
                <a:latin typeface="Courier New" panose="02070309020205020404" pitchFamily="49" charset="0"/>
              </a:rPr>
              <a:t>InterruptedException</a:t>
            </a:r>
            <a:r>
              <a:rPr lang="en-US" altLang="en-US" sz="1500" dirty="0">
                <a:solidFill>
                  <a:srgbClr val="EEEEEE"/>
                </a:solidFill>
                <a:latin typeface="Courier New" panose="02070309020205020404" pitchFamily="49" charset="0"/>
              </a:rPr>
              <a:t> e)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(“Sleeping thread interrupted”);</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(“Thread-Sleep Demo Complete”);</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r>
              <a:rPr lang="en-US" altLang="en-US" sz="1500" dirty="0"/>
              <a:t> </a:t>
            </a:r>
            <a:endParaRPr lang="en-US" altLang="en-US" sz="1500" dirty="0">
              <a:latin typeface="Arial" panose="020B0604020202020204" pitchFamily="34" charset="0"/>
            </a:endParaRPr>
          </a:p>
        </p:txBody>
      </p:sp>
    </p:spTree>
    <p:extLst>
      <p:ext uri="{BB962C8B-B14F-4D97-AF65-F5344CB8AC3E}">
        <p14:creationId xmlns:p14="http://schemas.microsoft.com/office/powerpoint/2010/main" val="2825611458"/>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5E65-1624-4FB0-9639-43429A6C35C1}"/>
              </a:ext>
            </a:extLst>
          </p:cNvPr>
          <p:cNvSpPr>
            <a:spLocks noGrp="1"/>
          </p:cNvSpPr>
          <p:nvPr>
            <p:ph type="title"/>
          </p:nvPr>
        </p:nvSpPr>
        <p:spPr>
          <a:xfrm>
            <a:off x="1257300" y="691028"/>
            <a:ext cx="7886700" cy="332444"/>
          </a:xfrm>
        </p:spPr>
        <p:txBody>
          <a:bodyPr>
            <a:normAutofit fontScale="90000"/>
          </a:bodyPr>
          <a:lstStyle/>
          <a:p>
            <a:r>
              <a:rPr lang="en-US" b="1" i="0" dirty="0">
                <a:solidFill>
                  <a:srgbClr val="444444"/>
                </a:solidFill>
                <a:effectLst/>
                <a:latin typeface="inherit"/>
              </a:rPr>
              <a:t>join(long milliseconds)</a:t>
            </a:r>
            <a:br>
              <a:rPr lang="en-US" b="1" i="0" dirty="0">
                <a:solidFill>
                  <a:srgbClr val="444444"/>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5689BE7E-54C2-4C75-847A-89AC3E0C54BD}"/>
              </a:ext>
            </a:extLst>
          </p:cNvPr>
          <p:cNvSpPr>
            <a:spLocks noGrp="1"/>
          </p:cNvSpPr>
          <p:nvPr>
            <p:ph idx="1"/>
          </p:nvPr>
        </p:nvSpPr>
        <p:spPr>
          <a:xfrm>
            <a:off x="0" y="1463538"/>
            <a:ext cx="9144000" cy="4537212"/>
          </a:xfrm>
        </p:spPr>
        <p:txBody>
          <a:bodyPr/>
          <a:lstStyle/>
          <a:p>
            <a:r>
              <a:rPr lang="en-US" b="0" i="0" dirty="0">
                <a:solidFill>
                  <a:srgbClr val="4D4D4D"/>
                </a:solidFill>
                <a:effectLst/>
                <a:latin typeface="Arial" panose="020B0604020202020204" pitchFamily="34" charset="0"/>
              </a:rPr>
              <a:t>This method gets called when a thread wants to wait for another thread to terminate. Let’s see a sample code for the </a:t>
            </a:r>
            <a:r>
              <a:rPr lang="en-US" b="1" i="0" dirty="0">
                <a:solidFill>
                  <a:srgbClr val="4D4D4D"/>
                </a:solidFill>
                <a:effectLst/>
                <a:latin typeface="Arial" panose="020B0604020202020204" pitchFamily="34" charset="0"/>
              </a:rPr>
              <a:t>&lt;join()&gt;</a:t>
            </a:r>
            <a:r>
              <a:rPr lang="en-US" b="0" i="0" dirty="0">
                <a:solidFill>
                  <a:srgbClr val="4D4D4D"/>
                </a:solidFill>
                <a:effectLst/>
                <a:latin typeface="Arial" panose="020B0604020202020204" pitchFamily="34" charset="0"/>
              </a:rPr>
              <a:t> method.</a:t>
            </a:r>
          </a:p>
          <a:p>
            <a:endParaRPr lang="en-US" dirty="0"/>
          </a:p>
        </p:txBody>
      </p:sp>
      <p:sp>
        <p:nvSpPr>
          <p:cNvPr id="4" name="Rectangle 1">
            <a:extLst>
              <a:ext uri="{FF2B5EF4-FFF2-40B4-BE49-F238E27FC236}">
                <a16:creationId xmlns:a16="http://schemas.microsoft.com/office/drawing/2014/main" id="{3B6D24EB-8852-4F41-B5FB-207252A91330}"/>
              </a:ext>
            </a:extLst>
          </p:cNvPr>
          <p:cNvSpPr>
            <a:spLocks noChangeArrowheads="1"/>
          </p:cNvSpPr>
          <p:nvPr/>
        </p:nvSpPr>
        <p:spPr bwMode="auto">
          <a:xfrm>
            <a:off x="76200" y="3304505"/>
            <a:ext cx="3607904" cy="1887450"/>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class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extends Thread{ </a:t>
            </a:r>
          </a:p>
          <a:p>
            <a:pPr defTabSz="685800" eaLnBrk="0" hangingPunct="0"/>
            <a:r>
              <a:rPr lang="en-US" altLang="en-US" sz="1500" dirty="0">
                <a:solidFill>
                  <a:srgbClr val="EEEEEE"/>
                </a:solidFill>
                <a:latin typeface="Courier New" panose="02070309020205020404" pitchFamily="49" charset="0"/>
              </a:rPr>
              <a:t>     public void run(){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("My thread is in running  </a:t>
            </a:r>
          </a:p>
          <a:p>
            <a:pPr defTabSz="685800" eaLnBrk="0" hangingPunct="0"/>
            <a:r>
              <a:rPr lang="en-US" altLang="en-US" sz="1500" dirty="0">
                <a:solidFill>
                  <a:srgbClr val="EEEEEE"/>
                </a:solidFill>
                <a:latin typeface="Courier New" panose="02070309020205020404" pitchFamily="49" charset="0"/>
              </a:rPr>
              <a:t>     state.");</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 </a:t>
            </a:r>
            <a:endParaRPr lang="en-US" altLang="en-US" sz="1500" dirty="0">
              <a:latin typeface="Arial" panose="020B0604020202020204" pitchFamily="34" charset="0"/>
            </a:endParaRPr>
          </a:p>
        </p:txBody>
      </p:sp>
      <p:sp>
        <p:nvSpPr>
          <p:cNvPr id="5" name="Rectangle 2">
            <a:extLst>
              <a:ext uri="{FF2B5EF4-FFF2-40B4-BE49-F238E27FC236}">
                <a16:creationId xmlns:a16="http://schemas.microsoft.com/office/drawing/2014/main" id="{87F23712-5190-4A05-A8B3-89C060BC359D}"/>
              </a:ext>
            </a:extLst>
          </p:cNvPr>
          <p:cNvSpPr>
            <a:spLocks noChangeArrowheads="1"/>
          </p:cNvSpPr>
          <p:nvPr/>
        </p:nvSpPr>
        <p:spPr bwMode="auto">
          <a:xfrm>
            <a:off x="3607904" y="3304505"/>
            <a:ext cx="5536096" cy="3503277"/>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class </a:t>
            </a:r>
            <a:r>
              <a:rPr lang="en-US" altLang="en-US" sz="1500" dirty="0" err="1">
                <a:solidFill>
                  <a:srgbClr val="EEEEEE"/>
                </a:solidFill>
                <a:latin typeface="Courier New" panose="02070309020205020404" pitchFamily="49" charset="0"/>
              </a:rPr>
              <a:t>ThreadJoinDemo</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public static void main(String </a:t>
            </a:r>
            <a:r>
              <a:rPr lang="en-US" altLang="en-US" sz="1500" dirty="0" err="1">
                <a:solidFill>
                  <a:srgbClr val="EEEEEE"/>
                </a:solidFill>
                <a:latin typeface="Courier New" panose="02070309020205020404" pitchFamily="49" charset="0"/>
              </a:rPr>
              <a:t>args</a:t>
            </a:r>
            <a:r>
              <a:rPr lang="en-US" altLang="en-US" sz="1500" dirty="0">
                <a:solidFill>
                  <a:srgbClr val="EEEEEE"/>
                </a:solidFill>
                <a:latin typeface="Courier New" panose="02070309020205020404" pitchFamily="49" charset="0"/>
              </a:rPr>
              <a:t>[]){</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obj=new </a:t>
            </a:r>
            <a:r>
              <a:rPr lang="en-US" altLang="en-US" sz="1500" dirty="0" err="1">
                <a:solidFill>
                  <a:srgbClr val="EEEEEE"/>
                </a:solidFill>
                <a:latin typeface="Courier New" panose="02070309020205020404" pitchFamily="49" charset="0"/>
              </a:rPr>
              <a:t>MyThread</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obj.start</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try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obj.join</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catch(</a:t>
            </a:r>
            <a:r>
              <a:rPr lang="en-US" altLang="en-US" sz="1500" dirty="0" err="1">
                <a:solidFill>
                  <a:srgbClr val="EEEEEE"/>
                </a:solidFill>
                <a:latin typeface="Courier New" panose="02070309020205020404" pitchFamily="49" charset="0"/>
              </a:rPr>
              <a:t>InterruptedException</a:t>
            </a:r>
            <a:r>
              <a:rPr lang="en-US" altLang="en-US" sz="1500" dirty="0">
                <a:solidFill>
                  <a:srgbClr val="EEEEEE"/>
                </a:solidFill>
                <a:latin typeface="Courier New" panose="02070309020205020404" pitchFamily="49" charset="0"/>
              </a:rPr>
              <a:t> e) {</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(“Thread-Join Demo Complete”); </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a:t> </a:t>
            </a:r>
            <a:endParaRPr lang="en-US" altLang="en-US" sz="1500" dirty="0">
              <a:latin typeface="Arial" panose="020B0604020202020204" pitchFamily="34" charset="0"/>
            </a:endParaRPr>
          </a:p>
        </p:txBody>
      </p:sp>
    </p:spTree>
    <p:extLst>
      <p:ext uri="{BB962C8B-B14F-4D97-AF65-F5344CB8AC3E}">
        <p14:creationId xmlns:p14="http://schemas.microsoft.com/office/powerpoint/2010/main" val="252982384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93BA-5EA3-4A3D-A5C8-4D9275748663}"/>
              </a:ext>
            </a:extLst>
          </p:cNvPr>
          <p:cNvSpPr>
            <a:spLocks noGrp="1"/>
          </p:cNvSpPr>
          <p:nvPr>
            <p:ph type="title"/>
          </p:nvPr>
        </p:nvSpPr>
        <p:spPr>
          <a:xfrm>
            <a:off x="628650" y="1131094"/>
            <a:ext cx="7886700" cy="421895"/>
          </a:xfrm>
        </p:spPr>
        <p:txBody>
          <a:bodyPr>
            <a:normAutofit fontScale="90000"/>
          </a:bodyPr>
          <a:lstStyle/>
          <a:p>
            <a:pPr fontAlgn="base"/>
            <a:br>
              <a:rPr lang="en-US" b="1" i="0" dirty="0">
                <a:solidFill>
                  <a:srgbClr val="444444"/>
                </a:solidFill>
                <a:effectLst/>
                <a:latin typeface="inherit"/>
              </a:rPr>
            </a:br>
            <a:br>
              <a:rPr lang="en-US" b="1" i="0" dirty="0">
                <a:solidFill>
                  <a:srgbClr val="444444"/>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772F9FB4-ABE2-4145-ADB5-46B56BB8A032}"/>
              </a:ext>
            </a:extLst>
          </p:cNvPr>
          <p:cNvSpPr>
            <a:spLocks noGrp="1"/>
          </p:cNvSpPr>
          <p:nvPr>
            <p:ph idx="1"/>
          </p:nvPr>
        </p:nvSpPr>
        <p:spPr>
          <a:xfrm>
            <a:off x="628650" y="1652380"/>
            <a:ext cx="7886700" cy="4348370"/>
          </a:xfrm>
        </p:spPr>
        <p:txBody>
          <a:bodyPr/>
          <a:lstStyle/>
          <a:p>
            <a:r>
              <a:rPr lang="en-US" b="1" i="0" dirty="0">
                <a:solidFill>
                  <a:srgbClr val="444444"/>
                </a:solidFill>
                <a:effectLst/>
                <a:latin typeface="inherit"/>
              </a:rPr>
              <a:t>Thread </a:t>
            </a:r>
            <a:r>
              <a:rPr lang="en-US" b="1" i="0" dirty="0" err="1">
                <a:solidFill>
                  <a:srgbClr val="444444"/>
                </a:solidFill>
                <a:effectLst/>
                <a:latin typeface="inherit"/>
              </a:rPr>
              <a:t>currentThread</a:t>
            </a:r>
            <a:r>
              <a:rPr lang="en-US" b="1" i="0" dirty="0">
                <a:solidFill>
                  <a:srgbClr val="444444"/>
                </a:solidFill>
                <a:effectLst/>
                <a:latin typeface="inherit"/>
              </a:rPr>
              <a:t>():</a:t>
            </a:r>
            <a:endParaRPr lang="en-US" b="0" i="0" dirty="0">
              <a:solidFill>
                <a:srgbClr val="4D4D4D"/>
              </a:solidFill>
              <a:effectLst/>
              <a:latin typeface="Arial" panose="020B0604020202020204" pitchFamily="34" charset="0"/>
            </a:endParaRPr>
          </a:p>
          <a:p>
            <a:r>
              <a:rPr lang="en-US" b="0" i="0" dirty="0">
                <a:solidFill>
                  <a:srgbClr val="4D4D4D"/>
                </a:solidFill>
                <a:effectLst/>
                <a:latin typeface="Arial" panose="020B0604020202020204" pitchFamily="34" charset="0"/>
              </a:rPr>
              <a:t>It returns the instance reference of the currently executing thread.</a:t>
            </a:r>
          </a:p>
          <a:p>
            <a:pPr algn="l" fontAlgn="base"/>
            <a:r>
              <a:rPr lang="en-US" b="1" i="0" dirty="0" err="1">
                <a:solidFill>
                  <a:srgbClr val="444444"/>
                </a:solidFill>
                <a:effectLst/>
                <a:latin typeface="inherit"/>
              </a:rPr>
              <a:t>Thread.State</a:t>
            </a:r>
            <a:r>
              <a:rPr lang="en-US" b="1" i="0" dirty="0">
                <a:solidFill>
                  <a:srgbClr val="444444"/>
                </a:solidFill>
                <a:effectLst/>
                <a:latin typeface="inherit"/>
              </a:rPr>
              <a:t> </a:t>
            </a:r>
            <a:r>
              <a:rPr lang="en-US" b="1" i="0" dirty="0" err="1">
                <a:solidFill>
                  <a:srgbClr val="444444"/>
                </a:solidFill>
                <a:effectLst/>
                <a:latin typeface="inherit"/>
              </a:rPr>
              <a:t>getState</a:t>
            </a:r>
            <a:r>
              <a:rPr lang="en-US" b="1" i="0" dirty="0">
                <a:solidFill>
                  <a:srgbClr val="444444"/>
                </a:solidFill>
                <a:effectLst/>
                <a:latin typeface="inherit"/>
              </a:rPr>
              <a:t>():</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It returns the state of the thread.</a:t>
            </a:r>
          </a:p>
          <a:p>
            <a:br>
              <a:rPr lang="en-US" b="0" i="0" dirty="0">
                <a:solidFill>
                  <a:srgbClr val="4D4D4D"/>
                </a:solidFill>
                <a:effectLst/>
                <a:latin typeface="Arial" panose="020B0604020202020204" pitchFamily="34" charset="0"/>
              </a:rPr>
            </a:br>
            <a:endParaRPr lang="en-US" dirty="0"/>
          </a:p>
        </p:txBody>
      </p:sp>
    </p:spTree>
    <p:extLst>
      <p:ext uri="{BB962C8B-B14F-4D97-AF65-F5344CB8AC3E}">
        <p14:creationId xmlns:p14="http://schemas.microsoft.com/office/powerpoint/2010/main" val="1730442456"/>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2811AA-C22A-4EFA-B55C-AA2B8873B4A3}"/>
              </a:ext>
            </a:extLst>
          </p:cNvPr>
          <p:cNvSpPr>
            <a:spLocks noGrp="1"/>
          </p:cNvSpPr>
          <p:nvPr>
            <p:ph idx="1"/>
          </p:nvPr>
        </p:nvSpPr>
        <p:spPr/>
        <p:txBody>
          <a:bodyPr/>
          <a:lstStyle/>
          <a:p>
            <a:endParaRPr lang="en-US"/>
          </a:p>
        </p:txBody>
      </p:sp>
      <p:sp>
        <p:nvSpPr>
          <p:cNvPr id="6" name="Rectangle 1">
            <a:extLst>
              <a:ext uri="{FF2B5EF4-FFF2-40B4-BE49-F238E27FC236}">
                <a16:creationId xmlns:a16="http://schemas.microsoft.com/office/drawing/2014/main" id="{3A94EAE0-D857-46CD-8C98-41C71A7C5460}"/>
              </a:ext>
            </a:extLst>
          </p:cNvPr>
          <p:cNvSpPr>
            <a:spLocks noChangeArrowheads="1"/>
          </p:cNvSpPr>
          <p:nvPr/>
        </p:nvSpPr>
        <p:spPr bwMode="auto">
          <a:xfrm>
            <a:off x="0" y="92313"/>
            <a:ext cx="9144000" cy="6673375"/>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600" dirty="0">
                <a:solidFill>
                  <a:srgbClr val="EEEEEE"/>
                </a:solidFill>
                <a:latin typeface="Courier New" panose="02070309020205020404" pitchFamily="49" charset="0"/>
              </a:rPr>
              <a:t>class </a:t>
            </a:r>
            <a:r>
              <a:rPr lang="en-US" altLang="en-US" sz="1600" dirty="0" err="1">
                <a:solidFill>
                  <a:srgbClr val="EEEEEE"/>
                </a:solidFill>
                <a:latin typeface="Courier New" panose="02070309020205020404" pitchFamily="49" charset="0"/>
              </a:rPr>
              <a:t>ThreadStateTest</a:t>
            </a:r>
            <a:r>
              <a:rPr lang="en-US" altLang="en-US" sz="1600" dirty="0">
                <a:solidFill>
                  <a:srgbClr val="EEEEEE"/>
                </a:solidFill>
                <a:latin typeface="Courier New" panose="02070309020205020404" pitchFamily="49" charset="0"/>
              </a:rPr>
              <a:t> { </a:t>
            </a:r>
          </a:p>
          <a:p>
            <a:pPr defTabSz="685800" eaLnBrk="0" hangingPunct="0"/>
            <a:r>
              <a:rPr lang="en-US" altLang="en-US" sz="1600" dirty="0">
                <a:solidFill>
                  <a:srgbClr val="EEEEEE"/>
                </a:solidFill>
                <a:latin typeface="Courier New" panose="02070309020205020404" pitchFamily="49" charset="0"/>
              </a:rPr>
              <a:t>   public static void main (String [] </a:t>
            </a:r>
            <a:r>
              <a:rPr lang="en-US" altLang="en-US" sz="1600" dirty="0" err="1">
                <a:solidFill>
                  <a:srgbClr val="EEEEEE"/>
                </a:solidFill>
                <a:latin typeface="Courier New" panose="02070309020205020404" pitchFamily="49" charset="0"/>
              </a:rPr>
              <a:t>args</a:t>
            </a:r>
            <a:r>
              <a:rPr lang="en-US" altLang="en-US" sz="1600" dirty="0">
                <a:solidFill>
                  <a:srgbClr val="EEEEEE"/>
                </a:solidFill>
                <a:latin typeface="Courier New" panose="02070309020205020404" pitchFamily="49" charset="0"/>
              </a:rPr>
              <a:t>) {</a:t>
            </a:r>
          </a:p>
          <a:p>
            <a:pPr defTabSz="685800" eaLnBrk="0" hangingPunct="0"/>
            <a:r>
              <a:rPr lang="en-US" altLang="en-US" sz="1600" dirty="0">
                <a:solidFill>
                  <a:srgbClr val="EEEEEE"/>
                </a:solidFill>
                <a:latin typeface="Courier New" panose="02070309020205020404" pitchFamily="49" charset="0"/>
              </a:rPr>
              <a:t>      Thread </a:t>
            </a:r>
            <a:r>
              <a:rPr lang="en-US" altLang="en-US" sz="1600" dirty="0" err="1">
                <a:solidFill>
                  <a:srgbClr val="EEEEEE"/>
                </a:solidFill>
                <a:latin typeface="Courier New" panose="02070309020205020404" pitchFamily="49" charset="0"/>
              </a:rPr>
              <a:t>currentThread</a:t>
            </a:r>
            <a:r>
              <a:rPr lang="en-US" altLang="en-US" sz="1600" dirty="0">
                <a:solidFill>
                  <a:srgbClr val="EEEEEE"/>
                </a:solidFill>
                <a:latin typeface="Courier New" panose="02070309020205020404" pitchFamily="49" charset="0"/>
              </a:rPr>
              <a:t> = </a:t>
            </a:r>
            <a:r>
              <a:rPr lang="en-US" altLang="en-US" sz="1600" dirty="0" err="1">
                <a:solidFill>
                  <a:srgbClr val="EEEEEE"/>
                </a:solidFill>
                <a:latin typeface="Courier New" panose="02070309020205020404" pitchFamily="49" charset="0"/>
              </a:rPr>
              <a:t>Thread.currentThread</a:t>
            </a:r>
            <a:r>
              <a:rPr lang="en-US" altLang="en-US" sz="1600" dirty="0">
                <a:solidFill>
                  <a:srgbClr val="EEEEEE"/>
                </a:solidFill>
                <a:latin typeface="Courier New" panose="02070309020205020404" pitchFamily="49" charset="0"/>
              </a:rPr>
              <a:t>();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System.out.println</a:t>
            </a:r>
            <a:r>
              <a:rPr lang="en-US" altLang="en-US" sz="1600" dirty="0">
                <a:solidFill>
                  <a:srgbClr val="EEEEEE"/>
                </a:solidFill>
                <a:latin typeface="Courier New" panose="02070309020205020404" pitchFamily="49" charset="0"/>
              </a:rPr>
              <a:t>(</a:t>
            </a:r>
            <a:r>
              <a:rPr lang="en-US" altLang="en-US" sz="1600" dirty="0" err="1">
                <a:solidFill>
                  <a:srgbClr val="EEEEEE"/>
                </a:solidFill>
                <a:latin typeface="Courier New" panose="02070309020205020404" pitchFamily="49" charset="0"/>
              </a:rPr>
              <a:t>currentThread</a:t>
            </a:r>
            <a:r>
              <a:rPr lang="en-US" altLang="en-US" sz="1600" dirty="0">
                <a:solidFill>
                  <a:srgbClr val="EEEEEE"/>
                </a:solidFill>
                <a:latin typeface="Courier New" panose="02070309020205020404" pitchFamily="49" charset="0"/>
              </a:rPr>
              <a:t>);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MyThread</a:t>
            </a:r>
            <a:r>
              <a:rPr lang="en-US" altLang="en-US" sz="1600" dirty="0">
                <a:solidFill>
                  <a:srgbClr val="EEEEEE"/>
                </a:solidFill>
                <a:latin typeface="Courier New" panose="02070309020205020404" pitchFamily="49" charset="0"/>
              </a:rPr>
              <a:t> mt1 = new </a:t>
            </a:r>
            <a:r>
              <a:rPr lang="en-US" altLang="en-US" sz="1600" dirty="0" err="1">
                <a:solidFill>
                  <a:srgbClr val="EEEEEE"/>
                </a:solidFill>
                <a:latin typeface="Courier New" panose="02070309020205020404" pitchFamily="49" charset="0"/>
              </a:rPr>
              <a:t>MyThread</a:t>
            </a:r>
            <a:r>
              <a:rPr lang="en-US" altLang="en-US" sz="1600" dirty="0">
                <a:solidFill>
                  <a:srgbClr val="EEEEEE"/>
                </a:solidFill>
                <a:latin typeface="Courier New" panose="02070309020205020404" pitchFamily="49" charset="0"/>
              </a:rPr>
              <a:t> (); </a:t>
            </a:r>
          </a:p>
          <a:p>
            <a:pPr defTabSz="685800" eaLnBrk="0" hangingPunct="0"/>
            <a:r>
              <a:rPr lang="en-US" altLang="en-US" sz="1600" dirty="0">
                <a:solidFill>
                  <a:srgbClr val="EEEEEE"/>
                </a:solidFill>
                <a:latin typeface="Courier New" panose="02070309020205020404" pitchFamily="49" charset="0"/>
              </a:rPr>
              <a:t>      mt1.setName("MyThread1");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MyThread</a:t>
            </a:r>
            <a:r>
              <a:rPr lang="en-US" altLang="en-US" sz="1600" dirty="0">
                <a:solidFill>
                  <a:srgbClr val="EEEEEE"/>
                </a:solidFill>
                <a:latin typeface="Courier New" panose="02070309020205020404" pitchFamily="49" charset="0"/>
              </a:rPr>
              <a:t> mt2 = new </a:t>
            </a:r>
            <a:r>
              <a:rPr lang="en-US" altLang="en-US" sz="1600" dirty="0" err="1">
                <a:solidFill>
                  <a:srgbClr val="EEEEEE"/>
                </a:solidFill>
                <a:latin typeface="Courier New" panose="02070309020205020404" pitchFamily="49" charset="0"/>
              </a:rPr>
              <a:t>MyThread</a:t>
            </a:r>
            <a:r>
              <a:rPr lang="en-US" altLang="en-US" sz="1600" dirty="0">
                <a:solidFill>
                  <a:srgbClr val="EEEEEE"/>
                </a:solidFill>
                <a:latin typeface="Courier New" panose="02070309020205020404" pitchFamily="49" charset="0"/>
              </a:rPr>
              <a:t>(); </a:t>
            </a:r>
          </a:p>
          <a:p>
            <a:pPr defTabSz="685800" eaLnBrk="0" hangingPunct="0"/>
            <a:r>
              <a:rPr lang="en-US" altLang="en-US" sz="1600" dirty="0">
                <a:solidFill>
                  <a:srgbClr val="EEEEEE"/>
                </a:solidFill>
                <a:latin typeface="Courier New" panose="02070309020205020404" pitchFamily="49" charset="0"/>
              </a:rPr>
              <a:t>      mt1.setName("MyThread2");</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System.out.println</a:t>
            </a:r>
            <a:r>
              <a:rPr lang="en-US" altLang="en-US" sz="1600" dirty="0">
                <a:solidFill>
                  <a:srgbClr val="EEEEEE"/>
                </a:solidFill>
                <a:latin typeface="Courier New" panose="02070309020205020404" pitchFamily="49" charset="0"/>
              </a:rPr>
              <a:t>("Thread State of MyThread1 before calling start: "+mt1.getState());</a:t>
            </a:r>
          </a:p>
          <a:p>
            <a:pPr defTabSz="685800" eaLnBrk="0" hangingPunct="0"/>
            <a:r>
              <a:rPr lang="en-US" altLang="en-US" sz="1600" dirty="0">
                <a:solidFill>
                  <a:srgbClr val="EEEEEE"/>
                </a:solidFill>
                <a:latin typeface="Courier New" panose="02070309020205020404" pitchFamily="49" charset="0"/>
              </a:rPr>
              <a:t>      mt1.start ();</a:t>
            </a:r>
          </a:p>
          <a:p>
            <a:pPr defTabSz="685800" eaLnBrk="0" hangingPunct="0"/>
            <a:r>
              <a:rPr lang="en-US" altLang="en-US" sz="1600" dirty="0">
                <a:solidFill>
                  <a:srgbClr val="EEEEEE"/>
                </a:solidFill>
                <a:latin typeface="Courier New" panose="02070309020205020404" pitchFamily="49" charset="0"/>
              </a:rPr>
              <a:t>      mt2.start();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System.out.println</a:t>
            </a:r>
            <a:r>
              <a:rPr lang="en-US" altLang="en-US" sz="1600" dirty="0">
                <a:solidFill>
                  <a:srgbClr val="EEEEEE"/>
                </a:solidFill>
                <a:latin typeface="Courier New" panose="02070309020205020404" pitchFamily="49" charset="0"/>
              </a:rPr>
              <a:t>("Thread State of MyThread1 in Main method before Sleep: " + mt1.getState());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System.out.println</a:t>
            </a:r>
            <a:r>
              <a:rPr lang="en-US" altLang="en-US" sz="1600" dirty="0">
                <a:solidFill>
                  <a:srgbClr val="EEEEEE"/>
                </a:solidFill>
                <a:latin typeface="Courier New" panose="02070309020205020404" pitchFamily="49" charset="0"/>
              </a:rPr>
              <a:t>("Thread State of MyThread2 in Main method before Sleep: " + mt2.getState());</a:t>
            </a:r>
          </a:p>
          <a:p>
            <a:pPr defTabSz="685800" eaLnBrk="0" hangingPunct="0"/>
            <a:r>
              <a:rPr lang="en-US" altLang="en-US" sz="1600" dirty="0">
                <a:solidFill>
                  <a:srgbClr val="EEEEEE"/>
                </a:solidFill>
                <a:latin typeface="Courier New" panose="02070309020205020404" pitchFamily="49" charset="0"/>
              </a:rPr>
              <a:t>      try {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Thread.sleep</a:t>
            </a:r>
            <a:r>
              <a:rPr lang="en-US" altLang="en-US" sz="1600" dirty="0">
                <a:solidFill>
                  <a:srgbClr val="EEEEEE"/>
                </a:solidFill>
                <a:latin typeface="Courier New" panose="02070309020205020404" pitchFamily="49" charset="0"/>
              </a:rPr>
              <a:t> (1000); </a:t>
            </a:r>
          </a:p>
          <a:p>
            <a:pPr defTabSz="685800" eaLnBrk="0" hangingPunct="0"/>
            <a:r>
              <a:rPr lang="en-US" altLang="en-US" sz="1600" dirty="0">
                <a:solidFill>
                  <a:srgbClr val="EEEEEE"/>
                </a:solidFill>
                <a:latin typeface="Courier New" panose="02070309020205020404" pitchFamily="49" charset="0"/>
              </a:rPr>
              <a:t>      } catch (</a:t>
            </a:r>
            <a:r>
              <a:rPr lang="en-US" altLang="en-US" sz="1600" dirty="0" err="1">
                <a:solidFill>
                  <a:srgbClr val="EEEEEE"/>
                </a:solidFill>
                <a:latin typeface="Courier New" panose="02070309020205020404" pitchFamily="49" charset="0"/>
              </a:rPr>
              <a:t>InterruptedException</a:t>
            </a:r>
            <a:r>
              <a:rPr lang="en-US" altLang="en-US" sz="1600" dirty="0">
                <a:solidFill>
                  <a:srgbClr val="EEEEEE"/>
                </a:solidFill>
                <a:latin typeface="Courier New" panose="02070309020205020404" pitchFamily="49" charset="0"/>
              </a:rPr>
              <a:t> e) {</a:t>
            </a:r>
          </a:p>
          <a:p>
            <a:pPr defTabSz="685800" eaLnBrk="0" hangingPunct="0"/>
            <a:r>
              <a:rPr lang="en-US" altLang="en-US" sz="1600" dirty="0">
                <a:solidFill>
                  <a:srgbClr val="EEEEEE"/>
                </a:solidFill>
                <a:latin typeface="Courier New" panose="02070309020205020404" pitchFamily="49" charset="0"/>
              </a:rPr>
              <a:t>        }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System.out.println</a:t>
            </a:r>
            <a:r>
              <a:rPr lang="en-US" altLang="en-US" sz="1600" dirty="0">
                <a:solidFill>
                  <a:srgbClr val="EEEEEE"/>
                </a:solidFill>
                <a:latin typeface="Courier New" panose="02070309020205020404" pitchFamily="49" charset="0"/>
              </a:rPr>
              <a:t>("Thread State of MyThread1 in Main method after Sleep: " + mt1.getState());  </a:t>
            </a:r>
          </a:p>
          <a:p>
            <a:pPr defTabSz="685800" eaLnBrk="0" hangingPunct="0"/>
            <a:r>
              <a:rPr lang="en-US" altLang="en-US" sz="1600" dirty="0">
                <a:solidFill>
                  <a:srgbClr val="EEEEEE"/>
                </a:solidFill>
                <a:latin typeface="Courier New" panose="02070309020205020404" pitchFamily="49" charset="0"/>
              </a:rPr>
              <a:t>      </a:t>
            </a:r>
            <a:r>
              <a:rPr lang="en-US" altLang="en-US" sz="1600" dirty="0" err="1">
                <a:solidFill>
                  <a:srgbClr val="EEEEEE"/>
                </a:solidFill>
                <a:latin typeface="Courier New" panose="02070309020205020404" pitchFamily="49" charset="0"/>
              </a:rPr>
              <a:t>System.out.println</a:t>
            </a:r>
            <a:r>
              <a:rPr lang="en-US" altLang="en-US" sz="1600" dirty="0">
                <a:solidFill>
                  <a:srgbClr val="EEEEEE"/>
                </a:solidFill>
                <a:latin typeface="Courier New" panose="02070309020205020404" pitchFamily="49" charset="0"/>
              </a:rPr>
              <a:t>("Thread State of MyThread2 in Main method after Sleep: " + mt2.getState()); </a:t>
            </a:r>
          </a:p>
          <a:p>
            <a:pPr defTabSz="685800" eaLnBrk="0" hangingPunct="0"/>
            <a:r>
              <a:rPr lang="en-US" altLang="en-US" sz="1600" dirty="0">
                <a:solidFill>
                  <a:srgbClr val="EEEEEE"/>
                </a:solidFill>
                <a:latin typeface="Courier New" panose="02070309020205020404" pitchFamily="49" charset="0"/>
              </a:rPr>
              <a:t>     } </a:t>
            </a:r>
          </a:p>
          <a:p>
            <a:pPr defTabSz="685800" eaLnBrk="0" hangingPunct="0"/>
            <a:r>
              <a:rPr lang="en-US" altLang="en-US" sz="1600" dirty="0">
                <a:solidFill>
                  <a:srgbClr val="EEEEEE"/>
                </a:solidFill>
                <a:latin typeface="Courier New" panose="02070309020205020404" pitchFamily="49" charset="0"/>
              </a:rPr>
              <a:t>}</a:t>
            </a:r>
            <a:r>
              <a:rPr lang="en-US" altLang="en-US" sz="1600" dirty="0"/>
              <a:t> </a:t>
            </a:r>
            <a:endParaRPr lang="en-US" altLang="en-US" sz="1600" dirty="0">
              <a:latin typeface="Arial" panose="020B0604020202020204" pitchFamily="34" charset="0"/>
            </a:endParaRPr>
          </a:p>
        </p:txBody>
      </p:sp>
    </p:spTree>
    <p:extLst>
      <p:ext uri="{BB962C8B-B14F-4D97-AF65-F5344CB8AC3E}">
        <p14:creationId xmlns:p14="http://schemas.microsoft.com/office/powerpoint/2010/main" val="188960273"/>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CF28DE-BB88-4DE1-9DD1-E01B90F3B093}"/>
              </a:ext>
            </a:extLst>
          </p:cNvPr>
          <p:cNvSpPr>
            <a:spLocks noGrp="1"/>
          </p:cNvSpPr>
          <p:nvPr>
            <p:ph idx="1"/>
          </p:nvPr>
        </p:nvSpPr>
        <p:spPr/>
        <p:txBody>
          <a:bodyPr/>
          <a:lstStyle/>
          <a:p>
            <a:endParaRPr lang="en-US"/>
          </a:p>
        </p:txBody>
      </p:sp>
      <p:sp>
        <p:nvSpPr>
          <p:cNvPr id="4" name="Rectangle 1">
            <a:extLst>
              <a:ext uri="{FF2B5EF4-FFF2-40B4-BE49-F238E27FC236}">
                <a16:creationId xmlns:a16="http://schemas.microsoft.com/office/drawing/2014/main" id="{61516D63-640C-4D6D-8DC6-4E9F4835CB00}"/>
              </a:ext>
            </a:extLst>
          </p:cNvPr>
          <p:cNvSpPr>
            <a:spLocks noChangeArrowheads="1"/>
          </p:cNvSpPr>
          <p:nvPr/>
        </p:nvSpPr>
        <p:spPr bwMode="auto">
          <a:xfrm>
            <a:off x="0" y="846138"/>
            <a:ext cx="9144000" cy="5811601"/>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lvl="0" eaLnBrk="0" fontAlgn="base" hangingPunct="0">
              <a:spcBef>
                <a:spcPct val="0"/>
              </a:spcBef>
              <a:spcAft>
                <a:spcPct val="0"/>
              </a:spcAft>
            </a:pPr>
            <a:r>
              <a:rPr kumimoji="0" lang="en-US" altLang="en-US" sz="2400" b="0" i="0" u="none" strike="noStrike" cap="none" normalizeH="0" baseline="0" dirty="0">
                <a:ln>
                  <a:noFill/>
                </a:ln>
                <a:solidFill>
                  <a:srgbClr val="EEEEEE"/>
                </a:solidFill>
                <a:effectLst/>
                <a:latin typeface="Courier New" panose="02070309020205020404" pitchFamily="49" charset="0"/>
              </a:rPr>
              <a:t>class </a:t>
            </a:r>
            <a:r>
              <a:rPr kumimoji="0" lang="en-US" altLang="en-US" sz="2400" b="0" i="0" u="none" strike="noStrike" cap="none" normalizeH="0" baseline="0" dirty="0" err="1">
                <a:ln>
                  <a:noFill/>
                </a:ln>
                <a:solidFill>
                  <a:srgbClr val="EEEEEE"/>
                </a:solidFill>
                <a:effectLst/>
                <a:latin typeface="Courier New" panose="02070309020205020404" pitchFamily="49" charset="0"/>
              </a:rPr>
              <a:t>MyThread</a:t>
            </a:r>
            <a:r>
              <a:rPr kumimoji="0" lang="en-US" altLang="en-US" sz="2400" b="0" i="0" u="none" strike="noStrike" cap="none" normalizeH="0" baseline="0" dirty="0">
                <a:ln>
                  <a:noFill/>
                </a:ln>
                <a:solidFill>
                  <a:srgbClr val="EEEEEE"/>
                </a:solidFill>
                <a:effectLst/>
                <a:latin typeface="Courier New" panose="02070309020205020404" pitchFamily="49" charset="0"/>
              </a:rPr>
              <a:t> extends Thread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public void run () {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lang="en-US" altLang="en-US" sz="2400" dirty="0" err="1">
                <a:solidFill>
                  <a:srgbClr val="EEEEEE"/>
                </a:solidFill>
                <a:latin typeface="Courier New" panose="02070309020205020404" pitchFamily="49" charset="0"/>
              </a:rPr>
              <a:t>System.out.println</a:t>
            </a:r>
            <a:r>
              <a:rPr lang="en-US" altLang="en-US" sz="2400" dirty="0">
                <a:solidFill>
                  <a:srgbClr val="EEEEEE"/>
                </a:solidFill>
                <a:latin typeface="Courier New" panose="02070309020205020404" pitchFamily="49" charset="0"/>
              </a:rPr>
              <a:t> ("Run by " + </a:t>
            </a:r>
            <a:r>
              <a:rPr lang="en-US" altLang="en-US" sz="2400" dirty="0" err="1">
                <a:solidFill>
                  <a:srgbClr val="EEEEEE"/>
                </a:solidFill>
                <a:latin typeface="Courier New" panose="02070309020205020404" pitchFamily="49" charset="0"/>
              </a:rPr>
              <a:t>Thread.currentThread</a:t>
            </a:r>
            <a:r>
              <a:rPr lang="en-US" altLang="en-US" sz="2400" dirty="0">
                <a:solidFill>
                  <a:srgbClr val="EEEEEE"/>
                </a:solidFill>
                <a:latin typeface="Courier New" panose="02070309020205020404" pitchFamily="49" charset="0"/>
              </a:rPr>
              <a:t>().</a:t>
            </a:r>
            <a:r>
              <a:rPr lang="en-US" altLang="en-US" sz="2400" dirty="0" err="1">
                <a:solidFill>
                  <a:srgbClr val="EEEEEE"/>
                </a:solidFill>
                <a:latin typeface="Courier New" panose="02070309020205020404" pitchFamily="49" charset="0"/>
              </a:rPr>
              <a:t>getName</a:t>
            </a:r>
            <a:r>
              <a:rPr kumimoji="0" lang="en-US" altLang="en-US" sz="2400" b="0" i="0" u="none" strike="noStrike" cap="none" normalizeH="0" baseline="0" dirty="0">
                <a:ln>
                  <a:noFill/>
                </a:ln>
                <a:solidFill>
                  <a:srgbClr val="EEEEEE"/>
                </a:solidFill>
                <a:effectLst/>
                <a:latin typeface="Courier New" panose="02070309020205020404" pitchFamily="49" charset="0"/>
              </a:rPr>
              <a:t>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 try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 </a:t>
            </a:r>
            <a:r>
              <a:rPr kumimoji="0" lang="en-US" altLang="en-US" sz="2400" b="0" i="0" u="none" strike="noStrike" cap="none" normalizeH="0" baseline="0" dirty="0" err="1">
                <a:ln>
                  <a:noFill/>
                </a:ln>
                <a:solidFill>
                  <a:srgbClr val="EEEEEE"/>
                </a:solidFill>
                <a:effectLst/>
                <a:latin typeface="Courier New" panose="02070309020205020404" pitchFamily="49" charset="0"/>
              </a:rPr>
              <a:t>Thread.sleep</a:t>
            </a:r>
            <a:r>
              <a:rPr kumimoji="0" lang="en-US" altLang="en-US" sz="2400" b="0" i="0" u="none" strike="noStrike" cap="none" normalizeH="0" baseline="0" dirty="0">
                <a:ln>
                  <a:noFill/>
                </a:ln>
                <a:solidFill>
                  <a:srgbClr val="EEEEEE"/>
                </a:solidFill>
                <a:effectLst/>
                <a:latin typeface="Courier New" panose="02070309020205020404" pitchFamily="49" charset="0"/>
              </a:rPr>
              <a:t> (100);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 catch (</a:t>
            </a:r>
            <a:r>
              <a:rPr kumimoji="0" lang="en-US" altLang="en-US" sz="2400" b="0" i="0" u="none" strike="noStrike" cap="none" normalizeH="0" baseline="0" dirty="0" err="1">
                <a:ln>
                  <a:noFill/>
                </a:ln>
                <a:solidFill>
                  <a:srgbClr val="EEEEEE"/>
                </a:solidFill>
                <a:effectLst/>
                <a:latin typeface="Courier New" panose="02070309020205020404" pitchFamily="49" charset="0"/>
              </a:rPr>
              <a:t>InterruptedException</a:t>
            </a:r>
            <a:r>
              <a:rPr kumimoji="0" lang="en-US" altLang="en-US" sz="2400" b="0" i="0" u="none" strike="noStrike" cap="none" normalizeH="0" baseline="0" dirty="0">
                <a:ln>
                  <a:noFill/>
                </a:ln>
                <a:solidFill>
                  <a:srgbClr val="EEEEEE"/>
                </a:solidFill>
                <a:effectLst/>
                <a:latin typeface="Courier New" panose="02070309020205020404" pitchFamily="49" charset="0"/>
              </a:rPr>
              <a:t> e)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 }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err="1">
                <a:ln>
                  <a:noFill/>
                </a:ln>
                <a:solidFill>
                  <a:srgbClr val="EEEEEE"/>
                </a:solidFill>
                <a:effectLst/>
                <a:latin typeface="Courier New" panose="02070309020205020404" pitchFamily="49" charset="0"/>
              </a:rPr>
              <a:t>System.out.println</a:t>
            </a:r>
            <a:r>
              <a:rPr kumimoji="0" lang="en-US" altLang="en-US" sz="2400" b="0" i="0" u="none" strike="noStrike" cap="none" normalizeH="0" baseline="0" dirty="0">
                <a:ln>
                  <a:noFill/>
                </a:ln>
                <a:solidFill>
                  <a:srgbClr val="EEEEEE"/>
                </a:solidFill>
                <a:effectLst/>
                <a:latin typeface="Courier New" panose="02070309020205020404" pitchFamily="49" charset="0"/>
              </a:rPr>
              <a:t>("Thread State of: "+ </a:t>
            </a:r>
            <a:r>
              <a:rPr kumimoji="0" lang="en-US" altLang="en-US" sz="2400" b="0" i="0" u="none" strike="noStrike" cap="none" normalizeH="0" baseline="0" dirty="0" err="1">
                <a:ln>
                  <a:noFill/>
                </a:ln>
                <a:solidFill>
                  <a:srgbClr val="EEEEEE"/>
                </a:solidFill>
                <a:effectLst/>
                <a:latin typeface="Courier New" panose="02070309020205020404" pitchFamily="49" charset="0"/>
              </a:rPr>
              <a:t>Thread.currentThread</a:t>
            </a:r>
            <a:r>
              <a:rPr kumimoji="0" lang="en-US" altLang="en-US" sz="2400" b="0" i="0" u="none" strike="noStrike" cap="none" normalizeH="0" baseline="0" dirty="0">
                <a:ln>
                  <a:noFill/>
                </a:ln>
                <a:solidFill>
                  <a:srgbClr val="EEEEEE"/>
                </a:solidFill>
                <a:effectLst/>
                <a:latin typeface="Courier New" panose="02070309020205020404" pitchFamily="49" charset="0"/>
              </a:rPr>
              <a:t>().</a:t>
            </a:r>
            <a:r>
              <a:rPr kumimoji="0" lang="en-US" altLang="en-US" sz="2400" b="0" i="0" u="none" strike="noStrike" cap="none" normalizeH="0" baseline="0" dirty="0" err="1">
                <a:ln>
                  <a:noFill/>
                </a:ln>
                <a:solidFill>
                  <a:srgbClr val="EEEEEE"/>
                </a:solidFill>
                <a:effectLst/>
                <a:latin typeface="Courier New" panose="02070309020205020404" pitchFamily="49" charset="0"/>
              </a:rPr>
              <a:t>getName</a:t>
            </a:r>
            <a:r>
              <a:rPr kumimoji="0" lang="en-US" altLang="en-US" sz="2400" b="0" i="0" u="none" strike="noStrike" cap="none" normalizeH="0" baseline="0" dirty="0">
                <a:ln>
                  <a:noFill/>
                </a:ln>
                <a:solidFill>
                  <a:srgbClr val="EEEEEE"/>
                </a:solidFill>
                <a:effectLst/>
                <a:latin typeface="Courier New" panose="02070309020205020404" pitchFamily="49" charset="0"/>
              </a:rPr>
              <a:t>()+ " -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a:t>
            </a:r>
            <a:r>
              <a:rPr kumimoji="0" lang="en-US" altLang="en-US" sz="2400" b="0" i="0" u="none" strike="noStrike" cap="none" normalizeH="0" baseline="0" dirty="0" err="1">
                <a:ln>
                  <a:noFill/>
                </a:ln>
                <a:solidFill>
                  <a:srgbClr val="EEEEEE"/>
                </a:solidFill>
                <a:effectLst/>
                <a:latin typeface="Courier New" panose="02070309020205020404" pitchFamily="49" charset="0"/>
              </a:rPr>
              <a:t>Thread.currentThread</a:t>
            </a:r>
            <a:r>
              <a:rPr kumimoji="0" lang="en-US" altLang="en-US" sz="2400" b="0" i="0" u="none" strike="noStrike" cap="none" normalizeH="0" baseline="0" dirty="0">
                <a:ln>
                  <a:noFill/>
                </a:ln>
                <a:solidFill>
                  <a:srgbClr val="EEEEEE"/>
                </a:solidFill>
                <a:effectLst/>
                <a:latin typeface="Courier New" panose="02070309020205020404" pitchFamily="49" charset="0"/>
              </a:rPr>
              <a:t>().</a:t>
            </a:r>
            <a:r>
              <a:rPr kumimoji="0" lang="en-US" altLang="en-US" sz="2400" b="0" i="0" u="none" strike="noStrike" cap="none" normalizeH="0" baseline="0" dirty="0" err="1">
                <a:ln>
                  <a:noFill/>
                </a:ln>
                <a:solidFill>
                  <a:srgbClr val="EEEEEE"/>
                </a:solidFill>
                <a:effectLst/>
                <a:latin typeface="Courier New" panose="02070309020205020404" pitchFamily="49" charset="0"/>
              </a:rPr>
              <a:t>getState</a:t>
            </a:r>
            <a:r>
              <a:rPr kumimoji="0" lang="en-US" altLang="en-US" sz="2400" b="0" i="0" u="none" strike="noStrike" cap="none" normalizeH="0" baseline="0" dirty="0">
                <a:ln>
                  <a:noFill/>
                </a:ln>
                <a:solidFill>
                  <a:srgbClr val="EEEEEE"/>
                </a:solidFill>
                <a:effectLst/>
                <a:latin typeface="Courier New" panose="02070309020205020404" pitchFamily="49" charset="0"/>
              </a:rPr>
              <a:t>());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err="1">
                <a:ln>
                  <a:noFill/>
                </a:ln>
                <a:solidFill>
                  <a:srgbClr val="EEEEEE"/>
                </a:solidFill>
                <a:effectLst/>
                <a:latin typeface="Courier New" panose="02070309020205020404" pitchFamily="49" charset="0"/>
              </a:rPr>
              <a:t>System.out.println</a:t>
            </a:r>
            <a:r>
              <a:rPr kumimoji="0" lang="en-US" altLang="en-US" sz="2400" b="0" i="0" u="none" strike="noStrike" cap="none" normalizeH="0" baseline="0" dirty="0">
                <a:ln>
                  <a:noFill/>
                </a:ln>
                <a:solidFill>
                  <a:srgbClr val="EEEEEE"/>
                </a:solidFill>
                <a:effectLst/>
                <a:latin typeface="Courier New" panose="02070309020205020404" pitchFamily="49" charset="0"/>
              </a:rPr>
              <a:t>("Exit of Thread: " + </a:t>
            </a:r>
            <a:r>
              <a:rPr kumimoji="0" lang="en-US" altLang="en-US" sz="2400" b="0" i="0" u="none" strike="noStrike" cap="none" normalizeH="0" baseline="0" dirty="0" err="1">
                <a:ln>
                  <a:noFill/>
                </a:ln>
                <a:solidFill>
                  <a:srgbClr val="EEEEEE"/>
                </a:solidFill>
                <a:effectLst/>
                <a:latin typeface="Courier New" panose="02070309020205020404" pitchFamily="49" charset="0"/>
              </a:rPr>
              <a:t>Thread.currentThread</a:t>
            </a:r>
            <a:r>
              <a:rPr kumimoji="0" lang="en-US" altLang="en-US" sz="2400" b="0" i="0" u="none" strike="noStrike" cap="none" normalizeH="0" baseline="0" dirty="0">
                <a:ln>
                  <a:noFill/>
                </a:ln>
                <a:solidFill>
                  <a:srgbClr val="EEEEEE"/>
                </a:solidFill>
                <a:effectLst/>
                <a:latin typeface="Courier New" panose="02070309020205020404" pitchFamily="49" charset="0"/>
              </a:rPr>
              <a:t>().</a:t>
            </a:r>
            <a:r>
              <a:rPr kumimoji="0" lang="en-US" altLang="en-US" sz="2400" b="0" i="0" u="none" strike="noStrike" cap="none" normalizeH="0" baseline="0" dirty="0" err="1">
                <a:ln>
                  <a:noFill/>
                </a:ln>
                <a:solidFill>
                  <a:srgbClr val="EEEEEE"/>
                </a:solidFill>
                <a:effectLst/>
                <a:latin typeface="Courier New" panose="02070309020205020404" pitchFamily="49" charset="0"/>
              </a:rPr>
              <a:t>getName</a:t>
            </a:r>
            <a:r>
              <a:rPr kumimoji="0" lang="en-US" altLang="en-US" sz="2400" b="0" i="0" u="none" strike="noStrike" cap="none" normalizeH="0" baseline="0" dirty="0">
                <a:ln>
                  <a:noFill/>
                </a:ln>
                <a:solidFill>
                  <a:srgbClr val="EEEEEE"/>
                </a:solidFill>
                <a:effectLst/>
                <a:latin typeface="Courier New" panose="02070309020205020404" pitchFamily="49" charset="0"/>
              </a:rPr>
              <a:t>()); </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a:t>
            </a:r>
          </a:p>
          <a:p>
            <a:pPr lvl="0" eaLnBrk="0" fontAlgn="base" hangingPunct="0">
              <a:spcBef>
                <a:spcPct val="0"/>
              </a:spcBef>
              <a:spcAft>
                <a:spcPct val="0"/>
              </a:spcAft>
            </a:pPr>
            <a:r>
              <a:rPr lang="en-US" altLang="en-US" sz="2400" dirty="0">
                <a:solidFill>
                  <a:srgbClr val="EEEEEE"/>
                </a:solidFill>
                <a:latin typeface="Courier New" panose="02070309020205020404" pitchFamily="49" charset="0"/>
              </a:rPr>
              <a:t>   </a:t>
            </a:r>
            <a:r>
              <a:rPr kumimoji="0" lang="en-US" altLang="en-US" sz="2400" b="0" i="0" u="none" strike="noStrike" cap="none" normalizeH="0" baseline="0" dirty="0">
                <a:ln>
                  <a:noFill/>
                </a:ln>
                <a:solidFill>
                  <a:srgbClr val="EEEEEE"/>
                </a:solidFill>
                <a:effectLst/>
                <a:latin typeface="Courier New" panose="02070309020205020404" pitchFamily="49" charset="0"/>
              </a:rPr>
              <a:t> }</a:t>
            </a:r>
            <a:r>
              <a:rPr kumimoji="0" lang="en-US" altLang="en-US" sz="24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9771866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A0229-AF0B-44AB-AA6E-A9E802954358}"/>
              </a:ext>
            </a:extLst>
          </p:cNvPr>
          <p:cNvSpPr>
            <a:spLocks noGrp="1"/>
          </p:cNvSpPr>
          <p:nvPr>
            <p:ph type="title"/>
          </p:nvPr>
        </p:nvSpPr>
        <p:spPr>
          <a:xfrm>
            <a:off x="457200" y="457200"/>
            <a:ext cx="8229600" cy="1143000"/>
          </a:xfrm>
        </p:spPr>
        <p:txBody>
          <a:bodyPr/>
          <a:lstStyle/>
          <a:p>
            <a:r>
              <a:rPr lang="en-US" dirty="0"/>
              <a:t>What is Thread(Separate flow of Execution)</a:t>
            </a:r>
          </a:p>
        </p:txBody>
      </p:sp>
      <p:sp>
        <p:nvSpPr>
          <p:cNvPr id="3" name="Content Placeholder 2">
            <a:extLst>
              <a:ext uri="{FF2B5EF4-FFF2-40B4-BE49-F238E27FC236}">
                <a16:creationId xmlns:a16="http://schemas.microsoft.com/office/drawing/2014/main" id="{68C7EF94-A6B5-4314-9088-6C4AC9C964F4}"/>
              </a:ext>
            </a:extLst>
          </p:cNvPr>
          <p:cNvSpPr>
            <a:spLocks noGrp="1"/>
          </p:cNvSpPr>
          <p:nvPr>
            <p:ph idx="1"/>
          </p:nvPr>
        </p:nvSpPr>
        <p:spPr>
          <a:xfrm>
            <a:off x="0" y="1600200"/>
            <a:ext cx="9105900" cy="5257800"/>
          </a:xfrm>
        </p:spPr>
        <p:txBody>
          <a:bodyPr/>
          <a:lstStyle/>
          <a:p>
            <a:pPr algn="just"/>
            <a:r>
              <a:rPr lang="en-US" b="0" i="0" dirty="0">
                <a:solidFill>
                  <a:srgbClr val="222222"/>
                </a:solidFill>
                <a:effectLst/>
                <a:latin typeface="Source Sans Pro" panose="020B0503030403020204" pitchFamily="34" charset="0"/>
              </a:rPr>
              <a:t>A thread is an individual, light weight, and a smallest unit of a given process. There are multiple thread in a single process and each thread is independent of the other.</a:t>
            </a:r>
          </a:p>
          <a:p>
            <a:pPr algn="just"/>
            <a:endParaRPr lang="en-US" b="0" i="0" dirty="0">
              <a:solidFill>
                <a:srgbClr val="222222"/>
              </a:solidFill>
              <a:effectLst/>
              <a:latin typeface="Source Sans Pro" panose="020B0503030403020204" pitchFamily="34" charset="0"/>
            </a:endParaRPr>
          </a:p>
        </p:txBody>
      </p:sp>
      <p:pic>
        <p:nvPicPr>
          <p:cNvPr id="5" name="Picture 4" descr="Diagram&#10;&#10;Description automatically generated">
            <a:extLst>
              <a:ext uri="{FF2B5EF4-FFF2-40B4-BE49-F238E27FC236}">
                <a16:creationId xmlns:a16="http://schemas.microsoft.com/office/drawing/2014/main" id="{12401B62-9722-4FA9-B581-1D30DACF50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3863181"/>
            <a:ext cx="4684255" cy="1314450"/>
          </a:xfrm>
          <a:prstGeom prst="rect">
            <a:avLst/>
          </a:prstGeom>
        </p:spPr>
      </p:pic>
      <p:sp>
        <p:nvSpPr>
          <p:cNvPr id="6" name="TextBox 5">
            <a:extLst>
              <a:ext uri="{FF2B5EF4-FFF2-40B4-BE49-F238E27FC236}">
                <a16:creationId xmlns:a16="http://schemas.microsoft.com/office/drawing/2014/main" id="{8F50932D-A725-4E94-80AF-7195107DAAF7}"/>
              </a:ext>
            </a:extLst>
          </p:cNvPr>
          <p:cNvSpPr txBox="1"/>
          <p:nvPr/>
        </p:nvSpPr>
        <p:spPr>
          <a:xfrm>
            <a:off x="38100" y="5575416"/>
            <a:ext cx="9225667" cy="923330"/>
          </a:xfrm>
          <a:prstGeom prst="rect">
            <a:avLst/>
          </a:prstGeom>
          <a:noFill/>
        </p:spPr>
        <p:txBody>
          <a:bodyPr wrap="none" rtlCol="0">
            <a:spAutoFit/>
          </a:bodyPr>
          <a:lstStyle/>
          <a:p>
            <a:r>
              <a:rPr lang="en-US" dirty="0"/>
              <a:t> As shown in figure ,a thread is executed inside the process .There is a context switching</a:t>
            </a:r>
          </a:p>
          <a:p>
            <a:r>
              <a:rPr lang="en-US" dirty="0"/>
              <a:t> between the threads. There can be multiple processes inside the OS and one process</a:t>
            </a:r>
          </a:p>
          <a:p>
            <a:r>
              <a:rPr lang="en-US" dirty="0"/>
              <a:t> can have multiple threads.</a:t>
            </a:r>
          </a:p>
        </p:txBody>
      </p:sp>
      <p:pic>
        <p:nvPicPr>
          <p:cNvPr id="3074" name="Picture 2" descr="CQ2">
            <a:extLst>
              <a:ext uri="{FF2B5EF4-FFF2-40B4-BE49-F238E27FC236}">
                <a16:creationId xmlns:a16="http://schemas.microsoft.com/office/drawing/2014/main" id="{F2ADFA5E-3FB1-4196-81CD-F23036E576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2838" y="3581400"/>
            <a:ext cx="3202445" cy="1964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37452"/>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DDF19-9EF7-4463-AF44-228DDE7A4885}"/>
              </a:ext>
            </a:extLst>
          </p:cNvPr>
          <p:cNvSpPr>
            <a:spLocks noGrp="1"/>
          </p:cNvSpPr>
          <p:nvPr>
            <p:ph type="title"/>
          </p:nvPr>
        </p:nvSpPr>
        <p:spPr>
          <a:xfrm>
            <a:off x="628650" y="685800"/>
            <a:ext cx="7886700" cy="682229"/>
          </a:xfrm>
        </p:spPr>
        <p:txBody>
          <a:bodyPr>
            <a:normAutofit fontScale="90000"/>
          </a:bodyPr>
          <a:lstStyle/>
          <a:p>
            <a:r>
              <a:rPr lang="en-US" b="1" i="0" dirty="0">
                <a:solidFill>
                  <a:srgbClr val="444444"/>
                </a:solidFill>
                <a:effectLst/>
                <a:latin typeface="inherit"/>
              </a:rPr>
              <a:t>yield()</a:t>
            </a:r>
            <a:endParaRPr lang="en-US" dirty="0"/>
          </a:p>
        </p:txBody>
      </p:sp>
      <p:sp>
        <p:nvSpPr>
          <p:cNvPr id="3" name="Content Placeholder 2">
            <a:extLst>
              <a:ext uri="{FF2B5EF4-FFF2-40B4-BE49-F238E27FC236}">
                <a16:creationId xmlns:a16="http://schemas.microsoft.com/office/drawing/2014/main" id="{46F7901D-DCB0-4096-936C-F2C63E56D617}"/>
              </a:ext>
            </a:extLst>
          </p:cNvPr>
          <p:cNvSpPr>
            <a:spLocks noGrp="1"/>
          </p:cNvSpPr>
          <p:nvPr>
            <p:ph idx="1"/>
          </p:nvPr>
        </p:nvSpPr>
        <p:spPr>
          <a:xfrm>
            <a:off x="457200" y="1466807"/>
            <a:ext cx="8534400" cy="2257511"/>
          </a:xfrm>
        </p:spPr>
        <p:txBody>
          <a:bodyPr/>
          <a:lstStyle/>
          <a:p>
            <a:r>
              <a:rPr lang="en-US" b="0" i="0" dirty="0">
                <a:solidFill>
                  <a:srgbClr val="4D4D4D"/>
                </a:solidFill>
                <a:effectLst/>
                <a:latin typeface="Arial" panose="020B0604020202020204" pitchFamily="34" charset="0"/>
              </a:rPr>
              <a:t>This method causes the currently executing thread object to pause temporarily and allow other threads to run.</a:t>
            </a:r>
            <a:endParaRPr lang="en-US" dirty="0"/>
          </a:p>
        </p:txBody>
      </p:sp>
      <p:sp>
        <p:nvSpPr>
          <p:cNvPr id="4" name="Rectangle 1">
            <a:extLst>
              <a:ext uri="{FF2B5EF4-FFF2-40B4-BE49-F238E27FC236}">
                <a16:creationId xmlns:a16="http://schemas.microsoft.com/office/drawing/2014/main" id="{4A4E21DD-FBEC-4A35-AAB7-94AAFCF7D909}"/>
              </a:ext>
            </a:extLst>
          </p:cNvPr>
          <p:cNvSpPr>
            <a:spLocks noChangeArrowheads="1"/>
          </p:cNvSpPr>
          <p:nvPr/>
        </p:nvSpPr>
        <p:spPr bwMode="auto">
          <a:xfrm>
            <a:off x="0" y="3124200"/>
            <a:ext cx="9144000" cy="3657165"/>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2200" dirty="0">
                <a:solidFill>
                  <a:srgbClr val="EEEEEE"/>
                </a:solidFill>
                <a:latin typeface="+mn-lt"/>
              </a:rPr>
              <a:t>public class </a:t>
            </a:r>
            <a:r>
              <a:rPr lang="en-US" altLang="en-US" sz="2200" dirty="0" err="1">
                <a:solidFill>
                  <a:srgbClr val="EEEEEE"/>
                </a:solidFill>
                <a:latin typeface="+mn-lt"/>
              </a:rPr>
              <a:t>ThreadTest</a:t>
            </a:r>
            <a:r>
              <a:rPr lang="en-US" altLang="en-US" sz="2200" dirty="0">
                <a:solidFill>
                  <a:srgbClr val="EEEEEE"/>
                </a:solidFill>
                <a:latin typeface="+mn-lt"/>
              </a:rPr>
              <a:t> extends Thread { </a:t>
            </a:r>
          </a:p>
          <a:p>
            <a:pPr defTabSz="685800" eaLnBrk="0" hangingPunct="0"/>
            <a:r>
              <a:rPr lang="en-US" altLang="en-US" sz="2200" dirty="0">
                <a:solidFill>
                  <a:srgbClr val="EEEEEE"/>
                </a:solidFill>
                <a:latin typeface="+mn-lt"/>
              </a:rPr>
              <a:t>         public void run() { </a:t>
            </a:r>
          </a:p>
          <a:p>
            <a:pPr defTabSz="685800" eaLnBrk="0" hangingPunct="0"/>
            <a:r>
              <a:rPr lang="en-US" altLang="en-US" sz="2200" dirty="0">
                <a:solidFill>
                  <a:srgbClr val="EEEEEE"/>
                </a:solidFill>
                <a:latin typeface="+mn-lt"/>
              </a:rPr>
              <a:t>             </a:t>
            </a:r>
            <a:r>
              <a:rPr lang="en-US" altLang="en-US" sz="2200" dirty="0" err="1">
                <a:solidFill>
                  <a:srgbClr val="EEEEEE"/>
                </a:solidFill>
                <a:latin typeface="+mn-lt"/>
              </a:rPr>
              <a:t>System.out.println</a:t>
            </a:r>
            <a:r>
              <a:rPr lang="en-US" altLang="en-US" sz="2200" dirty="0">
                <a:solidFill>
                  <a:srgbClr val="EEEEEE"/>
                </a:solidFill>
                <a:latin typeface="+mn-lt"/>
              </a:rPr>
              <a:t>("In run"); </a:t>
            </a:r>
          </a:p>
          <a:p>
            <a:pPr defTabSz="685800" eaLnBrk="0" hangingPunct="0"/>
            <a:r>
              <a:rPr lang="en-US" altLang="en-US" sz="2200" dirty="0">
                <a:solidFill>
                  <a:srgbClr val="EEEEEE"/>
                </a:solidFill>
                <a:latin typeface="+mn-lt"/>
              </a:rPr>
              <a:t>             yield(); </a:t>
            </a:r>
          </a:p>
          <a:p>
            <a:pPr defTabSz="685800" eaLnBrk="0" hangingPunct="0"/>
            <a:r>
              <a:rPr lang="en-US" altLang="en-US" sz="2200" dirty="0">
                <a:solidFill>
                  <a:srgbClr val="EEEEEE"/>
                </a:solidFill>
                <a:latin typeface="+mn-lt"/>
              </a:rPr>
              <a:t>             </a:t>
            </a:r>
            <a:r>
              <a:rPr lang="en-US" altLang="en-US" sz="2200" dirty="0" err="1">
                <a:solidFill>
                  <a:srgbClr val="EEEEEE"/>
                </a:solidFill>
                <a:latin typeface="+mn-lt"/>
              </a:rPr>
              <a:t>System.out.println</a:t>
            </a:r>
            <a:r>
              <a:rPr lang="en-US" altLang="en-US" sz="2200" dirty="0">
                <a:solidFill>
                  <a:srgbClr val="EEEEEE"/>
                </a:solidFill>
                <a:latin typeface="+mn-lt"/>
              </a:rPr>
              <a:t>("Leaving run"); </a:t>
            </a:r>
          </a:p>
          <a:p>
            <a:pPr defTabSz="685800" eaLnBrk="0" hangingPunct="0"/>
            <a:r>
              <a:rPr lang="en-US" altLang="en-US" sz="2200" dirty="0">
                <a:solidFill>
                  <a:srgbClr val="EEEEEE"/>
                </a:solidFill>
                <a:latin typeface="+mn-lt"/>
              </a:rPr>
              <a:t>         } </a:t>
            </a:r>
          </a:p>
          <a:p>
            <a:pPr defTabSz="685800" eaLnBrk="0" hangingPunct="0"/>
            <a:r>
              <a:rPr lang="en-US" altLang="en-US" sz="2200" dirty="0">
                <a:solidFill>
                  <a:srgbClr val="EEEEEE"/>
                </a:solidFill>
                <a:latin typeface="+mn-lt"/>
              </a:rPr>
              <a:t>     public static void main(String []</a:t>
            </a:r>
            <a:r>
              <a:rPr lang="en-US" altLang="en-US" sz="2200" dirty="0" err="1">
                <a:solidFill>
                  <a:srgbClr val="EEEEEE"/>
                </a:solidFill>
                <a:latin typeface="+mn-lt"/>
              </a:rPr>
              <a:t>argv</a:t>
            </a:r>
            <a:r>
              <a:rPr lang="en-US" altLang="en-US" sz="2200" dirty="0">
                <a:solidFill>
                  <a:srgbClr val="EEEEEE"/>
                </a:solidFill>
                <a:latin typeface="+mn-lt"/>
              </a:rPr>
              <a:t>) { </a:t>
            </a:r>
          </a:p>
          <a:p>
            <a:pPr defTabSz="685800" eaLnBrk="0" hangingPunct="0"/>
            <a:r>
              <a:rPr lang="en-US" altLang="en-US" sz="2200" dirty="0">
                <a:solidFill>
                  <a:srgbClr val="EEEEEE"/>
                </a:solidFill>
                <a:latin typeface="+mn-lt"/>
              </a:rPr>
              <a:t>     (new </a:t>
            </a:r>
            <a:r>
              <a:rPr lang="en-US" altLang="en-US" sz="2200" dirty="0" err="1">
                <a:solidFill>
                  <a:srgbClr val="EEEEEE"/>
                </a:solidFill>
                <a:latin typeface="+mn-lt"/>
              </a:rPr>
              <a:t>ThreadTest</a:t>
            </a:r>
            <a:r>
              <a:rPr lang="en-US" altLang="en-US" sz="2200" dirty="0">
                <a:solidFill>
                  <a:srgbClr val="EEEEEE"/>
                </a:solidFill>
                <a:latin typeface="+mn-lt"/>
              </a:rPr>
              <a:t>()).start();</a:t>
            </a:r>
          </a:p>
          <a:p>
            <a:pPr defTabSz="685800" eaLnBrk="0" hangingPunct="0"/>
            <a:r>
              <a:rPr lang="en-US" altLang="en-US" sz="2200" dirty="0">
                <a:solidFill>
                  <a:srgbClr val="EEEEEE"/>
                </a:solidFill>
                <a:latin typeface="+mn-lt"/>
              </a:rPr>
              <a:t>     } </a:t>
            </a:r>
          </a:p>
          <a:p>
            <a:pPr defTabSz="685800" eaLnBrk="0" hangingPunct="0"/>
            <a:r>
              <a:rPr lang="en-US" altLang="en-US" sz="2200" dirty="0">
                <a:solidFill>
                  <a:srgbClr val="EEEEEE"/>
                </a:solidFill>
                <a:latin typeface="+mn-lt"/>
              </a:rPr>
              <a:t>}</a:t>
            </a:r>
            <a:r>
              <a:rPr lang="en-US" altLang="en-US" sz="2200" dirty="0">
                <a:latin typeface="+mn-lt"/>
              </a:rPr>
              <a:t> </a:t>
            </a:r>
          </a:p>
        </p:txBody>
      </p:sp>
    </p:spTree>
    <p:extLst>
      <p:ext uri="{BB962C8B-B14F-4D97-AF65-F5344CB8AC3E}">
        <p14:creationId xmlns:p14="http://schemas.microsoft.com/office/powerpoint/2010/main" val="3642518792"/>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C60B3-F180-4314-B144-BB741BD1418B}"/>
              </a:ext>
            </a:extLst>
          </p:cNvPr>
          <p:cNvSpPr>
            <a:spLocks noGrp="1"/>
          </p:cNvSpPr>
          <p:nvPr>
            <p:ph type="title"/>
          </p:nvPr>
        </p:nvSpPr>
        <p:spPr>
          <a:xfrm>
            <a:off x="0" y="598919"/>
            <a:ext cx="9144000" cy="1314414"/>
          </a:xfrm>
        </p:spPr>
        <p:txBody>
          <a:bodyPr>
            <a:normAutofit fontScale="90000"/>
          </a:bodyPr>
          <a:lstStyle/>
          <a:p>
            <a:r>
              <a:rPr lang="en-US" sz="4000" b="1" dirty="0">
                <a:solidFill>
                  <a:srgbClr val="444444"/>
                </a:solidFill>
                <a:latin typeface="inherit"/>
              </a:rPr>
              <a:t>final int </a:t>
            </a:r>
            <a:r>
              <a:rPr lang="en-US" sz="4000" b="1" dirty="0" err="1">
                <a:solidFill>
                  <a:srgbClr val="444444"/>
                </a:solidFill>
                <a:latin typeface="inherit"/>
              </a:rPr>
              <a:t>getPriority</a:t>
            </a:r>
            <a:r>
              <a:rPr lang="en-US" sz="4000" b="1" dirty="0">
                <a:solidFill>
                  <a:srgbClr val="444444"/>
                </a:solidFill>
                <a:latin typeface="inherit"/>
              </a:rPr>
              <a:t>() &amp; final void </a:t>
            </a:r>
            <a:r>
              <a:rPr lang="en-US" sz="4000" b="1" dirty="0" err="1">
                <a:solidFill>
                  <a:srgbClr val="444444"/>
                </a:solidFill>
                <a:latin typeface="inherit"/>
              </a:rPr>
              <a:t>setPriority</a:t>
            </a:r>
            <a:r>
              <a:rPr lang="en-US" sz="4000" b="1" dirty="0">
                <a:solidFill>
                  <a:srgbClr val="444444"/>
                </a:solidFill>
                <a:latin typeface="inherit"/>
              </a:rPr>
              <a:t>(int priority)</a:t>
            </a:r>
            <a:br>
              <a:rPr lang="en-US" sz="3200" b="1" i="0" dirty="0">
                <a:solidFill>
                  <a:srgbClr val="444444"/>
                </a:solidFill>
                <a:effectLst/>
                <a:latin typeface="Arial" panose="020B0604020202020204" pitchFamily="34" charset="0"/>
              </a:rPr>
            </a:br>
            <a:br>
              <a:rPr lang="en-US" sz="3200" b="1" i="0" dirty="0">
                <a:solidFill>
                  <a:srgbClr val="444444"/>
                </a:solidFill>
                <a:effectLst/>
                <a:latin typeface="Arial" panose="020B0604020202020204" pitchFamily="34" charset="0"/>
              </a:rPr>
            </a:br>
            <a:br>
              <a:rPr lang="en-US" sz="3000" b="1" dirty="0">
                <a:solidFill>
                  <a:srgbClr val="444444"/>
                </a:solidFill>
                <a:latin typeface="inherit"/>
              </a:rPr>
            </a:br>
            <a:endParaRPr lang="en-US" dirty="0"/>
          </a:p>
        </p:txBody>
      </p:sp>
      <p:sp>
        <p:nvSpPr>
          <p:cNvPr id="3" name="Content Placeholder 2">
            <a:extLst>
              <a:ext uri="{FF2B5EF4-FFF2-40B4-BE49-F238E27FC236}">
                <a16:creationId xmlns:a16="http://schemas.microsoft.com/office/drawing/2014/main" id="{4E44AF48-FB3B-4310-B2D9-EE2C33B67AD1}"/>
              </a:ext>
            </a:extLst>
          </p:cNvPr>
          <p:cNvSpPr>
            <a:spLocks noGrp="1"/>
          </p:cNvSpPr>
          <p:nvPr>
            <p:ph idx="1"/>
          </p:nvPr>
        </p:nvSpPr>
        <p:spPr>
          <a:xfrm>
            <a:off x="0" y="1752600"/>
            <a:ext cx="9144000" cy="1548510"/>
          </a:xfrm>
        </p:spPr>
        <p:txBody>
          <a:bodyPr/>
          <a:lstStyle/>
          <a:p>
            <a:r>
              <a:rPr lang="en-US" b="0" i="0" dirty="0">
                <a:solidFill>
                  <a:srgbClr val="4D4D4D"/>
                </a:solidFill>
                <a:effectLst/>
                <a:latin typeface="Arial" panose="020B0604020202020204" pitchFamily="34" charset="0"/>
              </a:rPr>
              <a:t>It returns the priority of the thread.</a:t>
            </a:r>
          </a:p>
          <a:p>
            <a:r>
              <a:rPr lang="en-US" b="0" i="0" dirty="0">
                <a:solidFill>
                  <a:srgbClr val="4D4D4D"/>
                </a:solidFill>
                <a:effectLst/>
                <a:latin typeface="Arial" panose="020B0604020202020204" pitchFamily="34" charset="0"/>
              </a:rPr>
              <a:t>This function is used to change the priority of a thread.</a:t>
            </a:r>
            <a:endParaRPr lang="en-US" dirty="0"/>
          </a:p>
        </p:txBody>
      </p:sp>
      <p:sp>
        <p:nvSpPr>
          <p:cNvPr id="4" name="Rectangle 1">
            <a:extLst>
              <a:ext uri="{FF2B5EF4-FFF2-40B4-BE49-F238E27FC236}">
                <a16:creationId xmlns:a16="http://schemas.microsoft.com/office/drawing/2014/main" id="{3AD51F16-A923-4826-B284-0B96B3D92138}"/>
              </a:ext>
            </a:extLst>
          </p:cNvPr>
          <p:cNvSpPr>
            <a:spLocks noChangeArrowheads="1"/>
          </p:cNvSpPr>
          <p:nvPr/>
        </p:nvSpPr>
        <p:spPr bwMode="auto">
          <a:xfrm>
            <a:off x="0" y="3301109"/>
            <a:ext cx="9144000" cy="3503277"/>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lang="en-US" altLang="en-US" sz="1500" dirty="0">
                <a:solidFill>
                  <a:srgbClr val="EEEEEE"/>
                </a:solidFill>
                <a:latin typeface="Courier New" panose="02070309020205020404" pitchFamily="49" charset="0"/>
              </a:rPr>
              <a:t>public class </a:t>
            </a:r>
            <a:r>
              <a:rPr lang="en-US" altLang="en-US" sz="1500" dirty="0" err="1">
                <a:solidFill>
                  <a:srgbClr val="EEEEEE"/>
                </a:solidFill>
                <a:latin typeface="Courier New" panose="02070309020205020404" pitchFamily="49" charset="0"/>
              </a:rPr>
              <a:t>ThreadDemo</a:t>
            </a:r>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public static void main(String[] </a:t>
            </a:r>
            <a:r>
              <a:rPr lang="en-US" altLang="en-US" sz="1500" dirty="0" err="1">
                <a:solidFill>
                  <a:srgbClr val="EEEEEE"/>
                </a:solidFill>
                <a:latin typeface="Courier New" panose="02070309020205020404" pitchFamily="49" charset="0"/>
              </a:rPr>
              <a:t>args</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Thread t = </a:t>
            </a:r>
            <a:r>
              <a:rPr lang="en-US" altLang="en-US" sz="1500" dirty="0" err="1">
                <a:solidFill>
                  <a:srgbClr val="EEEEEE"/>
                </a:solidFill>
                <a:latin typeface="Courier New" panose="02070309020205020404" pitchFamily="49" charset="0"/>
              </a:rPr>
              <a:t>Thread.currentThread</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t.setName</a:t>
            </a:r>
            <a:r>
              <a:rPr lang="en-US" altLang="en-US" sz="1500" dirty="0">
                <a:solidFill>
                  <a:srgbClr val="EEEEEE"/>
                </a:solidFill>
                <a:latin typeface="Courier New" panose="02070309020205020404" pitchFamily="49" charset="0"/>
              </a:rPr>
              <a:t>("Admin Thread"); // set thread priority to 1</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t.setPriority</a:t>
            </a:r>
            <a:r>
              <a:rPr lang="en-US" altLang="en-US" sz="1500" dirty="0">
                <a:solidFill>
                  <a:srgbClr val="EEEEEE"/>
                </a:solidFill>
                <a:latin typeface="Courier New" panose="02070309020205020404" pitchFamily="49" charset="0"/>
              </a:rPr>
              <a:t>(1); // prints the current thread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("Thread = " + t); int priority= </a:t>
            </a:r>
            <a:r>
              <a:rPr lang="en-US" altLang="en-US" sz="1500" dirty="0" err="1">
                <a:solidFill>
                  <a:srgbClr val="EEEEEE"/>
                </a:solidFill>
                <a:latin typeface="Courier New" panose="02070309020205020404" pitchFamily="49" charset="0"/>
              </a:rPr>
              <a:t>t.getPriority</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("Thread priority= " + priority); </a:t>
            </a:r>
          </a:p>
          <a:p>
            <a:pPr defTabSz="685800" eaLnBrk="0" hangingPunct="0"/>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int count = </a:t>
            </a:r>
            <a:r>
              <a:rPr lang="en-US" altLang="en-US" sz="1500" dirty="0" err="1">
                <a:solidFill>
                  <a:srgbClr val="EEEEEE"/>
                </a:solidFill>
                <a:latin typeface="Courier New" panose="02070309020205020404" pitchFamily="49" charset="0"/>
              </a:rPr>
              <a:t>Thread.activeCount</a:t>
            </a:r>
            <a:r>
              <a:rPr lang="en-US" altLang="en-US" sz="1500" dirty="0">
                <a:solidFill>
                  <a:srgbClr val="EEEEEE"/>
                </a:solidFill>
                <a:latin typeface="Courier New" panose="02070309020205020404" pitchFamily="49" charset="0"/>
              </a:rPr>
              <a:t>(); </a:t>
            </a:r>
          </a:p>
          <a:p>
            <a:pPr defTabSz="685800" eaLnBrk="0" hangingPunct="0"/>
            <a:r>
              <a:rPr lang="en-US" altLang="en-US" sz="1500" dirty="0">
                <a:solidFill>
                  <a:srgbClr val="EEEEEE"/>
                </a:solidFill>
                <a:latin typeface="Courier New" panose="02070309020205020404" pitchFamily="49" charset="0"/>
              </a:rPr>
              <a:t>       </a:t>
            </a:r>
            <a:r>
              <a:rPr lang="en-US" altLang="en-US" sz="1500" dirty="0" err="1">
                <a:solidFill>
                  <a:srgbClr val="EEEEEE"/>
                </a:solidFill>
                <a:latin typeface="Courier New" panose="02070309020205020404" pitchFamily="49" charset="0"/>
              </a:rPr>
              <a:t>System.out.println</a:t>
            </a:r>
            <a:r>
              <a:rPr lang="en-US" altLang="en-US" sz="1500" dirty="0">
                <a:solidFill>
                  <a:srgbClr val="EEEEEE"/>
                </a:solidFill>
                <a:latin typeface="Courier New" panose="02070309020205020404" pitchFamily="49" charset="0"/>
              </a:rPr>
              <a:t>("currently active threads = " + count); </a:t>
            </a:r>
          </a:p>
          <a:p>
            <a:pPr defTabSz="685800" eaLnBrk="0" hangingPunct="0"/>
            <a:r>
              <a:rPr lang="en-US" altLang="en-US" sz="1500" dirty="0">
                <a:solidFill>
                  <a:srgbClr val="EEEEEE"/>
                </a:solidFill>
                <a:latin typeface="Courier New" panose="02070309020205020404" pitchFamily="49" charset="0"/>
              </a:rPr>
              <a:t>     } </a:t>
            </a:r>
          </a:p>
          <a:p>
            <a:pPr defTabSz="685800" eaLnBrk="0" hangingPunct="0"/>
            <a:r>
              <a:rPr lang="en-US" altLang="en-US" sz="1500" dirty="0">
                <a:solidFill>
                  <a:srgbClr val="EEEEEE"/>
                </a:solidFill>
                <a:latin typeface="Courier New" panose="02070309020205020404" pitchFamily="49" charset="0"/>
              </a:rPr>
              <a:t>}</a:t>
            </a:r>
            <a:r>
              <a:rPr lang="en-US" altLang="en-US" sz="1500" dirty="0"/>
              <a:t> </a:t>
            </a:r>
            <a:endParaRPr lang="en-US" altLang="en-US" sz="1500" dirty="0">
              <a:latin typeface="Arial" panose="020B0604020202020204" pitchFamily="34" charset="0"/>
            </a:endParaRPr>
          </a:p>
        </p:txBody>
      </p:sp>
    </p:spTree>
    <p:extLst>
      <p:ext uri="{BB962C8B-B14F-4D97-AF65-F5344CB8AC3E}">
        <p14:creationId xmlns:p14="http://schemas.microsoft.com/office/powerpoint/2010/main" val="3331912347"/>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19420-3DD6-4C9A-9758-5F88EAF7381E}"/>
              </a:ext>
            </a:extLst>
          </p:cNvPr>
          <p:cNvSpPr>
            <a:spLocks noGrp="1"/>
          </p:cNvSpPr>
          <p:nvPr>
            <p:ph type="title"/>
          </p:nvPr>
        </p:nvSpPr>
        <p:spPr>
          <a:xfrm>
            <a:off x="457200" y="685800"/>
            <a:ext cx="8229600" cy="609600"/>
          </a:xfrm>
        </p:spPr>
        <p:txBody>
          <a:bodyPr/>
          <a:lstStyle/>
          <a:p>
            <a:r>
              <a:rPr lang="en-US" dirty="0"/>
              <a:t>Cont..</a:t>
            </a:r>
          </a:p>
        </p:txBody>
      </p:sp>
      <p:sp>
        <p:nvSpPr>
          <p:cNvPr id="3" name="Content Placeholder 2">
            <a:extLst>
              <a:ext uri="{FF2B5EF4-FFF2-40B4-BE49-F238E27FC236}">
                <a16:creationId xmlns:a16="http://schemas.microsoft.com/office/drawing/2014/main" id="{0CCB40CB-28A5-42F6-B055-C99827D6E577}"/>
              </a:ext>
            </a:extLst>
          </p:cNvPr>
          <p:cNvSpPr>
            <a:spLocks noGrp="1"/>
          </p:cNvSpPr>
          <p:nvPr>
            <p:ph idx="1"/>
          </p:nvPr>
        </p:nvSpPr>
        <p:spPr>
          <a:xfrm>
            <a:off x="0" y="1219200"/>
            <a:ext cx="9144000" cy="5486400"/>
          </a:xfrm>
        </p:spPr>
        <p:txBody>
          <a:bodyPr>
            <a:normAutofit fontScale="92500" lnSpcReduction="20000"/>
          </a:bodyPr>
          <a:lstStyle/>
          <a:p>
            <a:pPr algn="l" fontAlgn="base"/>
            <a:r>
              <a:rPr lang="en-US" b="1" i="0" dirty="0">
                <a:solidFill>
                  <a:srgbClr val="444444"/>
                </a:solidFill>
                <a:effectLst/>
                <a:latin typeface="inherit"/>
              </a:rPr>
              <a:t>int </a:t>
            </a:r>
            <a:r>
              <a:rPr lang="en-US" b="1" i="0" dirty="0" err="1">
                <a:solidFill>
                  <a:srgbClr val="444444"/>
                </a:solidFill>
                <a:effectLst/>
                <a:latin typeface="inherit"/>
              </a:rPr>
              <a:t>getId</a:t>
            </a:r>
            <a:r>
              <a:rPr lang="en-US" b="1" i="0" dirty="0">
                <a:solidFill>
                  <a:srgbClr val="444444"/>
                </a:solidFill>
                <a:effectLst/>
                <a:latin typeface="inherit"/>
              </a:rPr>
              <a:t>():</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It returns the id of the thread.</a:t>
            </a:r>
          </a:p>
          <a:p>
            <a:pPr algn="l" fontAlgn="base"/>
            <a:r>
              <a:rPr lang="en-US" b="1" i="0" dirty="0">
                <a:solidFill>
                  <a:srgbClr val="444444"/>
                </a:solidFill>
                <a:effectLst/>
                <a:latin typeface="inherit"/>
              </a:rPr>
              <a:t>interrupt():</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It interrupts the thread.</a:t>
            </a:r>
          </a:p>
          <a:p>
            <a:pPr algn="l" fontAlgn="base"/>
            <a:r>
              <a:rPr lang="en-US" b="1" i="0" dirty="0" err="1">
                <a:solidFill>
                  <a:srgbClr val="444444"/>
                </a:solidFill>
                <a:effectLst/>
                <a:latin typeface="inherit"/>
              </a:rPr>
              <a:t>boolean</a:t>
            </a:r>
            <a:r>
              <a:rPr lang="en-US" b="1" i="0" dirty="0">
                <a:solidFill>
                  <a:srgbClr val="444444"/>
                </a:solidFill>
                <a:effectLst/>
                <a:latin typeface="inherit"/>
              </a:rPr>
              <a:t> </a:t>
            </a:r>
            <a:r>
              <a:rPr lang="en-US" b="1" i="0" dirty="0" err="1">
                <a:solidFill>
                  <a:srgbClr val="444444"/>
                </a:solidFill>
                <a:effectLst/>
                <a:latin typeface="inherit"/>
              </a:rPr>
              <a:t>isInterrupted</a:t>
            </a:r>
            <a:r>
              <a:rPr lang="en-US" b="1" i="0" dirty="0">
                <a:solidFill>
                  <a:srgbClr val="444444"/>
                </a:solidFill>
                <a:effectLst/>
                <a:latin typeface="inherit"/>
              </a:rPr>
              <a:t>():</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tests if the thread has been interrupted and returns the interrupted flag either true or false.</a:t>
            </a:r>
          </a:p>
          <a:p>
            <a:pPr algn="l" fontAlgn="base"/>
            <a:r>
              <a:rPr lang="en-US" b="1" i="0" dirty="0" err="1">
                <a:solidFill>
                  <a:srgbClr val="444444"/>
                </a:solidFill>
                <a:effectLst/>
                <a:latin typeface="inherit"/>
              </a:rPr>
              <a:t>boolean</a:t>
            </a:r>
            <a:r>
              <a:rPr lang="en-US" b="1" i="0" dirty="0">
                <a:solidFill>
                  <a:srgbClr val="444444"/>
                </a:solidFill>
                <a:effectLst/>
                <a:latin typeface="inherit"/>
              </a:rPr>
              <a:t> interrupted():</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The static interrupted() method tests if the thread has been interrupted. This method returns the interrupted flag after that it sets the flag to false if it is true.</a:t>
            </a:r>
          </a:p>
          <a:p>
            <a:endParaRPr lang="en-US" dirty="0"/>
          </a:p>
        </p:txBody>
      </p:sp>
    </p:spTree>
    <p:extLst>
      <p:ext uri="{BB962C8B-B14F-4D97-AF65-F5344CB8AC3E}">
        <p14:creationId xmlns:p14="http://schemas.microsoft.com/office/powerpoint/2010/main" val="3194975137"/>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C8E06-4412-4731-8071-AF6E2B7CCF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3B6F23-D5C8-435A-AED9-136E7E7AFAB1}"/>
              </a:ext>
            </a:extLst>
          </p:cNvPr>
          <p:cNvSpPr>
            <a:spLocks noGrp="1"/>
          </p:cNvSpPr>
          <p:nvPr>
            <p:ph idx="1"/>
          </p:nvPr>
        </p:nvSpPr>
        <p:spPr/>
        <p:txBody>
          <a:bodyPr/>
          <a:lstStyle/>
          <a:p>
            <a:endParaRPr lang="en-US" dirty="0"/>
          </a:p>
        </p:txBody>
      </p:sp>
      <p:sp>
        <p:nvSpPr>
          <p:cNvPr id="4" name="Rectangle 1">
            <a:extLst>
              <a:ext uri="{FF2B5EF4-FFF2-40B4-BE49-F238E27FC236}">
                <a16:creationId xmlns:a16="http://schemas.microsoft.com/office/drawing/2014/main" id="{1670BB37-3ECF-4837-9A59-212E9FE71E15}"/>
              </a:ext>
            </a:extLst>
          </p:cNvPr>
          <p:cNvSpPr>
            <a:spLocks noChangeArrowheads="1"/>
          </p:cNvSpPr>
          <p:nvPr/>
        </p:nvSpPr>
        <p:spPr bwMode="auto">
          <a:xfrm>
            <a:off x="0" y="-30797"/>
            <a:ext cx="9144000" cy="6919597"/>
          </a:xfrm>
          <a:prstGeom prst="rect">
            <a:avLst/>
          </a:prstGeom>
          <a:solidFill>
            <a:srgbClr val="2E32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4498" rIns="0" bIns="134498" numCol="1" anchor="ctr" anchorCtr="0" compatLnSpc="1">
            <a:prstTxWarp prst="textNoShape">
              <a:avLst/>
            </a:prstTxWarp>
            <a:spAutoFit/>
          </a:bodyPr>
          <a:lstStyle/>
          <a:p>
            <a:pPr defTabSz="685800" eaLnBrk="0" hangingPunct="0"/>
            <a:r>
              <a:rPr kumimoji="0" lang="en-US" altLang="en-US" b="0" i="0" u="none" strike="noStrike" cap="none" normalizeH="0" baseline="0" dirty="0">
                <a:ln>
                  <a:noFill/>
                </a:ln>
                <a:solidFill>
                  <a:srgbClr val="EEEEEE"/>
                </a:solidFill>
                <a:effectLst/>
                <a:latin typeface="Courier New" panose="02070309020205020404" pitchFamily="49" charset="0"/>
              </a:rPr>
              <a:t>public class </a:t>
            </a:r>
            <a:r>
              <a:rPr kumimoji="0" lang="en-US" altLang="en-US" b="0" i="0" u="none" strike="noStrike" cap="none" normalizeH="0" baseline="0" dirty="0" err="1">
                <a:ln>
                  <a:noFill/>
                </a:ln>
                <a:solidFill>
                  <a:srgbClr val="EEEEEE"/>
                </a:solidFill>
                <a:effectLst/>
                <a:latin typeface="Courier New" panose="02070309020205020404" pitchFamily="49" charset="0"/>
              </a:rPr>
              <a:t>TestThreadInterrupt</a:t>
            </a:r>
            <a:r>
              <a:rPr kumimoji="0" lang="en-US" altLang="en-US" b="0" i="0" u="none" strike="noStrike" cap="none" normalizeH="0" baseline="0" dirty="0">
                <a:ln>
                  <a:noFill/>
                </a:ln>
                <a:solidFill>
                  <a:srgbClr val="EEEEEE"/>
                </a:solidFill>
                <a:effectLst/>
                <a:latin typeface="Courier New" panose="02070309020205020404" pitchFamily="49" charset="0"/>
              </a:rPr>
              <a:t> extends Thread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public void run() {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for (int </a:t>
            </a:r>
            <a:r>
              <a:rPr kumimoji="0" lang="en-US" altLang="en-US" b="0" i="0" u="none" strike="noStrike" cap="none" normalizeH="0" baseline="0" dirty="0" err="1">
                <a:ln>
                  <a:noFill/>
                </a:ln>
                <a:solidFill>
                  <a:srgbClr val="EEEEEE"/>
                </a:solidFill>
                <a:effectLst/>
                <a:latin typeface="Courier New" panose="02070309020205020404" pitchFamily="49" charset="0"/>
              </a:rPr>
              <a:t>i</a:t>
            </a:r>
            <a:r>
              <a:rPr kumimoji="0" lang="en-US" altLang="en-US" b="0" i="0" u="none" strike="noStrike" cap="none" normalizeH="0" baseline="0" dirty="0">
                <a:ln>
                  <a:noFill/>
                </a:ln>
                <a:solidFill>
                  <a:srgbClr val="EEEEEE"/>
                </a:solidFill>
                <a:effectLst/>
                <a:latin typeface="Courier New" panose="02070309020205020404" pitchFamily="49" charset="0"/>
              </a:rPr>
              <a:t> = 1; </a:t>
            </a:r>
            <a:r>
              <a:rPr kumimoji="0" lang="en-US" altLang="en-US" b="0" i="0" u="none" strike="noStrike" cap="none" normalizeH="0" baseline="0" dirty="0" err="1">
                <a:ln>
                  <a:noFill/>
                </a:ln>
                <a:solidFill>
                  <a:srgbClr val="EEEEEE"/>
                </a:solidFill>
                <a:effectLst/>
                <a:latin typeface="Courier New" panose="02070309020205020404" pitchFamily="49" charset="0"/>
              </a:rPr>
              <a:t>i</a:t>
            </a:r>
            <a:r>
              <a:rPr kumimoji="0" lang="en-US" altLang="en-US" b="0" i="0" u="none" strike="noStrike" cap="none" normalizeH="0" baseline="0" dirty="0">
                <a:ln>
                  <a:noFill/>
                </a:ln>
                <a:solidFill>
                  <a:srgbClr val="EEEEEE"/>
                </a:solidFill>
                <a:effectLst/>
                <a:latin typeface="Courier New" panose="02070309020205020404" pitchFamily="49" charset="0"/>
              </a:rPr>
              <a:t> &lt;= 2; </a:t>
            </a:r>
            <a:r>
              <a:rPr kumimoji="0" lang="en-US" altLang="en-US" b="0" i="0" u="none" strike="noStrike" cap="none" normalizeH="0" baseline="0" dirty="0" err="1">
                <a:ln>
                  <a:noFill/>
                </a:ln>
                <a:solidFill>
                  <a:srgbClr val="EEEEEE"/>
                </a:solidFill>
                <a:effectLst/>
                <a:latin typeface="Courier New" panose="02070309020205020404" pitchFamily="49" charset="0"/>
              </a:rPr>
              <a:t>i</a:t>
            </a:r>
            <a:r>
              <a:rPr kumimoji="0" lang="en-US" altLang="en-US" b="0" i="0" u="none" strike="noStrike" cap="none" normalizeH="0" baseline="0" dirty="0">
                <a:ln>
                  <a:noFill/>
                </a:ln>
                <a:solidFill>
                  <a:srgbClr val="EEEEEE"/>
                </a:solidFill>
                <a:effectLst/>
                <a:latin typeface="Courier New" panose="02070309020205020404" pitchFamily="49" charset="0"/>
              </a:rPr>
              <a:t>++)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if (</a:t>
            </a:r>
            <a:r>
              <a:rPr kumimoji="0" lang="en-US" altLang="en-US" b="0" i="0" u="none" strike="noStrike" cap="none" normalizeH="0" baseline="0" dirty="0" err="1">
                <a:ln>
                  <a:noFill/>
                </a:ln>
                <a:solidFill>
                  <a:srgbClr val="EEEEEE"/>
                </a:solidFill>
                <a:effectLst/>
                <a:latin typeface="Courier New" panose="02070309020205020404" pitchFamily="49" charset="0"/>
              </a:rPr>
              <a:t>Thread.interrupted</a:t>
            </a:r>
            <a:r>
              <a:rPr kumimoji="0" lang="en-US" altLang="en-US" b="0" i="0" u="none" strike="noStrike" cap="none" normalizeH="0" baseline="0" dirty="0">
                <a:ln>
                  <a:noFill/>
                </a:ln>
                <a:solidFill>
                  <a:srgbClr val="EEEEEE"/>
                </a:solidFill>
                <a:effectLst/>
                <a:latin typeface="Courier New" panose="02070309020205020404" pitchFamily="49" charset="0"/>
              </a:rPr>
              <a:t>()) { </a:t>
            </a:r>
          </a:p>
          <a:p>
            <a:pPr defTabSz="685800" eaLnBrk="0" hangingPunct="0"/>
            <a:r>
              <a:rPr lang="en-US" altLang="en-US" dirty="0">
                <a:solidFill>
                  <a:srgbClr val="EEEEEE"/>
                </a:solidFill>
                <a:latin typeface="Courier New" panose="02070309020205020404" pitchFamily="49" charset="0"/>
              </a:rPr>
              <a:t>            </a:t>
            </a:r>
          </a:p>
          <a:p>
            <a:pPr defTabSz="685800" eaLnBrk="0" hangingPunct="0"/>
            <a:r>
              <a:rPr kumimoji="0" lang="en-US" altLang="en-US" b="0" i="0" u="none" strike="noStrike" cap="none" normalizeH="0" baseline="0" dirty="0">
                <a:ln>
                  <a:noFill/>
                </a:ln>
                <a:solidFill>
                  <a:srgbClr val="EEEEEE"/>
                </a:solidFill>
                <a:effectLst/>
                <a:latin typeface="Courier New" panose="02070309020205020404" pitchFamily="49" charset="0"/>
              </a:rPr>
              <a:t>                     </a:t>
            </a:r>
            <a:r>
              <a:rPr kumimoji="0" lang="en-US" altLang="en-US" b="0" i="0" u="none" strike="noStrike" cap="none" normalizeH="0" baseline="0" dirty="0" err="1">
                <a:ln>
                  <a:noFill/>
                </a:ln>
                <a:solidFill>
                  <a:srgbClr val="EEEEEE"/>
                </a:solidFill>
                <a:effectLst/>
                <a:latin typeface="Courier New" panose="02070309020205020404" pitchFamily="49" charset="0"/>
              </a:rPr>
              <a:t>System.out.println</a:t>
            </a:r>
            <a:r>
              <a:rPr kumimoji="0" lang="en-US" altLang="en-US" b="0" i="0" u="none" strike="noStrike" cap="none" normalizeH="0" baseline="0" dirty="0">
                <a:ln>
                  <a:noFill/>
                </a:ln>
                <a:solidFill>
                  <a:srgbClr val="EEEEEE"/>
                </a:solidFill>
                <a:effectLst/>
                <a:latin typeface="Courier New" panose="02070309020205020404" pitchFamily="49" charset="0"/>
              </a:rPr>
              <a:t>("code for interrupted thread");</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 else {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err="1">
                <a:ln>
                  <a:noFill/>
                </a:ln>
                <a:solidFill>
                  <a:srgbClr val="EEEEEE"/>
                </a:solidFill>
                <a:effectLst/>
                <a:latin typeface="Courier New" panose="02070309020205020404" pitchFamily="49" charset="0"/>
              </a:rPr>
              <a:t>System.out.println</a:t>
            </a:r>
            <a:r>
              <a:rPr kumimoji="0" lang="en-US" altLang="en-US" b="0" i="0" u="none" strike="noStrike" cap="none" normalizeH="0" baseline="0" dirty="0">
                <a:ln>
                  <a:noFill/>
                </a:ln>
                <a:solidFill>
                  <a:srgbClr val="EEEEEE"/>
                </a:solidFill>
                <a:effectLst/>
                <a:latin typeface="Courier New" panose="02070309020205020404" pitchFamily="49" charset="0"/>
              </a:rPr>
              <a:t>("code for normal thread");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//end of for loop</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public static void main(String </a:t>
            </a:r>
            <a:r>
              <a:rPr kumimoji="0" lang="en-US" altLang="en-US" b="0" i="0" u="none" strike="noStrike" cap="none" normalizeH="0" baseline="0" dirty="0" err="1">
                <a:ln>
                  <a:noFill/>
                </a:ln>
                <a:solidFill>
                  <a:srgbClr val="EEEEEE"/>
                </a:solidFill>
                <a:effectLst/>
                <a:latin typeface="Courier New" panose="02070309020205020404" pitchFamily="49" charset="0"/>
              </a:rPr>
              <a:t>args</a:t>
            </a:r>
            <a:r>
              <a:rPr kumimoji="0" lang="en-US" altLang="en-US" b="0" i="0" u="none" strike="noStrike" cap="none" normalizeH="0" baseline="0" dirty="0">
                <a:ln>
                  <a:noFill/>
                </a:ln>
                <a:solidFill>
                  <a:srgbClr val="EEEEEE"/>
                </a:solidFill>
                <a:effectLst/>
                <a:latin typeface="Courier New" panose="02070309020205020404" pitchFamily="49" charset="0"/>
              </a:rPr>
              <a:t>[]) { </a:t>
            </a:r>
          </a:p>
          <a:p>
            <a:pPr defTabSz="685800" eaLnBrk="0" hangingPunct="0"/>
            <a:r>
              <a:rPr lang="en-US" altLang="en-US" dirty="0">
                <a:solidFill>
                  <a:srgbClr val="EEEEEE"/>
                </a:solidFill>
                <a:latin typeface="Courier New" panose="02070309020205020404" pitchFamily="49" charset="0"/>
              </a:rPr>
              <a:t>           </a:t>
            </a:r>
          </a:p>
          <a:p>
            <a:pPr defTabSz="685800" eaLnBrk="0" hangingPunct="0"/>
            <a:r>
              <a:rPr kumimoji="0" lang="en-US" altLang="en-US" b="0" i="0" u="none" strike="noStrike" cap="none" normalizeH="0" baseline="0" dirty="0">
                <a:ln>
                  <a:noFill/>
                </a:ln>
                <a:solidFill>
                  <a:srgbClr val="EEEEEE"/>
                </a:solidFill>
                <a:effectLst/>
                <a:latin typeface="Courier New" panose="02070309020205020404" pitchFamily="49" charset="0"/>
              </a:rPr>
              <a:t>           </a:t>
            </a:r>
            <a:r>
              <a:rPr kumimoji="0" lang="en-US" altLang="en-US" b="0" i="0" u="none" strike="noStrike" cap="none" normalizeH="0" baseline="0" dirty="0" err="1">
                <a:ln>
                  <a:noFill/>
                </a:ln>
                <a:solidFill>
                  <a:srgbClr val="EEEEEE"/>
                </a:solidFill>
                <a:effectLst/>
                <a:latin typeface="Courier New" panose="02070309020205020404" pitchFamily="49" charset="0"/>
              </a:rPr>
              <a:t>TestThreadInterrupt</a:t>
            </a:r>
            <a:r>
              <a:rPr kumimoji="0" lang="en-US" altLang="en-US" b="0" i="0" u="none" strike="noStrike" cap="none" normalizeH="0" baseline="0" dirty="0">
                <a:ln>
                  <a:noFill/>
                </a:ln>
                <a:solidFill>
                  <a:srgbClr val="EEEEEE"/>
                </a:solidFill>
                <a:effectLst/>
                <a:latin typeface="Courier New" panose="02070309020205020404" pitchFamily="49" charset="0"/>
              </a:rPr>
              <a:t> t1 = new </a:t>
            </a:r>
            <a:r>
              <a:rPr kumimoji="0" lang="en-US" altLang="en-US" b="0" i="0" u="none" strike="noStrike" cap="none" normalizeH="0" baseline="0" dirty="0" err="1">
                <a:ln>
                  <a:noFill/>
                </a:ln>
                <a:solidFill>
                  <a:srgbClr val="EEEEEE"/>
                </a:solidFill>
                <a:effectLst/>
                <a:latin typeface="Courier New" panose="02070309020205020404" pitchFamily="49" charset="0"/>
              </a:rPr>
              <a:t>TestThreadInterrupt</a:t>
            </a:r>
            <a:r>
              <a:rPr kumimoji="0" lang="en-US" altLang="en-US" b="0" i="0" u="none" strike="noStrike" cap="none" normalizeH="0" baseline="0" dirty="0">
                <a:ln>
                  <a:noFill/>
                </a:ln>
                <a:solidFill>
                  <a:srgbClr val="EEEEEE"/>
                </a:solidFill>
                <a:effectLst/>
                <a:latin typeface="Courier New" panose="02070309020205020404" pitchFamily="49" charset="0"/>
              </a:rPr>
              <a:t>();</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 </a:t>
            </a:r>
            <a:r>
              <a:rPr kumimoji="0" lang="en-US" altLang="en-US" b="0" i="0" u="none" strike="noStrike" cap="none" normalizeH="0" baseline="0" dirty="0" err="1">
                <a:ln>
                  <a:noFill/>
                </a:ln>
                <a:solidFill>
                  <a:srgbClr val="EEEEEE"/>
                </a:solidFill>
                <a:effectLst/>
                <a:latin typeface="Courier New" panose="02070309020205020404" pitchFamily="49" charset="0"/>
              </a:rPr>
              <a:t>TestThreadInterrupt</a:t>
            </a:r>
            <a:r>
              <a:rPr kumimoji="0" lang="en-US" altLang="en-US" b="0" i="0" u="none" strike="noStrike" cap="none" normalizeH="0" baseline="0" dirty="0">
                <a:ln>
                  <a:noFill/>
                </a:ln>
                <a:solidFill>
                  <a:srgbClr val="EEEEEE"/>
                </a:solidFill>
                <a:effectLst/>
                <a:latin typeface="Courier New" panose="02070309020205020404" pitchFamily="49" charset="0"/>
              </a:rPr>
              <a:t> t2 = new </a:t>
            </a:r>
            <a:r>
              <a:rPr kumimoji="0" lang="en-US" altLang="en-US" b="0" i="0" u="none" strike="noStrike" cap="none" normalizeH="0" baseline="0" dirty="0" err="1">
                <a:ln>
                  <a:noFill/>
                </a:ln>
                <a:solidFill>
                  <a:srgbClr val="EEEEEE"/>
                </a:solidFill>
                <a:effectLst/>
                <a:latin typeface="Courier New" panose="02070309020205020404" pitchFamily="49" charset="0"/>
              </a:rPr>
              <a:t>TestThreadInterrupt</a:t>
            </a:r>
            <a:r>
              <a:rPr kumimoji="0" lang="en-US" altLang="en-US" b="0" i="0" u="none" strike="noStrike" cap="none" normalizeH="0" baseline="0" dirty="0">
                <a:ln>
                  <a:noFill/>
                </a:ln>
                <a:solidFill>
                  <a:srgbClr val="EEEEEE"/>
                </a:solidFill>
                <a:effectLst/>
                <a:latin typeface="Courier New" panose="02070309020205020404" pitchFamily="49" charset="0"/>
              </a:rPr>
              <a:t>(); </a:t>
            </a:r>
          </a:p>
          <a:p>
            <a:pPr defTabSz="685800" eaLnBrk="0" hangingPunct="0"/>
            <a:r>
              <a:rPr lang="en-US" altLang="en-US" dirty="0">
                <a:solidFill>
                  <a:srgbClr val="EEEEEE"/>
                </a:solidFill>
                <a:latin typeface="Courier New" panose="02070309020205020404" pitchFamily="49" charset="0"/>
              </a:rPr>
              <a:t>           </a:t>
            </a:r>
          </a:p>
          <a:p>
            <a:pPr defTabSz="685800" eaLnBrk="0" hangingPunct="0"/>
            <a:r>
              <a:rPr kumimoji="0" lang="en-US" altLang="en-US" b="0" i="0" u="none" strike="noStrike" cap="none" normalizeH="0" baseline="0" dirty="0">
                <a:ln>
                  <a:noFill/>
                </a:ln>
                <a:solidFill>
                  <a:srgbClr val="EEEEEE"/>
                </a:solidFill>
                <a:effectLst/>
                <a:latin typeface="Courier New" panose="02070309020205020404" pitchFamily="49" charset="0"/>
              </a:rPr>
              <a:t>           t1.start();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t1.interrupt(); </a:t>
            </a:r>
          </a:p>
          <a:p>
            <a:pPr defTabSz="685800" eaLnBrk="0" hangingPunct="0"/>
            <a:r>
              <a:rPr lang="en-US" altLang="en-US" dirty="0">
                <a:solidFill>
                  <a:srgbClr val="EEEEEE"/>
                </a:solidFill>
                <a:latin typeface="Courier New" panose="02070309020205020404" pitchFamily="49" charset="0"/>
              </a:rPr>
              <a:t>           </a:t>
            </a:r>
            <a:r>
              <a:rPr kumimoji="0" lang="en-US" altLang="en-US" b="0" i="0" u="none" strike="noStrike" cap="none" normalizeH="0" baseline="0" dirty="0">
                <a:ln>
                  <a:noFill/>
                </a:ln>
                <a:solidFill>
                  <a:srgbClr val="EEEEEE"/>
                </a:solidFill>
                <a:effectLst/>
                <a:latin typeface="Courier New" panose="02070309020205020404" pitchFamily="49" charset="0"/>
              </a:rPr>
              <a:t>t2.start();</a:t>
            </a:r>
          </a:p>
          <a:p>
            <a:pPr defTabSz="685800" eaLnBrk="0" hangingPunct="0"/>
            <a:r>
              <a:rPr kumimoji="0" lang="en-US" altLang="en-US" b="0" i="0" u="none" strike="noStrike" cap="none" normalizeH="0" baseline="0" dirty="0">
                <a:ln>
                  <a:noFill/>
                </a:ln>
                <a:solidFill>
                  <a:srgbClr val="EEEEEE"/>
                </a:solidFill>
                <a:effectLst/>
                <a:latin typeface="Courier New" panose="02070309020205020404" pitchFamily="49" charset="0"/>
              </a:rPr>
              <a:t> } </a:t>
            </a:r>
          </a:p>
          <a:p>
            <a:pPr defTabSz="685800" eaLnBrk="0" hangingPunct="0"/>
            <a:r>
              <a:rPr kumimoji="0" lang="en-US" altLang="en-US" b="0" i="0" u="none" strike="noStrike" cap="none" normalizeH="0" baseline="0" dirty="0">
                <a:ln>
                  <a:noFill/>
                </a:ln>
                <a:solidFill>
                  <a:srgbClr val="EEEEEE"/>
                </a:solidFill>
                <a:effectLst/>
                <a:latin typeface="Courier New" panose="02070309020205020404" pitchFamily="49" charset="0"/>
              </a:rPr>
              <a:t>}</a:t>
            </a:r>
            <a:r>
              <a:rPr kumimoji="0" lang="en-US" altLang="en-US" b="0" i="0" u="none" strike="noStrike" cap="none" normalizeH="0" baseline="0" dirty="0">
                <a:ln>
                  <a:noFill/>
                </a:ln>
                <a:solidFill>
                  <a:schemeClr val="tx1"/>
                </a:solidFill>
                <a:effectLst/>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50711664"/>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68F6-73A9-4166-8792-3176FF005719}"/>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DB6C6F79-52BB-4A08-A8DF-0732FAAF5077}"/>
              </a:ext>
            </a:extLst>
          </p:cNvPr>
          <p:cNvSpPr>
            <a:spLocks noGrp="1"/>
          </p:cNvSpPr>
          <p:nvPr>
            <p:ph idx="1"/>
          </p:nvPr>
        </p:nvSpPr>
        <p:spPr/>
        <p:txBody>
          <a:bodyPr/>
          <a:lstStyle/>
          <a:p>
            <a:pPr algn="l" fontAlgn="base"/>
            <a:r>
              <a:rPr lang="en-US" b="1" i="0" dirty="0">
                <a:solidFill>
                  <a:srgbClr val="444444"/>
                </a:solidFill>
                <a:effectLst/>
                <a:latin typeface="inherit"/>
              </a:rPr>
              <a:t>suspend():</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You can use it to suspend the thread. </a:t>
            </a:r>
            <a:r>
              <a:rPr lang="en-US" b="0" i="1" dirty="0">
                <a:solidFill>
                  <a:srgbClr val="4D4D4D"/>
                </a:solidFill>
                <a:effectLst/>
                <a:latin typeface="inherit"/>
              </a:rPr>
              <a:t>[deprecated]</a:t>
            </a:r>
            <a:endParaRPr lang="en-US" b="0" i="0" dirty="0">
              <a:solidFill>
                <a:srgbClr val="4D4D4D"/>
              </a:solidFill>
              <a:effectLst/>
              <a:latin typeface="Arial" panose="020B0604020202020204" pitchFamily="34" charset="0"/>
            </a:endParaRPr>
          </a:p>
          <a:p>
            <a:pPr algn="l" fontAlgn="base"/>
            <a:r>
              <a:rPr lang="en-US" b="1" i="0" dirty="0">
                <a:solidFill>
                  <a:srgbClr val="444444"/>
                </a:solidFill>
                <a:effectLst/>
                <a:latin typeface="inherit"/>
              </a:rPr>
              <a:t>resume():</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You can use it to resume the suspended thread. </a:t>
            </a:r>
            <a:r>
              <a:rPr lang="en-US" b="0" i="1" dirty="0">
                <a:solidFill>
                  <a:srgbClr val="4D4D4D"/>
                </a:solidFill>
                <a:effectLst/>
                <a:latin typeface="inherit"/>
              </a:rPr>
              <a:t>[deprecated]</a:t>
            </a:r>
            <a:endParaRPr lang="en-US" b="0" i="0" dirty="0">
              <a:solidFill>
                <a:srgbClr val="4D4D4D"/>
              </a:solidFill>
              <a:effectLst/>
              <a:latin typeface="Arial" panose="020B0604020202020204" pitchFamily="34" charset="0"/>
            </a:endParaRPr>
          </a:p>
          <a:p>
            <a:pPr algn="l" fontAlgn="base"/>
            <a:r>
              <a:rPr lang="en-US" b="1" i="0" dirty="0">
                <a:solidFill>
                  <a:srgbClr val="444444"/>
                </a:solidFill>
                <a:effectLst/>
                <a:latin typeface="inherit"/>
              </a:rPr>
              <a:t>stop():</a:t>
            </a:r>
            <a:endParaRPr lang="en-US" b="1" i="0" dirty="0">
              <a:solidFill>
                <a:srgbClr val="444444"/>
              </a:solidFill>
              <a:effectLst/>
              <a:latin typeface="Arial" panose="020B0604020202020204" pitchFamily="34" charset="0"/>
            </a:endParaRPr>
          </a:p>
          <a:p>
            <a:pPr algn="l" fontAlgn="base"/>
            <a:r>
              <a:rPr lang="en-US" b="0" i="0" dirty="0">
                <a:solidFill>
                  <a:srgbClr val="4D4D4D"/>
                </a:solidFill>
                <a:effectLst/>
                <a:latin typeface="Arial" panose="020B0604020202020204" pitchFamily="34" charset="0"/>
              </a:rPr>
              <a:t>You can use it to halt the thread. </a:t>
            </a:r>
          </a:p>
          <a:p>
            <a:endParaRPr lang="en-US" dirty="0"/>
          </a:p>
        </p:txBody>
      </p:sp>
    </p:spTree>
    <p:extLst>
      <p:ext uri="{BB962C8B-B14F-4D97-AF65-F5344CB8AC3E}">
        <p14:creationId xmlns:p14="http://schemas.microsoft.com/office/powerpoint/2010/main" val="2082494623"/>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1E05C-C051-403F-B9E1-D176307D30EC}"/>
              </a:ext>
            </a:extLst>
          </p:cNvPr>
          <p:cNvSpPr>
            <a:spLocks noGrp="1"/>
          </p:cNvSpPr>
          <p:nvPr>
            <p:ph type="title"/>
          </p:nvPr>
        </p:nvSpPr>
        <p:spPr>
          <a:xfrm>
            <a:off x="457200" y="609600"/>
            <a:ext cx="8229600" cy="808038"/>
          </a:xfrm>
        </p:spPr>
        <p:txBody>
          <a:bodyPr/>
          <a:lstStyle/>
          <a:p>
            <a:r>
              <a:rPr lang="en-US" dirty="0"/>
              <a:t>Thread Priority</a:t>
            </a:r>
          </a:p>
        </p:txBody>
      </p:sp>
      <p:sp>
        <p:nvSpPr>
          <p:cNvPr id="3" name="Content Placeholder 2">
            <a:extLst>
              <a:ext uri="{FF2B5EF4-FFF2-40B4-BE49-F238E27FC236}">
                <a16:creationId xmlns:a16="http://schemas.microsoft.com/office/drawing/2014/main" id="{A1FF2AD3-FE14-40A7-BAFB-5813FD329830}"/>
              </a:ext>
            </a:extLst>
          </p:cNvPr>
          <p:cNvSpPr>
            <a:spLocks noGrp="1"/>
          </p:cNvSpPr>
          <p:nvPr>
            <p:ph idx="1"/>
          </p:nvPr>
        </p:nvSpPr>
        <p:spPr>
          <a:xfrm>
            <a:off x="0" y="1600200"/>
            <a:ext cx="9144000" cy="4953000"/>
          </a:xfrm>
        </p:spPr>
        <p:txBody>
          <a:bodyPr/>
          <a:lstStyle/>
          <a:p>
            <a:pPr algn="just"/>
            <a:r>
              <a:rPr lang="en-US" sz="2800" b="0" i="0" dirty="0">
                <a:solidFill>
                  <a:srgbClr val="333333"/>
                </a:solidFill>
                <a:effectLst/>
              </a:rPr>
              <a:t>Each thread has a priority. Priorities are represented by a number between 1 and 10. In most cases, the thread scheduler schedules the threads according to their priority (known as preemptive scheduling). But it is not guaranteed because it depends on JVM specification that which scheduling it chooses. Note that not only JVM a Java programmer can also assign the priorities of a thread explicitly in a Java program.</a:t>
            </a:r>
            <a:endParaRPr lang="en-US" sz="2800" dirty="0"/>
          </a:p>
        </p:txBody>
      </p:sp>
      <p:sp>
        <p:nvSpPr>
          <p:cNvPr id="4" name="Slide Number Placeholder 3">
            <a:extLst>
              <a:ext uri="{FF2B5EF4-FFF2-40B4-BE49-F238E27FC236}">
                <a16:creationId xmlns:a16="http://schemas.microsoft.com/office/drawing/2014/main" id="{ADA8BE7E-8D2D-447E-A1A0-935BF263E51D}"/>
              </a:ext>
            </a:extLst>
          </p:cNvPr>
          <p:cNvSpPr>
            <a:spLocks noGrp="1"/>
          </p:cNvSpPr>
          <p:nvPr>
            <p:ph type="sldNum" sz="quarter" idx="10"/>
          </p:nvPr>
        </p:nvSpPr>
        <p:spPr/>
        <p:txBody>
          <a:bodyPr/>
          <a:lstStyle/>
          <a:p>
            <a:pPr>
              <a:defRPr/>
            </a:pPr>
            <a:fld id="{6F5B34F6-CFDA-4837-B8C1-E942023A937E}" type="slidenum">
              <a:rPr lang="en-US" altLang="en-US" smtClean="0"/>
              <a:pPr>
                <a:defRPr/>
              </a:pPr>
              <a:t>65</a:t>
            </a:fld>
            <a:endParaRPr lang="en-US" altLang="en-US"/>
          </a:p>
        </p:txBody>
      </p:sp>
    </p:spTree>
    <p:extLst>
      <p:ext uri="{BB962C8B-B14F-4D97-AF65-F5344CB8AC3E}">
        <p14:creationId xmlns:p14="http://schemas.microsoft.com/office/powerpoint/2010/main" val="3344883623"/>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BBA31-B28F-4706-900A-EC1B9B2EEE60}"/>
              </a:ext>
            </a:extLst>
          </p:cNvPr>
          <p:cNvSpPr>
            <a:spLocks noGrp="1"/>
          </p:cNvSpPr>
          <p:nvPr>
            <p:ph type="title"/>
          </p:nvPr>
        </p:nvSpPr>
        <p:spPr>
          <a:xfrm>
            <a:off x="457200" y="609600"/>
            <a:ext cx="8229600" cy="1219200"/>
          </a:xfrm>
        </p:spPr>
        <p:txBody>
          <a:bodyPr/>
          <a:lstStyle/>
          <a:p>
            <a:r>
              <a:rPr lang="en-US" sz="4000" b="0" i="0" dirty="0">
                <a:solidFill>
                  <a:schemeClr val="tx1"/>
                </a:solidFill>
                <a:effectLst/>
                <a:latin typeface="+mn-lt"/>
              </a:rPr>
              <a:t>Setter &amp; Getter Method of Thread Priority</a:t>
            </a:r>
            <a:br>
              <a:rPr lang="en-US" b="0" i="0" dirty="0">
                <a:solidFill>
                  <a:srgbClr val="610B38"/>
                </a:solidFill>
                <a:effectLst/>
                <a:latin typeface="erdana"/>
              </a:rPr>
            </a:br>
            <a:endParaRPr lang="en-US" dirty="0"/>
          </a:p>
        </p:txBody>
      </p:sp>
      <p:sp>
        <p:nvSpPr>
          <p:cNvPr id="3" name="Content Placeholder 2">
            <a:extLst>
              <a:ext uri="{FF2B5EF4-FFF2-40B4-BE49-F238E27FC236}">
                <a16:creationId xmlns:a16="http://schemas.microsoft.com/office/drawing/2014/main" id="{F7B553F7-B787-4584-83B3-BE9F030C68C9}"/>
              </a:ext>
            </a:extLst>
          </p:cNvPr>
          <p:cNvSpPr>
            <a:spLocks noGrp="1"/>
          </p:cNvSpPr>
          <p:nvPr>
            <p:ph idx="1"/>
          </p:nvPr>
        </p:nvSpPr>
        <p:spPr>
          <a:xfrm>
            <a:off x="457200" y="1981200"/>
            <a:ext cx="8229600" cy="4144963"/>
          </a:xfrm>
        </p:spPr>
        <p:txBody>
          <a:bodyPr/>
          <a:lstStyle/>
          <a:p>
            <a:pPr algn="just"/>
            <a:r>
              <a:rPr lang="en-US" sz="2800" b="1" i="0" dirty="0">
                <a:solidFill>
                  <a:srgbClr val="333333"/>
                </a:solidFill>
                <a:effectLst/>
              </a:rPr>
              <a:t>public final int </a:t>
            </a:r>
            <a:r>
              <a:rPr lang="en-US" sz="2800" b="1" i="0" dirty="0" err="1">
                <a:solidFill>
                  <a:srgbClr val="333333"/>
                </a:solidFill>
                <a:effectLst/>
              </a:rPr>
              <a:t>getPriority</a:t>
            </a:r>
            <a:r>
              <a:rPr lang="en-US" sz="2800" b="1" i="0" dirty="0">
                <a:solidFill>
                  <a:srgbClr val="333333"/>
                </a:solidFill>
                <a:effectLst/>
              </a:rPr>
              <a:t>():</a:t>
            </a:r>
            <a:r>
              <a:rPr lang="en-US" sz="2800" b="0" i="0" dirty="0">
                <a:solidFill>
                  <a:srgbClr val="333333"/>
                </a:solidFill>
                <a:effectLst/>
              </a:rPr>
              <a:t> The </a:t>
            </a:r>
            <a:r>
              <a:rPr lang="en-US" sz="2800" b="0" i="0" dirty="0" err="1">
                <a:solidFill>
                  <a:srgbClr val="333333"/>
                </a:solidFill>
                <a:effectLst/>
              </a:rPr>
              <a:t>java.lang.Thread.getPriority</a:t>
            </a:r>
            <a:r>
              <a:rPr lang="en-US" sz="2800" b="0" i="0" dirty="0">
                <a:solidFill>
                  <a:srgbClr val="333333"/>
                </a:solidFill>
                <a:effectLst/>
              </a:rPr>
              <a:t>() method returns the priority of the given thread.</a:t>
            </a:r>
          </a:p>
          <a:p>
            <a:pPr algn="just"/>
            <a:r>
              <a:rPr lang="en-US" sz="2800" b="1" i="0" dirty="0">
                <a:solidFill>
                  <a:srgbClr val="333333"/>
                </a:solidFill>
                <a:effectLst/>
              </a:rPr>
              <a:t>public final void </a:t>
            </a:r>
            <a:r>
              <a:rPr lang="en-US" sz="2800" b="1" i="0" dirty="0" err="1">
                <a:solidFill>
                  <a:srgbClr val="333333"/>
                </a:solidFill>
                <a:effectLst/>
              </a:rPr>
              <a:t>setPriority</a:t>
            </a:r>
            <a:r>
              <a:rPr lang="en-US" sz="2800" b="1" i="0" dirty="0">
                <a:solidFill>
                  <a:srgbClr val="333333"/>
                </a:solidFill>
                <a:effectLst/>
              </a:rPr>
              <a:t>(int </a:t>
            </a:r>
            <a:r>
              <a:rPr lang="en-US" sz="2800" b="1" i="0" dirty="0" err="1">
                <a:solidFill>
                  <a:srgbClr val="333333"/>
                </a:solidFill>
                <a:effectLst/>
              </a:rPr>
              <a:t>newPriority</a:t>
            </a:r>
            <a:r>
              <a:rPr lang="en-US" sz="2800" b="1" i="0" dirty="0">
                <a:solidFill>
                  <a:srgbClr val="333333"/>
                </a:solidFill>
                <a:effectLst/>
              </a:rPr>
              <a:t>):</a:t>
            </a:r>
            <a:r>
              <a:rPr lang="en-US" sz="2800" b="0" i="0" dirty="0">
                <a:solidFill>
                  <a:srgbClr val="333333"/>
                </a:solidFill>
                <a:effectLst/>
              </a:rPr>
              <a:t> The </a:t>
            </a:r>
            <a:r>
              <a:rPr lang="en-US" sz="2800" b="0" i="0" dirty="0" err="1">
                <a:solidFill>
                  <a:srgbClr val="333333"/>
                </a:solidFill>
                <a:effectLst/>
              </a:rPr>
              <a:t>java.lang.Thread.setPriority</a:t>
            </a:r>
            <a:r>
              <a:rPr lang="en-US" sz="2800" b="0" i="0" dirty="0">
                <a:solidFill>
                  <a:srgbClr val="333333"/>
                </a:solidFill>
                <a:effectLst/>
              </a:rPr>
              <a:t>() method updates or assign the priority of the thread to </a:t>
            </a:r>
            <a:r>
              <a:rPr lang="en-US" sz="2800" b="0" i="0" dirty="0" err="1">
                <a:solidFill>
                  <a:srgbClr val="333333"/>
                </a:solidFill>
                <a:effectLst/>
              </a:rPr>
              <a:t>newPriority</a:t>
            </a:r>
            <a:r>
              <a:rPr lang="en-US" sz="2800" b="0" i="0" dirty="0">
                <a:solidFill>
                  <a:srgbClr val="333333"/>
                </a:solidFill>
                <a:effectLst/>
              </a:rPr>
              <a:t>. The method throws </a:t>
            </a:r>
            <a:r>
              <a:rPr lang="en-US" sz="2800" b="0" i="0" dirty="0" err="1">
                <a:solidFill>
                  <a:srgbClr val="333333"/>
                </a:solidFill>
                <a:effectLst/>
              </a:rPr>
              <a:t>IllegalArgumentException</a:t>
            </a:r>
            <a:r>
              <a:rPr lang="en-US" sz="2800" b="0" i="0" dirty="0">
                <a:solidFill>
                  <a:srgbClr val="333333"/>
                </a:solidFill>
                <a:effectLst/>
              </a:rPr>
              <a:t> if the value </a:t>
            </a:r>
            <a:r>
              <a:rPr lang="en-US" sz="2800" b="0" i="0" dirty="0" err="1">
                <a:solidFill>
                  <a:srgbClr val="333333"/>
                </a:solidFill>
                <a:effectLst/>
              </a:rPr>
              <a:t>newPriority</a:t>
            </a:r>
            <a:r>
              <a:rPr lang="en-US" sz="2800" b="0" i="0" dirty="0">
                <a:solidFill>
                  <a:srgbClr val="333333"/>
                </a:solidFill>
                <a:effectLst/>
              </a:rPr>
              <a:t> goes out of the range, which is 1 (minimum) to 10 (maximum).</a:t>
            </a:r>
          </a:p>
          <a:p>
            <a:endParaRPr lang="en-US" dirty="0"/>
          </a:p>
        </p:txBody>
      </p:sp>
      <p:sp>
        <p:nvSpPr>
          <p:cNvPr id="4" name="Slide Number Placeholder 3">
            <a:extLst>
              <a:ext uri="{FF2B5EF4-FFF2-40B4-BE49-F238E27FC236}">
                <a16:creationId xmlns:a16="http://schemas.microsoft.com/office/drawing/2014/main" id="{18758C27-1880-449E-A947-B57583AED1AC}"/>
              </a:ext>
            </a:extLst>
          </p:cNvPr>
          <p:cNvSpPr>
            <a:spLocks noGrp="1"/>
          </p:cNvSpPr>
          <p:nvPr>
            <p:ph type="sldNum" sz="quarter" idx="10"/>
          </p:nvPr>
        </p:nvSpPr>
        <p:spPr/>
        <p:txBody>
          <a:bodyPr/>
          <a:lstStyle/>
          <a:p>
            <a:pPr>
              <a:defRPr/>
            </a:pPr>
            <a:fld id="{6F5B34F6-CFDA-4837-B8C1-E942023A937E}" type="slidenum">
              <a:rPr lang="en-US" altLang="en-US" smtClean="0"/>
              <a:pPr>
                <a:defRPr/>
              </a:pPr>
              <a:t>66</a:t>
            </a:fld>
            <a:endParaRPr lang="en-US" altLang="en-US"/>
          </a:p>
        </p:txBody>
      </p:sp>
    </p:spTree>
    <p:extLst>
      <p:ext uri="{BB962C8B-B14F-4D97-AF65-F5344CB8AC3E}">
        <p14:creationId xmlns:p14="http://schemas.microsoft.com/office/powerpoint/2010/main" val="776380930"/>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C736F-AAA7-4933-A682-5E98223FD457}"/>
              </a:ext>
            </a:extLst>
          </p:cNvPr>
          <p:cNvSpPr>
            <a:spLocks noGrp="1"/>
          </p:cNvSpPr>
          <p:nvPr>
            <p:ph type="title"/>
          </p:nvPr>
        </p:nvSpPr>
        <p:spPr>
          <a:xfrm>
            <a:off x="457200" y="609600"/>
            <a:ext cx="8229600" cy="1219200"/>
          </a:xfrm>
        </p:spPr>
        <p:txBody>
          <a:bodyPr/>
          <a:lstStyle/>
          <a:p>
            <a:r>
              <a:rPr lang="en-US" sz="4000" b="1" dirty="0">
                <a:solidFill>
                  <a:schemeClr val="tx1"/>
                </a:solidFill>
                <a:latin typeface="+mn-lt"/>
              </a:rPr>
              <a:t>C</a:t>
            </a:r>
            <a:r>
              <a:rPr lang="en-US" sz="4000" b="1" i="0" dirty="0">
                <a:solidFill>
                  <a:schemeClr val="tx1"/>
                </a:solidFill>
                <a:effectLst/>
                <a:latin typeface="+mn-lt"/>
              </a:rPr>
              <a:t>onstants Defined in Thread Class</a:t>
            </a:r>
            <a:br>
              <a:rPr lang="en-US" b="0" i="0" dirty="0">
                <a:solidFill>
                  <a:srgbClr val="610B38"/>
                </a:solidFill>
                <a:effectLst/>
                <a:latin typeface="erdana"/>
              </a:rPr>
            </a:br>
            <a:endParaRPr lang="en-US" dirty="0"/>
          </a:p>
        </p:txBody>
      </p:sp>
      <p:sp>
        <p:nvSpPr>
          <p:cNvPr id="3" name="Content Placeholder 2">
            <a:extLst>
              <a:ext uri="{FF2B5EF4-FFF2-40B4-BE49-F238E27FC236}">
                <a16:creationId xmlns:a16="http://schemas.microsoft.com/office/drawing/2014/main" id="{5CA28298-5E0A-4E4D-ACD1-968A235CAE44}"/>
              </a:ext>
            </a:extLst>
          </p:cNvPr>
          <p:cNvSpPr>
            <a:spLocks noGrp="1"/>
          </p:cNvSpPr>
          <p:nvPr>
            <p:ph idx="1"/>
          </p:nvPr>
        </p:nvSpPr>
        <p:spPr>
          <a:xfrm>
            <a:off x="457200" y="1905000"/>
            <a:ext cx="8458200" cy="4221163"/>
          </a:xfrm>
        </p:spPr>
        <p:txBody>
          <a:bodyPr/>
          <a:lstStyle/>
          <a:p>
            <a:pPr algn="just">
              <a:buFont typeface="+mj-lt"/>
              <a:buAutoNum type="arabicPeriod"/>
            </a:pPr>
            <a:r>
              <a:rPr lang="en-US" b="0" i="0" dirty="0">
                <a:solidFill>
                  <a:srgbClr val="000000"/>
                </a:solidFill>
                <a:effectLst/>
                <a:latin typeface="inter-regular"/>
              </a:rPr>
              <a:t>public static int MIN_PRIORITY</a:t>
            </a:r>
          </a:p>
          <a:p>
            <a:pPr algn="just">
              <a:buFont typeface="+mj-lt"/>
              <a:buAutoNum type="arabicPeriod"/>
            </a:pPr>
            <a:r>
              <a:rPr lang="en-US" b="0" i="0" dirty="0">
                <a:solidFill>
                  <a:srgbClr val="000000"/>
                </a:solidFill>
                <a:effectLst/>
                <a:latin typeface="inter-regular"/>
              </a:rPr>
              <a:t>public static int NORM_PRIORITY</a:t>
            </a:r>
          </a:p>
          <a:p>
            <a:pPr algn="just">
              <a:buFont typeface="+mj-lt"/>
              <a:buAutoNum type="arabicPeriod"/>
            </a:pPr>
            <a:r>
              <a:rPr lang="en-US" b="0" i="0" dirty="0">
                <a:solidFill>
                  <a:srgbClr val="000000"/>
                </a:solidFill>
                <a:effectLst/>
                <a:latin typeface="inter-regular"/>
              </a:rPr>
              <a:t>public static int MAX_PRIORITY</a:t>
            </a:r>
          </a:p>
          <a:p>
            <a:r>
              <a:rPr lang="en-US" b="0" i="0" dirty="0">
                <a:solidFill>
                  <a:srgbClr val="333333"/>
                </a:solidFill>
                <a:effectLst/>
                <a:latin typeface="inter-regular"/>
              </a:rPr>
              <a:t>Default priority of a thread is 5 (NORM_PRIORITY). The value of MIN_PRIORITY is 1 and the value of MAX_PRIORITY is 10.</a:t>
            </a:r>
            <a:endParaRPr lang="en-US" dirty="0"/>
          </a:p>
        </p:txBody>
      </p:sp>
      <p:sp>
        <p:nvSpPr>
          <p:cNvPr id="4" name="Slide Number Placeholder 3">
            <a:extLst>
              <a:ext uri="{FF2B5EF4-FFF2-40B4-BE49-F238E27FC236}">
                <a16:creationId xmlns:a16="http://schemas.microsoft.com/office/drawing/2014/main" id="{B5975943-F58E-4DC3-BA76-35CF1BB05EE7}"/>
              </a:ext>
            </a:extLst>
          </p:cNvPr>
          <p:cNvSpPr>
            <a:spLocks noGrp="1"/>
          </p:cNvSpPr>
          <p:nvPr>
            <p:ph type="sldNum" sz="quarter" idx="10"/>
          </p:nvPr>
        </p:nvSpPr>
        <p:spPr/>
        <p:txBody>
          <a:bodyPr/>
          <a:lstStyle/>
          <a:p>
            <a:pPr>
              <a:defRPr/>
            </a:pPr>
            <a:fld id="{6F5B34F6-CFDA-4837-B8C1-E942023A937E}" type="slidenum">
              <a:rPr lang="en-US" altLang="en-US" smtClean="0"/>
              <a:pPr>
                <a:defRPr/>
              </a:pPr>
              <a:t>67</a:t>
            </a:fld>
            <a:endParaRPr lang="en-US" altLang="en-US"/>
          </a:p>
        </p:txBody>
      </p:sp>
    </p:spTree>
    <p:extLst>
      <p:ext uri="{BB962C8B-B14F-4D97-AF65-F5344CB8AC3E}">
        <p14:creationId xmlns:p14="http://schemas.microsoft.com/office/powerpoint/2010/main" val="3992867228"/>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65763-C765-4A2A-A97D-782D9EE41DC4}"/>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1330F91D-5219-49AA-8199-1DD993CA2D94}"/>
              </a:ext>
            </a:extLst>
          </p:cNvPr>
          <p:cNvSpPr>
            <a:spLocks noGrp="1"/>
          </p:cNvSpPr>
          <p:nvPr>
            <p:ph idx="1"/>
          </p:nvPr>
        </p:nvSpPr>
        <p:spPr>
          <a:xfrm>
            <a:off x="0" y="1295400"/>
            <a:ext cx="9144000" cy="5562600"/>
          </a:xfrm>
        </p:spPr>
        <p:txBody>
          <a:bodyPr/>
          <a:lstStyle/>
          <a:p>
            <a:pPr marL="0" indent="0" algn="just">
              <a:buNone/>
            </a:pPr>
            <a:r>
              <a:rPr lang="en-US" sz="2800" b="1" i="0" dirty="0">
                <a:solidFill>
                  <a:srgbClr val="006699"/>
                </a:solidFill>
                <a:effectLst/>
                <a:latin typeface="inter-regular"/>
              </a:rPr>
              <a:t>import</a:t>
            </a:r>
            <a:r>
              <a:rPr lang="en-US" sz="2800" b="0" i="0" dirty="0">
                <a:solidFill>
                  <a:srgbClr val="000000"/>
                </a:solidFill>
                <a:effectLst/>
                <a:latin typeface="inter-regular"/>
              </a:rPr>
              <a:t> </a:t>
            </a:r>
            <a:r>
              <a:rPr lang="en-US" sz="2800" b="0" i="0" dirty="0" err="1">
                <a:solidFill>
                  <a:srgbClr val="000000"/>
                </a:solidFill>
                <a:effectLst/>
                <a:latin typeface="inter-regular"/>
              </a:rPr>
              <a:t>java.lang</a:t>
            </a:r>
            <a:r>
              <a:rPr lang="en-US" sz="2800" b="0" i="0" dirty="0">
                <a:solidFill>
                  <a:srgbClr val="000000"/>
                </a:solidFill>
                <a:effectLst/>
                <a:latin typeface="inter-regular"/>
              </a:rPr>
              <a:t>.*;  </a:t>
            </a:r>
          </a:p>
          <a:p>
            <a:pPr marL="0" indent="0" algn="just">
              <a:buNone/>
            </a:pPr>
            <a:r>
              <a:rPr lang="en-US" sz="2800" b="1" i="0" dirty="0">
                <a:solidFill>
                  <a:srgbClr val="006699"/>
                </a:solidFill>
                <a:effectLst/>
                <a:latin typeface="inter-regular"/>
              </a:rPr>
              <a:t>public</a:t>
            </a:r>
            <a:r>
              <a:rPr lang="en-US" sz="2800" b="0" i="0" dirty="0">
                <a:solidFill>
                  <a:srgbClr val="000000"/>
                </a:solidFill>
                <a:effectLst/>
                <a:latin typeface="inter-regular"/>
              </a:rPr>
              <a:t> </a:t>
            </a:r>
            <a:r>
              <a:rPr lang="en-US" sz="2800" b="1" i="0" dirty="0">
                <a:solidFill>
                  <a:srgbClr val="006699"/>
                </a:solidFill>
                <a:effectLst/>
                <a:latin typeface="inter-regular"/>
              </a:rPr>
              <a:t>class</a:t>
            </a:r>
            <a:r>
              <a:rPr lang="en-US" sz="2800" b="0" i="0" dirty="0">
                <a:solidFill>
                  <a:srgbClr val="000000"/>
                </a:solidFill>
                <a:effectLst/>
                <a:latin typeface="inter-regular"/>
              </a:rPr>
              <a:t> </a:t>
            </a:r>
            <a:r>
              <a:rPr lang="en-US" sz="2800" b="0" i="0" dirty="0" err="1">
                <a:solidFill>
                  <a:srgbClr val="000000"/>
                </a:solidFill>
                <a:effectLst/>
                <a:latin typeface="inter-regular"/>
              </a:rPr>
              <a:t>ThreadPriorityExample</a:t>
            </a:r>
            <a:r>
              <a:rPr lang="en-US" sz="2800" b="0" i="0" dirty="0">
                <a:solidFill>
                  <a:srgbClr val="000000"/>
                </a:solidFill>
                <a:effectLst/>
                <a:latin typeface="inter-regular"/>
              </a:rPr>
              <a:t> </a:t>
            </a:r>
            <a:r>
              <a:rPr lang="en-US" sz="2800" b="1" i="0" dirty="0">
                <a:solidFill>
                  <a:srgbClr val="006699"/>
                </a:solidFill>
                <a:effectLst/>
                <a:latin typeface="inter-regular"/>
              </a:rPr>
              <a:t>extends</a:t>
            </a:r>
            <a:r>
              <a:rPr lang="en-US" sz="2800" b="0" i="0" dirty="0">
                <a:solidFill>
                  <a:srgbClr val="000000"/>
                </a:solidFill>
                <a:effectLst/>
                <a:latin typeface="inter-regular"/>
              </a:rPr>
              <a:t> Thread  {  </a:t>
            </a:r>
          </a:p>
          <a:p>
            <a:pPr marL="0" indent="0" algn="just">
              <a:buNone/>
            </a:pPr>
            <a:r>
              <a:rPr lang="en-US" sz="2800" b="0" i="0" dirty="0">
                <a:solidFill>
                  <a:srgbClr val="000000"/>
                </a:solidFill>
                <a:effectLst/>
                <a:latin typeface="inter-regular"/>
              </a:rPr>
              <a:t> </a:t>
            </a:r>
            <a:r>
              <a:rPr lang="en-US" sz="2800" b="1" i="0" dirty="0">
                <a:solidFill>
                  <a:srgbClr val="006699"/>
                </a:solidFill>
                <a:effectLst/>
                <a:latin typeface="inter-regular"/>
              </a:rPr>
              <a:t>public</a:t>
            </a:r>
            <a:r>
              <a:rPr lang="en-US" sz="2800" b="0" i="0" dirty="0">
                <a:solidFill>
                  <a:srgbClr val="000000"/>
                </a:solidFill>
                <a:effectLst/>
                <a:latin typeface="inter-regular"/>
              </a:rPr>
              <a:t> </a:t>
            </a:r>
            <a:r>
              <a:rPr lang="en-US" sz="2800" b="1" i="0" dirty="0">
                <a:solidFill>
                  <a:srgbClr val="006699"/>
                </a:solidFill>
                <a:effectLst/>
                <a:latin typeface="inter-regular"/>
              </a:rPr>
              <a:t>void</a:t>
            </a:r>
            <a:r>
              <a:rPr lang="en-US" sz="2800" b="0" i="0" dirty="0">
                <a:solidFill>
                  <a:srgbClr val="000000"/>
                </a:solidFill>
                <a:effectLst/>
                <a:latin typeface="inter-regular"/>
              </a:rPr>
              <a:t> run()  {</a:t>
            </a:r>
          </a:p>
          <a:p>
            <a:pPr marL="0" indent="0" algn="just">
              <a:buNone/>
            </a:pPr>
            <a:r>
              <a:rPr lang="en-US" sz="2800" b="0" i="0" dirty="0">
                <a:solidFill>
                  <a:srgbClr val="000000"/>
                </a:solidFill>
                <a:effectLst/>
                <a:latin typeface="inter-regular"/>
              </a:rPr>
              <a:t>  </a:t>
            </a:r>
            <a:r>
              <a:rPr lang="en-US" sz="2800" b="0" i="0" dirty="0" err="1">
                <a:solidFill>
                  <a:srgbClr val="000000"/>
                </a:solidFill>
                <a:effectLst/>
                <a:latin typeface="inter-regular"/>
              </a:rPr>
              <a:t>System.out.println</a:t>
            </a:r>
            <a:r>
              <a:rPr lang="en-US" sz="2800" b="0" i="0" dirty="0">
                <a:solidFill>
                  <a:srgbClr val="000000"/>
                </a:solidFill>
                <a:effectLst/>
                <a:latin typeface="inter-regular"/>
              </a:rPr>
              <a:t>(</a:t>
            </a:r>
            <a:r>
              <a:rPr lang="en-US" sz="2800" b="0" i="0" dirty="0">
                <a:solidFill>
                  <a:srgbClr val="0000FF"/>
                </a:solidFill>
                <a:effectLst/>
                <a:latin typeface="inter-regular"/>
              </a:rPr>
              <a:t>"Inside the run() method"</a:t>
            </a:r>
            <a:r>
              <a:rPr lang="en-US" sz="2800" b="0" i="0" dirty="0">
                <a:solidFill>
                  <a:srgbClr val="000000"/>
                </a:solidFill>
                <a:effectLst/>
                <a:latin typeface="inter-regular"/>
              </a:rPr>
              <a:t>);  </a:t>
            </a:r>
          </a:p>
          <a:p>
            <a:pPr marL="0" indent="0" algn="just">
              <a:buNone/>
            </a:pPr>
            <a:r>
              <a:rPr lang="en-US" sz="2800" b="0" i="0" dirty="0">
                <a:solidFill>
                  <a:srgbClr val="000000"/>
                </a:solidFill>
                <a:effectLst/>
                <a:latin typeface="inter-regular"/>
              </a:rPr>
              <a:t>}</a:t>
            </a:r>
          </a:p>
          <a:p>
            <a:pPr marL="0" indent="0" algn="just">
              <a:buNone/>
            </a:pPr>
            <a:r>
              <a:rPr lang="en-US" sz="2800" b="1" i="0" dirty="0">
                <a:solidFill>
                  <a:srgbClr val="006699"/>
                </a:solidFill>
                <a:effectLst/>
                <a:latin typeface="inter-regular"/>
              </a:rPr>
              <a:t>public</a:t>
            </a:r>
            <a:r>
              <a:rPr lang="en-US" sz="2800" b="0" i="0" dirty="0">
                <a:solidFill>
                  <a:srgbClr val="000000"/>
                </a:solidFill>
                <a:effectLst/>
                <a:latin typeface="inter-regular"/>
              </a:rPr>
              <a:t> </a:t>
            </a:r>
            <a:r>
              <a:rPr lang="en-US" sz="2800" b="1" i="0" dirty="0">
                <a:solidFill>
                  <a:srgbClr val="006699"/>
                </a:solidFill>
                <a:effectLst/>
                <a:latin typeface="inter-regular"/>
              </a:rPr>
              <a:t>static</a:t>
            </a:r>
            <a:r>
              <a:rPr lang="en-US" sz="2800" b="0" i="0" dirty="0">
                <a:solidFill>
                  <a:srgbClr val="000000"/>
                </a:solidFill>
                <a:effectLst/>
                <a:latin typeface="inter-regular"/>
              </a:rPr>
              <a:t> </a:t>
            </a:r>
            <a:r>
              <a:rPr lang="en-US" sz="2800" b="1" i="0" dirty="0">
                <a:solidFill>
                  <a:srgbClr val="006699"/>
                </a:solidFill>
                <a:effectLst/>
                <a:latin typeface="inter-regular"/>
              </a:rPr>
              <a:t>void</a:t>
            </a:r>
            <a:r>
              <a:rPr lang="en-US" sz="2800" b="0" i="0" dirty="0">
                <a:solidFill>
                  <a:srgbClr val="000000"/>
                </a:solidFill>
                <a:effectLst/>
                <a:latin typeface="inter-regular"/>
              </a:rPr>
              <a:t> main(String </a:t>
            </a:r>
            <a:r>
              <a:rPr lang="en-US" sz="2800" b="0" i="0" dirty="0" err="1">
                <a:solidFill>
                  <a:srgbClr val="000000"/>
                </a:solidFill>
                <a:effectLst/>
                <a:latin typeface="inter-regular"/>
              </a:rPr>
              <a:t>argvs</a:t>
            </a:r>
            <a:r>
              <a:rPr lang="en-US" sz="2800" b="0" i="0" dirty="0">
                <a:solidFill>
                  <a:srgbClr val="000000"/>
                </a:solidFill>
                <a:effectLst/>
                <a:latin typeface="inter-regular"/>
              </a:rPr>
              <a:t>[])  </a:t>
            </a:r>
          </a:p>
          <a:p>
            <a:pPr marL="0" indent="0" algn="just">
              <a:buNone/>
            </a:pPr>
            <a:r>
              <a:rPr lang="en-US" sz="2800" b="0" i="0" dirty="0">
                <a:solidFill>
                  <a:srgbClr val="000000"/>
                </a:solidFill>
                <a:effectLst/>
                <a:latin typeface="inter-regular"/>
              </a:rPr>
              <a:t>{ </a:t>
            </a:r>
          </a:p>
          <a:p>
            <a:pPr marL="0" indent="0" algn="just">
              <a:buNone/>
            </a:pPr>
            <a:r>
              <a:rPr lang="en-US" sz="2800" b="0" i="0" dirty="0" err="1">
                <a:solidFill>
                  <a:srgbClr val="000000"/>
                </a:solidFill>
                <a:effectLst/>
                <a:latin typeface="inter-regular"/>
              </a:rPr>
              <a:t>ThreadPriorityExample</a:t>
            </a:r>
            <a:r>
              <a:rPr lang="en-US" sz="2800" b="0" i="0" dirty="0">
                <a:solidFill>
                  <a:srgbClr val="000000"/>
                </a:solidFill>
                <a:effectLst/>
                <a:latin typeface="inter-regular"/>
              </a:rPr>
              <a:t> th1 = </a:t>
            </a:r>
            <a:r>
              <a:rPr lang="en-US" sz="2800" b="1" i="0" dirty="0">
                <a:solidFill>
                  <a:srgbClr val="006699"/>
                </a:solidFill>
                <a:effectLst/>
                <a:latin typeface="inter-regular"/>
              </a:rPr>
              <a:t>new</a:t>
            </a:r>
            <a:r>
              <a:rPr lang="en-US" sz="2800" b="0" i="0" dirty="0">
                <a:solidFill>
                  <a:srgbClr val="000000"/>
                </a:solidFill>
                <a:effectLst/>
                <a:latin typeface="inter-regular"/>
              </a:rPr>
              <a:t> </a:t>
            </a:r>
            <a:r>
              <a:rPr lang="en-US" sz="2800" b="0" i="0" dirty="0" err="1">
                <a:solidFill>
                  <a:srgbClr val="000000"/>
                </a:solidFill>
                <a:effectLst/>
                <a:latin typeface="inter-regular"/>
              </a:rPr>
              <a:t>ThreadPriorityExample</a:t>
            </a:r>
            <a:r>
              <a:rPr lang="en-US" sz="2800" b="0" i="0" dirty="0">
                <a:solidFill>
                  <a:srgbClr val="000000"/>
                </a:solidFill>
                <a:effectLst/>
                <a:latin typeface="inter-regular"/>
              </a:rPr>
              <a:t>();  </a:t>
            </a:r>
          </a:p>
          <a:p>
            <a:pPr marL="0" indent="0" algn="just">
              <a:buNone/>
            </a:pPr>
            <a:r>
              <a:rPr lang="en-US" sz="2800" b="0" i="0" dirty="0" err="1">
                <a:solidFill>
                  <a:srgbClr val="000000"/>
                </a:solidFill>
                <a:effectLst/>
                <a:latin typeface="inter-regular"/>
              </a:rPr>
              <a:t>ThreadPriorityExample</a:t>
            </a:r>
            <a:r>
              <a:rPr lang="en-US" sz="2800" b="0" i="0" dirty="0">
                <a:solidFill>
                  <a:srgbClr val="000000"/>
                </a:solidFill>
                <a:effectLst/>
                <a:latin typeface="inter-regular"/>
              </a:rPr>
              <a:t> th2 = </a:t>
            </a:r>
            <a:r>
              <a:rPr lang="en-US" sz="2800" b="1" i="0" dirty="0">
                <a:solidFill>
                  <a:srgbClr val="006699"/>
                </a:solidFill>
                <a:effectLst/>
                <a:latin typeface="inter-regular"/>
              </a:rPr>
              <a:t>new</a:t>
            </a:r>
            <a:r>
              <a:rPr lang="en-US" sz="2800" b="0" i="0" dirty="0">
                <a:solidFill>
                  <a:srgbClr val="000000"/>
                </a:solidFill>
                <a:effectLst/>
                <a:latin typeface="inter-regular"/>
              </a:rPr>
              <a:t> </a:t>
            </a:r>
            <a:r>
              <a:rPr lang="en-US" sz="2800" b="0" i="0" dirty="0" err="1">
                <a:solidFill>
                  <a:srgbClr val="000000"/>
                </a:solidFill>
                <a:effectLst/>
                <a:latin typeface="inter-regular"/>
              </a:rPr>
              <a:t>ThreadPriorityExample</a:t>
            </a:r>
            <a:r>
              <a:rPr lang="en-US" sz="2800" b="0" i="0" dirty="0">
                <a:solidFill>
                  <a:srgbClr val="000000"/>
                </a:solidFill>
                <a:effectLst/>
                <a:latin typeface="inter-regular"/>
              </a:rPr>
              <a:t>(); </a:t>
            </a:r>
          </a:p>
          <a:p>
            <a:pPr marL="0" indent="0" algn="just">
              <a:buNone/>
            </a:pPr>
            <a:r>
              <a:rPr lang="en-US" sz="2800" dirty="0" err="1">
                <a:solidFill>
                  <a:srgbClr val="000000"/>
                </a:solidFill>
                <a:latin typeface="inter-regular"/>
              </a:rPr>
              <a:t>ThreadPriorityExample</a:t>
            </a:r>
            <a:r>
              <a:rPr lang="en-US" sz="2800" dirty="0">
                <a:solidFill>
                  <a:srgbClr val="000000"/>
                </a:solidFill>
                <a:latin typeface="inter-regular"/>
              </a:rPr>
              <a:t> th3 = new </a:t>
            </a:r>
            <a:r>
              <a:rPr lang="en-US" sz="2800" dirty="0" err="1">
                <a:solidFill>
                  <a:srgbClr val="000000"/>
                </a:solidFill>
                <a:latin typeface="inter-regular"/>
              </a:rPr>
              <a:t>ThreadPriorityExample</a:t>
            </a:r>
            <a:r>
              <a:rPr lang="en-US" sz="2800" dirty="0">
                <a:solidFill>
                  <a:srgbClr val="000000"/>
                </a:solidFill>
                <a:latin typeface="inter-regular"/>
              </a:rPr>
              <a:t>();</a:t>
            </a:r>
          </a:p>
          <a:p>
            <a:pPr marL="0" indent="0" algn="just">
              <a:buNone/>
            </a:pPr>
            <a:r>
              <a:rPr lang="en-US" b="0" i="0" dirty="0">
                <a:solidFill>
                  <a:srgbClr val="000000"/>
                </a:solidFill>
                <a:effectLst/>
                <a:latin typeface="inter-regular"/>
              </a:rPr>
              <a:t>}</a:t>
            </a:r>
          </a:p>
          <a:p>
            <a:pPr marL="0" indent="0" algn="just">
              <a:buNone/>
            </a:pPr>
            <a:r>
              <a:rPr lang="en-US" b="0" i="0" dirty="0">
                <a:solidFill>
                  <a:srgbClr val="000000"/>
                </a:solidFill>
                <a:effectLst/>
                <a:latin typeface="inter-regular"/>
              </a:rPr>
              <a:t>  </a:t>
            </a:r>
          </a:p>
          <a:p>
            <a:pPr marL="0" indent="0" algn="just">
              <a:buNone/>
            </a:pPr>
            <a:endParaRPr lang="en-US" b="0" i="0" dirty="0">
              <a:solidFill>
                <a:srgbClr val="000000"/>
              </a:solidFill>
              <a:effectLst/>
              <a:latin typeface="inter-regular"/>
            </a:endParaRPr>
          </a:p>
          <a:p>
            <a:endParaRPr lang="en-US" dirty="0"/>
          </a:p>
        </p:txBody>
      </p:sp>
      <p:sp>
        <p:nvSpPr>
          <p:cNvPr id="4" name="Slide Number Placeholder 3">
            <a:extLst>
              <a:ext uri="{FF2B5EF4-FFF2-40B4-BE49-F238E27FC236}">
                <a16:creationId xmlns:a16="http://schemas.microsoft.com/office/drawing/2014/main" id="{9D52D4DE-DC6B-499C-AD74-8B70D97D7B81}"/>
              </a:ext>
            </a:extLst>
          </p:cNvPr>
          <p:cNvSpPr>
            <a:spLocks noGrp="1"/>
          </p:cNvSpPr>
          <p:nvPr>
            <p:ph type="sldNum" sz="quarter" idx="10"/>
          </p:nvPr>
        </p:nvSpPr>
        <p:spPr/>
        <p:txBody>
          <a:bodyPr/>
          <a:lstStyle/>
          <a:p>
            <a:pPr>
              <a:defRPr/>
            </a:pPr>
            <a:fld id="{6F5B34F6-CFDA-4837-B8C1-E942023A937E}" type="slidenum">
              <a:rPr lang="en-US" altLang="en-US" smtClean="0"/>
              <a:pPr>
                <a:defRPr/>
              </a:pPr>
              <a:t>68</a:t>
            </a:fld>
            <a:endParaRPr lang="en-US" altLang="en-US"/>
          </a:p>
        </p:txBody>
      </p:sp>
    </p:spTree>
    <p:extLst>
      <p:ext uri="{BB962C8B-B14F-4D97-AF65-F5344CB8AC3E}">
        <p14:creationId xmlns:p14="http://schemas.microsoft.com/office/powerpoint/2010/main" val="3202274503"/>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0764E9-BB2D-47CF-920D-AE9F1540A8D4}"/>
              </a:ext>
            </a:extLst>
          </p:cNvPr>
          <p:cNvSpPr>
            <a:spLocks noGrp="1"/>
          </p:cNvSpPr>
          <p:nvPr>
            <p:ph idx="1"/>
          </p:nvPr>
        </p:nvSpPr>
        <p:spPr>
          <a:xfrm>
            <a:off x="457200" y="609600"/>
            <a:ext cx="8686800" cy="6248400"/>
          </a:xfrm>
        </p:spPr>
        <p:txBody>
          <a:bodyPr/>
          <a:lstStyle/>
          <a:p>
            <a:pPr marL="0" indent="0" algn="just">
              <a:buNone/>
            </a:pPr>
            <a:r>
              <a:rPr lang="en-US" sz="2800" b="0" i="0" dirty="0" err="1">
                <a:solidFill>
                  <a:srgbClr val="000000"/>
                </a:solidFill>
                <a:effectLst/>
              </a:rPr>
              <a:t>System.out.println</a:t>
            </a:r>
            <a:r>
              <a:rPr lang="en-US" sz="2800" b="0" i="0" dirty="0">
                <a:solidFill>
                  <a:srgbClr val="000000"/>
                </a:solidFill>
                <a:effectLst/>
              </a:rPr>
              <a:t>(</a:t>
            </a:r>
            <a:r>
              <a:rPr lang="en-US" sz="2800" b="0" i="0" dirty="0">
                <a:solidFill>
                  <a:srgbClr val="0000FF"/>
                </a:solidFill>
                <a:effectLst/>
              </a:rPr>
              <a:t>"Priority of the thread th1 is : "</a:t>
            </a:r>
            <a:r>
              <a:rPr lang="en-US" sz="2800" b="0" i="0" dirty="0">
                <a:solidFill>
                  <a:srgbClr val="000000"/>
                </a:solidFill>
                <a:effectLst/>
              </a:rPr>
              <a:t> + th1.getPriority());  </a:t>
            </a:r>
          </a:p>
          <a:p>
            <a:pPr marL="0" indent="0" algn="just">
              <a:buNone/>
            </a:pPr>
            <a:r>
              <a:rPr lang="en-US" sz="2800" b="0" i="0" dirty="0" err="1">
                <a:solidFill>
                  <a:srgbClr val="000000"/>
                </a:solidFill>
                <a:effectLst/>
              </a:rPr>
              <a:t>System.out.println</a:t>
            </a:r>
            <a:r>
              <a:rPr lang="en-US" sz="2800" b="0" i="0" dirty="0">
                <a:solidFill>
                  <a:srgbClr val="000000"/>
                </a:solidFill>
                <a:effectLst/>
              </a:rPr>
              <a:t>(</a:t>
            </a:r>
            <a:r>
              <a:rPr lang="en-US" sz="2800" b="0" i="0" dirty="0">
                <a:solidFill>
                  <a:srgbClr val="0000FF"/>
                </a:solidFill>
                <a:effectLst/>
              </a:rPr>
              <a:t>"Priority of the thread th2 is : "</a:t>
            </a:r>
            <a:r>
              <a:rPr lang="en-US" sz="2800" b="0" i="0" dirty="0">
                <a:solidFill>
                  <a:srgbClr val="000000"/>
                </a:solidFill>
                <a:effectLst/>
              </a:rPr>
              <a:t> + th2.getPriority());</a:t>
            </a:r>
            <a:endParaRPr lang="en-US" sz="2800" dirty="0">
              <a:solidFill>
                <a:srgbClr val="000000"/>
              </a:solidFill>
            </a:endParaRPr>
          </a:p>
          <a:p>
            <a:pPr marL="0" indent="0" algn="just">
              <a:buNone/>
            </a:pPr>
            <a:r>
              <a:rPr lang="en-US" sz="2800" b="0" i="0" dirty="0" err="1">
                <a:solidFill>
                  <a:srgbClr val="000000"/>
                </a:solidFill>
                <a:effectLst/>
              </a:rPr>
              <a:t>System.out.println</a:t>
            </a:r>
            <a:r>
              <a:rPr lang="en-US" sz="2800" b="0" i="0" dirty="0">
                <a:solidFill>
                  <a:srgbClr val="000000"/>
                </a:solidFill>
                <a:effectLst/>
              </a:rPr>
              <a:t>(</a:t>
            </a:r>
            <a:r>
              <a:rPr lang="en-US" sz="2800" b="0" i="0" dirty="0">
                <a:solidFill>
                  <a:srgbClr val="0000FF"/>
                </a:solidFill>
                <a:effectLst/>
              </a:rPr>
              <a:t>"Priority of the thread th2 is : "</a:t>
            </a:r>
            <a:r>
              <a:rPr lang="en-US" sz="2800" b="0" i="0" dirty="0">
                <a:solidFill>
                  <a:srgbClr val="000000"/>
                </a:solidFill>
                <a:effectLst/>
              </a:rPr>
              <a:t> + th2.getPriority());  </a:t>
            </a:r>
          </a:p>
          <a:p>
            <a:pPr marL="0" indent="0" algn="just">
              <a:buNone/>
            </a:pPr>
            <a:r>
              <a:rPr lang="en-US" sz="2800" b="0" i="0" dirty="0">
                <a:solidFill>
                  <a:srgbClr val="000000"/>
                </a:solidFill>
                <a:effectLst/>
              </a:rPr>
              <a:t>th1.setPriority(</a:t>
            </a:r>
            <a:r>
              <a:rPr lang="en-US" sz="2800" b="0" i="0" dirty="0">
                <a:solidFill>
                  <a:srgbClr val="C00000"/>
                </a:solidFill>
                <a:effectLst/>
              </a:rPr>
              <a:t>6</a:t>
            </a:r>
            <a:r>
              <a:rPr lang="en-US" sz="2800" b="0" i="0" dirty="0">
                <a:solidFill>
                  <a:srgbClr val="000000"/>
                </a:solidFill>
                <a:effectLst/>
              </a:rPr>
              <a:t>);  </a:t>
            </a:r>
          </a:p>
          <a:p>
            <a:pPr marL="0" indent="0" algn="just">
              <a:buNone/>
            </a:pPr>
            <a:r>
              <a:rPr lang="en-US" sz="2800" b="0" i="0" dirty="0">
                <a:solidFill>
                  <a:srgbClr val="000000"/>
                </a:solidFill>
                <a:effectLst/>
              </a:rPr>
              <a:t>th2.setPriority(</a:t>
            </a:r>
            <a:r>
              <a:rPr lang="en-US" sz="2800" b="0" i="0" dirty="0">
                <a:solidFill>
                  <a:srgbClr val="C00000"/>
                </a:solidFill>
                <a:effectLst/>
              </a:rPr>
              <a:t>3</a:t>
            </a:r>
            <a:r>
              <a:rPr lang="en-US" sz="2800" b="0" i="0" dirty="0">
                <a:solidFill>
                  <a:srgbClr val="000000"/>
                </a:solidFill>
                <a:effectLst/>
              </a:rPr>
              <a:t>);  </a:t>
            </a:r>
          </a:p>
          <a:p>
            <a:pPr marL="0" indent="0" algn="just">
              <a:buNone/>
            </a:pPr>
            <a:r>
              <a:rPr lang="en-US" sz="2800" b="0" i="0" dirty="0">
                <a:solidFill>
                  <a:srgbClr val="000000"/>
                </a:solidFill>
                <a:effectLst/>
              </a:rPr>
              <a:t>th3.setPriority(</a:t>
            </a:r>
            <a:r>
              <a:rPr lang="en-US" sz="2800" b="0" i="0" dirty="0">
                <a:solidFill>
                  <a:srgbClr val="C00000"/>
                </a:solidFill>
                <a:effectLst/>
              </a:rPr>
              <a:t>9</a:t>
            </a:r>
            <a:r>
              <a:rPr lang="en-US" sz="2800" b="0" i="0" dirty="0">
                <a:solidFill>
                  <a:srgbClr val="000000"/>
                </a:solidFill>
                <a:effectLst/>
              </a:rPr>
              <a:t>); </a:t>
            </a:r>
          </a:p>
          <a:p>
            <a:pPr marL="0" indent="0" algn="just">
              <a:buNone/>
            </a:pPr>
            <a:r>
              <a:rPr lang="en-US" sz="2800" b="0" i="0" dirty="0" err="1">
                <a:solidFill>
                  <a:srgbClr val="000000"/>
                </a:solidFill>
                <a:effectLst/>
              </a:rPr>
              <a:t>System.out.println</a:t>
            </a:r>
            <a:r>
              <a:rPr lang="en-US" sz="2800" b="0" i="0" dirty="0">
                <a:solidFill>
                  <a:srgbClr val="000000"/>
                </a:solidFill>
                <a:effectLst/>
              </a:rPr>
              <a:t>(</a:t>
            </a:r>
            <a:r>
              <a:rPr lang="en-US" sz="2800" b="0" i="0" dirty="0">
                <a:solidFill>
                  <a:srgbClr val="0000FF"/>
                </a:solidFill>
                <a:effectLst/>
              </a:rPr>
              <a:t>"Priority of the thread th1 is : "</a:t>
            </a:r>
            <a:r>
              <a:rPr lang="en-US" sz="2800" b="0" i="0" dirty="0">
                <a:solidFill>
                  <a:srgbClr val="000000"/>
                </a:solidFill>
                <a:effectLst/>
              </a:rPr>
              <a:t> + th1.getPriority());  </a:t>
            </a:r>
          </a:p>
          <a:p>
            <a:pPr marL="0" indent="0" algn="just">
              <a:buNone/>
            </a:pPr>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"Priority of the thread th2 is : "</a:t>
            </a:r>
            <a:r>
              <a:rPr lang="en-US" b="0" i="0" dirty="0">
                <a:solidFill>
                  <a:srgbClr val="000000"/>
                </a:solidFill>
                <a:effectLst/>
                <a:latin typeface="inter-regular"/>
              </a:rPr>
              <a:t> + th2.getPriority());  </a:t>
            </a:r>
          </a:p>
          <a:p>
            <a:pPr marL="0" indent="0" algn="just">
              <a:buNone/>
            </a:pPr>
            <a:endParaRPr lang="en-US" b="0" i="0" dirty="0">
              <a:solidFill>
                <a:srgbClr val="000000"/>
              </a:solidFill>
              <a:effectLst/>
              <a:latin typeface="inter-regular"/>
            </a:endParaRPr>
          </a:p>
          <a:p>
            <a:pPr marL="0" indent="0" algn="just">
              <a:buNone/>
            </a:pPr>
            <a:endParaRPr lang="en-US" b="0" i="0" dirty="0">
              <a:solidFill>
                <a:srgbClr val="000000"/>
              </a:solidFill>
              <a:effectLst/>
              <a:latin typeface="inter-regular"/>
            </a:endParaRPr>
          </a:p>
          <a:p>
            <a:endParaRPr lang="en-US" dirty="0"/>
          </a:p>
        </p:txBody>
      </p:sp>
      <p:sp>
        <p:nvSpPr>
          <p:cNvPr id="4" name="Slide Number Placeholder 3">
            <a:extLst>
              <a:ext uri="{FF2B5EF4-FFF2-40B4-BE49-F238E27FC236}">
                <a16:creationId xmlns:a16="http://schemas.microsoft.com/office/drawing/2014/main" id="{D893FC3F-DE2C-412A-99DF-71DB2F757412}"/>
              </a:ext>
            </a:extLst>
          </p:cNvPr>
          <p:cNvSpPr>
            <a:spLocks noGrp="1"/>
          </p:cNvSpPr>
          <p:nvPr>
            <p:ph type="sldNum" sz="quarter" idx="10"/>
          </p:nvPr>
        </p:nvSpPr>
        <p:spPr/>
        <p:txBody>
          <a:bodyPr/>
          <a:lstStyle/>
          <a:p>
            <a:pPr>
              <a:defRPr/>
            </a:pPr>
            <a:fld id="{6F5B34F6-CFDA-4837-B8C1-E942023A937E}" type="slidenum">
              <a:rPr lang="en-US" altLang="en-US" smtClean="0"/>
              <a:pPr>
                <a:defRPr/>
              </a:pPr>
              <a:t>69</a:t>
            </a:fld>
            <a:endParaRPr lang="en-US" altLang="en-US"/>
          </a:p>
        </p:txBody>
      </p:sp>
    </p:spTree>
    <p:extLst>
      <p:ext uri="{BB962C8B-B14F-4D97-AF65-F5344CB8AC3E}">
        <p14:creationId xmlns:p14="http://schemas.microsoft.com/office/powerpoint/2010/main" val="30505814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A783BE84-5AF6-4D69-82A0-E68737C7F8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308" y="1131094"/>
            <a:ext cx="7724042" cy="4869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971066"/>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710D84-4C9B-4F1B-85A2-5782DFF488CB}"/>
              </a:ext>
            </a:extLst>
          </p:cNvPr>
          <p:cNvSpPr>
            <a:spLocks noGrp="1"/>
          </p:cNvSpPr>
          <p:nvPr>
            <p:ph idx="1"/>
          </p:nvPr>
        </p:nvSpPr>
        <p:spPr>
          <a:xfrm>
            <a:off x="0" y="685800"/>
            <a:ext cx="9144000" cy="6019800"/>
          </a:xfrm>
        </p:spPr>
        <p:txBody>
          <a:bodyPr/>
          <a:lstStyle/>
          <a:p>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"Priority of the thread th3 is : "</a:t>
            </a:r>
            <a:r>
              <a:rPr lang="en-US" b="0" i="0" dirty="0">
                <a:solidFill>
                  <a:srgbClr val="000000"/>
                </a:solidFill>
                <a:effectLst/>
                <a:latin typeface="inter-regular"/>
              </a:rPr>
              <a:t> + th3.getPriority());  </a:t>
            </a:r>
          </a:p>
          <a:p>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"Currently Executing The Thread : "</a:t>
            </a:r>
            <a:r>
              <a:rPr lang="en-US" b="0" i="0" dirty="0">
                <a:solidFill>
                  <a:srgbClr val="000000"/>
                </a:solidFill>
                <a:effectLst/>
                <a:latin typeface="inter-regular"/>
              </a:rPr>
              <a:t> + </a:t>
            </a:r>
            <a:r>
              <a:rPr lang="en-US" b="0" i="0" dirty="0" err="1">
                <a:solidFill>
                  <a:srgbClr val="000000"/>
                </a:solidFill>
                <a:effectLst/>
                <a:latin typeface="inter-regular"/>
              </a:rPr>
              <a:t>Thread.currentThread</a:t>
            </a:r>
            <a:r>
              <a:rPr lang="en-US" b="0" i="0" dirty="0">
                <a:solidFill>
                  <a:srgbClr val="000000"/>
                </a:solidFill>
                <a:effectLst/>
                <a:latin typeface="inter-regular"/>
              </a:rPr>
              <a:t>().</a:t>
            </a:r>
            <a:r>
              <a:rPr lang="en-US" b="0" i="0" dirty="0" err="1">
                <a:solidFill>
                  <a:srgbClr val="000000"/>
                </a:solidFill>
                <a:effectLst/>
                <a:latin typeface="inter-regular"/>
              </a:rPr>
              <a:t>getName</a:t>
            </a:r>
            <a:r>
              <a:rPr lang="en-US" b="0" i="0" dirty="0">
                <a:solidFill>
                  <a:srgbClr val="000000"/>
                </a:solidFill>
                <a:effectLst/>
                <a:latin typeface="inter-regular"/>
              </a:rPr>
              <a:t>());</a:t>
            </a:r>
          </a:p>
          <a:p>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"Priority of the main thread is : "</a:t>
            </a:r>
            <a:r>
              <a:rPr lang="en-US" b="0" i="0" dirty="0">
                <a:solidFill>
                  <a:srgbClr val="000000"/>
                </a:solidFill>
                <a:effectLst/>
                <a:latin typeface="inter-regular"/>
              </a:rPr>
              <a:t> + </a:t>
            </a:r>
            <a:r>
              <a:rPr lang="en-US" b="0" i="0" dirty="0" err="1">
                <a:solidFill>
                  <a:srgbClr val="000000"/>
                </a:solidFill>
                <a:effectLst/>
                <a:latin typeface="inter-regular"/>
              </a:rPr>
              <a:t>Thread.currentThread</a:t>
            </a:r>
            <a:r>
              <a:rPr lang="en-US" b="0" i="0" dirty="0">
                <a:solidFill>
                  <a:srgbClr val="000000"/>
                </a:solidFill>
                <a:effectLst/>
                <a:latin typeface="inter-regular"/>
              </a:rPr>
              <a:t>().</a:t>
            </a:r>
            <a:r>
              <a:rPr lang="en-US" b="0" i="0" dirty="0" err="1">
                <a:solidFill>
                  <a:srgbClr val="000000"/>
                </a:solidFill>
                <a:effectLst/>
                <a:latin typeface="inter-regular"/>
              </a:rPr>
              <a:t>getPriority</a:t>
            </a:r>
            <a:r>
              <a:rPr lang="en-US" b="0" i="0" dirty="0">
                <a:solidFill>
                  <a:srgbClr val="000000"/>
                </a:solidFill>
                <a:effectLst/>
                <a:latin typeface="inter-regular"/>
              </a:rPr>
              <a:t>());  </a:t>
            </a:r>
          </a:p>
          <a:p>
            <a:r>
              <a:rPr lang="en-US" b="0" i="0" dirty="0" err="1">
                <a:solidFill>
                  <a:srgbClr val="000000"/>
                </a:solidFill>
                <a:effectLst/>
                <a:latin typeface="inter-regular"/>
              </a:rPr>
              <a:t>Thread.currentThread</a:t>
            </a:r>
            <a:r>
              <a:rPr lang="en-US" b="0" i="0" dirty="0">
                <a:solidFill>
                  <a:srgbClr val="000000"/>
                </a:solidFill>
                <a:effectLst/>
                <a:latin typeface="inter-regular"/>
              </a:rPr>
              <a:t>().</a:t>
            </a:r>
            <a:r>
              <a:rPr lang="en-US" b="0" i="0" dirty="0" err="1">
                <a:solidFill>
                  <a:srgbClr val="000000"/>
                </a:solidFill>
                <a:effectLst/>
                <a:latin typeface="inter-regular"/>
              </a:rPr>
              <a:t>setPriority</a:t>
            </a:r>
            <a:r>
              <a:rPr lang="en-US" b="0" i="0" dirty="0">
                <a:solidFill>
                  <a:srgbClr val="000000"/>
                </a:solidFill>
                <a:effectLst/>
                <a:latin typeface="inter-regular"/>
              </a:rPr>
              <a:t>(</a:t>
            </a:r>
            <a:r>
              <a:rPr lang="en-US" b="0" i="0" dirty="0">
                <a:solidFill>
                  <a:srgbClr val="C00000"/>
                </a:solidFill>
                <a:effectLst/>
                <a:latin typeface="inter-regular"/>
              </a:rPr>
              <a:t>10</a:t>
            </a:r>
            <a:r>
              <a:rPr lang="en-US" b="0" i="0" dirty="0">
                <a:solidFill>
                  <a:srgbClr val="000000"/>
                </a:solidFill>
                <a:effectLst/>
                <a:latin typeface="inter-regular"/>
              </a:rPr>
              <a:t>); </a:t>
            </a:r>
            <a:endParaRPr lang="en-US" dirty="0">
              <a:solidFill>
                <a:srgbClr val="000000"/>
              </a:solidFill>
              <a:latin typeface="inter-regular"/>
            </a:endParaRPr>
          </a:p>
          <a:p>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"Priority of the main thread is : "</a:t>
            </a:r>
            <a:r>
              <a:rPr lang="en-US" b="0" i="0" dirty="0">
                <a:solidFill>
                  <a:srgbClr val="000000"/>
                </a:solidFill>
                <a:effectLst/>
                <a:latin typeface="inter-regular"/>
              </a:rPr>
              <a:t> + </a:t>
            </a:r>
            <a:r>
              <a:rPr lang="en-US" b="0" i="0" dirty="0" err="1">
                <a:solidFill>
                  <a:srgbClr val="000000"/>
                </a:solidFill>
                <a:effectLst/>
                <a:latin typeface="inter-regular"/>
              </a:rPr>
              <a:t>Thread.currentThread</a:t>
            </a:r>
            <a:r>
              <a:rPr lang="en-US" b="0" i="0" dirty="0">
                <a:solidFill>
                  <a:srgbClr val="000000"/>
                </a:solidFill>
                <a:effectLst/>
                <a:latin typeface="inter-regular"/>
              </a:rPr>
              <a:t>().</a:t>
            </a:r>
            <a:r>
              <a:rPr lang="en-US" b="0" i="0" dirty="0" err="1">
                <a:solidFill>
                  <a:srgbClr val="000000"/>
                </a:solidFill>
                <a:effectLst/>
                <a:latin typeface="inter-regular"/>
              </a:rPr>
              <a:t>getPriority</a:t>
            </a:r>
            <a:r>
              <a:rPr lang="en-US" b="0" i="0" dirty="0">
                <a:solidFill>
                  <a:srgbClr val="000000"/>
                </a:solidFill>
                <a:effectLst/>
                <a:latin typeface="inter-regular"/>
              </a:rPr>
              <a:t>()); </a:t>
            </a:r>
          </a:p>
          <a:p>
            <a:pPr marL="0" indent="0">
              <a:buNone/>
            </a:pPr>
            <a:r>
              <a:rPr lang="en-US" dirty="0">
                <a:solidFill>
                  <a:srgbClr val="000000"/>
                </a:solidFill>
                <a:latin typeface="inter-regular"/>
              </a:rPr>
              <a:t>        </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a:t>
            </a:r>
          </a:p>
          <a:p>
            <a:endParaRPr lang="en-US" dirty="0"/>
          </a:p>
        </p:txBody>
      </p:sp>
      <p:sp>
        <p:nvSpPr>
          <p:cNvPr id="4" name="Slide Number Placeholder 3">
            <a:extLst>
              <a:ext uri="{FF2B5EF4-FFF2-40B4-BE49-F238E27FC236}">
                <a16:creationId xmlns:a16="http://schemas.microsoft.com/office/drawing/2014/main" id="{662B6B18-28EC-452A-A390-45EC859EC82C}"/>
              </a:ext>
            </a:extLst>
          </p:cNvPr>
          <p:cNvSpPr>
            <a:spLocks noGrp="1"/>
          </p:cNvSpPr>
          <p:nvPr>
            <p:ph type="sldNum" sz="quarter" idx="10"/>
          </p:nvPr>
        </p:nvSpPr>
        <p:spPr/>
        <p:txBody>
          <a:bodyPr/>
          <a:lstStyle/>
          <a:p>
            <a:pPr>
              <a:defRPr/>
            </a:pPr>
            <a:fld id="{6F5B34F6-CFDA-4837-B8C1-E942023A937E}" type="slidenum">
              <a:rPr lang="en-US" altLang="en-US" smtClean="0"/>
              <a:pPr>
                <a:defRPr/>
              </a:pPr>
              <a:t>70</a:t>
            </a:fld>
            <a:endParaRPr lang="en-US" altLang="en-US"/>
          </a:p>
        </p:txBody>
      </p:sp>
    </p:spTree>
    <p:extLst>
      <p:ext uri="{BB962C8B-B14F-4D97-AF65-F5344CB8AC3E}">
        <p14:creationId xmlns:p14="http://schemas.microsoft.com/office/powerpoint/2010/main" val="1321179460"/>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FD63-F525-422E-B198-CC736F3A8D92}"/>
              </a:ext>
            </a:extLst>
          </p:cNvPr>
          <p:cNvSpPr>
            <a:spLocks noGrp="1"/>
          </p:cNvSpPr>
          <p:nvPr>
            <p:ph type="title"/>
          </p:nvPr>
        </p:nvSpPr>
        <p:spPr>
          <a:xfrm>
            <a:off x="457200" y="609600"/>
            <a:ext cx="8229600" cy="808038"/>
          </a:xfrm>
        </p:spPr>
        <p:txBody>
          <a:bodyPr/>
          <a:lstStyle/>
          <a:p>
            <a:r>
              <a:rPr lang="en-US" b="1" dirty="0"/>
              <a:t>Synchronization</a:t>
            </a:r>
          </a:p>
        </p:txBody>
      </p:sp>
      <p:sp>
        <p:nvSpPr>
          <p:cNvPr id="3" name="Content Placeholder 2">
            <a:extLst>
              <a:ext uri="{FF2B5EF4-FFF2-40B4-BE49-F238E27FC236}">
                <a16:creationId xmlns:a16="http://schemas.microsoft.com/office/drawing/2014/main" id="{4E68F388-3034-47CF-AFC5-FE0B7DA18E42}"/>
              </a:ext>
            </a:extLst>
          </p:cNvPr>
          <p:cNvSpPr>
            <a:spLocks noGrp="1"/>
          </p:cNvSpPr>
          <p:nvPr>
            <p:ph idx="1"/>
          </p:nvPr>
        </p:nvSpPr>
        <p:spPr/>
        <p:txBody>
          <a:bodyPr/>
          <a:lstStyle/>
          <a:p>
            <a:pPr algn="just"/>
            <a:r>
              <a:rPr lang="en-US" b="0" i="0" dirty="0">
                <a:solidFill>
                  <a:srgbClr val="333333"/>
                </a:solidFill>
                <a:effectLst/>
                <a:latin typeface="inter-regular"/>
              </a:rPr>
              <a:t>Synchronization in Java is the capability to control the access of multiple threads to any shared resource.</a:t>
            </a:r>
          </a:p>
          <a:p>
            <a:pPr algn="just"/>
            <a:r>
              <a:rPr lang="en-US" b="0" i="0" dirty="0">
                <a:solidFill>
                  <a:srgbClr val="333333"/>
                </a:solidFill>
                <a:effectLst/>
                <a:latin typeface="inter-regular"/>
              </a:rPr>
              <a:t>Java Synchronization is better option where we want to allow only one thread to access the shared resource.</a:t>
            </a:r>
          </a:p>
          <a:p>
            <a:endParaRPr lang="en-US" dirty="0"/>
          </a:p>
        </p:txBody>
      </p:sp>
      <p:sp>
        <p:nvSpPr>
          <p:cNvPr id="4" name="Slide Number Placeholder 3">
            <a:extLst>
              <a:ext uri="{FF2B5EF4-FFF2-40B4-BE49-F238E27FC236}">
                <a16:creationId xmlns:a16="http://schemas.microsoft.com/office/drawing/2014/main" id="{044E7C9A-3A92-413B-BC4A-F595AFBCA785}"/>
              </a:ext>
            </a:extLst>
          </p:cNvPr>
          <p:cNvSpPr>
            <a:spLocks noGrp="1"/>
          </p:cNvSpPr>
          <p:nvPr>
            <p:ph type="sldNum" sz="quarter" idx="10"/>
          </p:nvPr>
        </p:nvSpPr>
        <p:spPr/>
        <p:txBody>
          <a:bodyPr/>
          <a:lstStyle/>
          <a:p>
            <a:pPr>
              <a:defRPr/>
            </a:pPr>
            <a:fld id="{6F5B34F6-CFDA-4837-B8C1-E942023A937E}" type="slidenum">
              <a:rPr lang="en-US" altLang="en-US" smtClean="0"/>
              <a:pPr>
                <a:defRPr/>
              </a:pPr>
              <a:t>71</a:t>
            </a:fld>
            <a:endParaRPr lang="en-US" altLang="en-US"/>
          </a:p>
        </p:txBody>
      </p:sp>
    </p:spTree>
    <p:extLst>
      <p:ext uri="{BB962C8B-B14F-4D97-AF65-F5344CB8AC3E}">
        <p14:creationId xmlns:p14="http://schemas.microsoft.com/office/powerpoint/2010/main" val="4063338941"/>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635EC-AEF0-4656-9D7C-03CF545BB9E9}"/>
              </a:ext>
            </a:extLst>
          </p:cNvPr>
          <p:cNvSpPr>
            <a:spLocks noGrp="1"/>
          </p:cNvSpPr>
          <p:nvPr>
            <p:ph type="title"/>
          </p:nvPr>
        </p:nvSpPr>
        <p:spPr>
          <a:xfrm>
            <a:off x="457200" y="609600"/>
            <a:ext cx="8229600" cy="808038"/>
          </a:xfrm>
        </p:spPr>
        <p:txBody>
          <a:bodyPr/>
          <a:lstStyle/>
          <a:p>
            <a:r>
              <a:rPr lang="en-US" sz="4000" b="1" i="0" dirty="0">
                <a:solidFill>
                  <a:schemeClr val="tx1"/>
                </a:solidFill>
                <a:effectLst/>
                <a:latin typeface="+mn-lt"/>
              </a:rPr>
              <a:t>Why use Synchronization?</a:t>
            </a:r>
            <a:br>
              <a:rPr lang="en-US" sz="4000" b="1" i="0" dirty="0">
                <a:solidFill>
                  <a:schemeClr val="tx1"/>
                </a:solidFill>
                <a:effectLst/>
                <a:latin typeface="+mn-lt"/>
              </a:rPr>
            </a:br>
            <a:endParaRPr lang="en-US" sz="4000" b="1" dirty="0">
              <a:solidFill>
                <a:schemeClr val="tx1"/>
              </a:solidFill>
              <a:latin typeface="+mn-lt"/>
            </a:endParaRPr>
          </a:p>
        </p:txBody>
      </p:sp>
      <p:sp>
        <p:nvSpPr>
          <p:cNvPr id="3" name="Content Placeholder 2">
            <a:extLst>
              <a:ext uri="{FF2B5EF4-FFF2-40B4-BE49-F238E27FC236}">
                <a16:creationId xmlns:a16="http://schemas.microsoft.com/office/drawing/2014/main" id="{EF741A95-CDBC-42ED-842D-0496AE9EA235}"/>
              </a:ext>
            </a:extLst>
          </p:cNvPr>
          <p:cNvSpPr>
            <a:spLocks noGrp="1"/>
          </p:cNvSpPr>
          <p:nvPr>
            <p:ph idx="1"/>
          </p:nvPr>
        </p:nvSpPr>
        <p:spPr/>
        <p:txBody>
          <a:bodyPr/>
          <a:lstStyle/>
          <a:p>
            <a:pPr algn="just"/>
            <a:r>
              <a:rPr lang="en-US" b="0" i="0" dirty="0">
                <a:solidFill>
                  <a:srgbClr val="333333"/>
                </a:solidFill>
                <a:effectLst/>
              </a:rPr>
              <a:t>The synchronization is mainly used to</a:t>
            </a:r>
          </a:p>
          <a:p>
            <a:pPr algn="just">
              <a:buFont typeface="+mj-lt"/>
              <a:buAutoNum type="arabicPeriod"/>
            </a:pPr>
            <a:r>
              <a:rPr lang="en-US" b="0" i="0" dirty="0">
                <a:solidFill>
                  <a:srgbClr val="000000"/>
                </a:solidFill>
                <a:effectLst/>
              </a:rPr>
              <a:t>To prevent thread interference.</a:t>
            </a:r>
          </a:p>
          <a:p>
            <a:pPr algn="just">
              <a:buFont typeface="+mj-lt"/>
              <a:buAutoNum type="arabicPeriod"/>
            </a:pPr>
            <a:r>
              <a:rPr lang="en-US" b="0" i="0" dirty="0">
                <a:solidFill>
                  <a:srgbClr val="000000"/>
                </a:solidFill>
                <a:effectLst/>
              </a:rPr>
              <a:t>To prevent consistency problem.</a:t>
            </a:r>
          </a:p>
          <a:p>
            <a:endParaRPr lang="en-US" dirty="0"/>
          </a:p>
        </p:txBody>
      </p:sp>
      <p:sp>
        <p:nvSpPr>
          <p:cNvPr id="4" name="Slide Number Placeholder 3">
            <a:extLst>
              <a:ext uri="{FF2B5EF4-FFF2-40B4-BE49-F238E27FC236}">
                <a16:creationId xmlns:a16="http://schemas.microsoft.com/office/drawing/2014/main" id="{9AD977C8-DCEF-4AE0-8CD4-CF54976D97C9}"/>
              </a:ext>
            </a:extLst>
          </p:cNvPr>
          <p:cNvSpPr>
            <a:spLocks noGrp="1"/>
          </p:cNvSpPr>
          <p:nvPr>
            <p:ph type="sldNum" sz="quarter" idx="10"/>
          </p:nvPr>
        </p:nvSpPr>
        <p:spPr/>
        <p:txBody>
          <a:bodyPr/>
          <a:lstStyle/>
          <a:p>
            <a:pPr>
              <a:defRPr/>
            </a:pPr>
            <a:fld id="{6F5B34F6-CFDA-4837-B8C1-E942023A937E}" type="slidenum">
              <a:rPr lang="en-US" altLang="en-US" smtClean="0"/>
              <a:pPr>
                <a:defRPr/>
              </a:pPr>
              <a:t>72</a:t>
            </a:fld>
            <a:endParaRPr lang="en-US" altLang="en-US"/>
          </a:p>
        </p:txBody>
      </p:sp>
    </p:spTree>
    <p:extLst>
      <p:ext uri="{BB962C8B-B14F-4D97-AF65-F5344CB8AC3E}">
        <p14:creationId xmlns:p14="http://schemas.microsoft.com/office/powerpoint/2010/main" val="1349297584"/>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635EC-AEF0-4656-9D7C-03CF545BB9E9}"/>
              </a:ext>
            </a:extLst>
          </p:cNvPr>
          <p:cNvSpPr>
            <a:spLocks noGrp="1"/>
          </p:cNvSpPr>
          <p:nvPr>
            <p:ph type="title"/>
          </p:nvPr>
        </p:nvSpPr>
        <p:spPr>
          <a:xfrm>
            <a:off x="457200" y="609600"/>
            <a:ext cx="8229600" cy="808038"/>
          </a:xfrm>
        </p:spPr>
        <p:txBody>
          <a:bodyPr/>
          <a:lstStyle/>
          <a:p>
            <a:r>
              <a:rPr lang="en-US" sz="4000" b="1" i="0" dirty="0">
                <a:solidFill>
                  <a:schemeClr val="tx1"/>
                </a:solidFill>
                <a:effectLst/>
                <a:latin typeface="+mn-lt"/>
              </a:rPr>
              <a:t>Types of Synchronization</a:t>
            </a:r>
          </a:p>
        </p:txBody>
      </p:sp>
      <p:sp>
        <p:nvSpPr>
          <p:cNvPr id="3" name="Content Placeholder 2">
            <a:extLst>
              <a:ext uri="{FF2B5EF4-FFF2-40B4-BE49-F238E27FC236}">
                <a16:creationId xmlns:a16="http://schemas.microsoft.com/office/drawing/2014/main" id="{EF741A95-CDBC-42ED-842D-0496AE9EA235}"/>
              </a:ext>
            </a:extLst>
          </p:cNvPr>
          <p:cNvSpPr>
            <a:spLocks noGrp="1"/>
          </p:cNvSpPr>
          <p:nvPr>
            <p:ph idx="1"/>
          </p:nvPr>
        </p:nvSpPr>
        <p:spPr/>
        <p:txBody>
          <a:bodyPr/>
          <a:lstStyle/>
          <a:p>
            <a:pPr algn="just"/>
            <a:r>
              <a:rPr lang="en-US" b="0" i="0" dirty="0">
                <a:solidFill>
                  <a:srgbClr val="333333"/>
                </a:solidFill>
                <a:effectLst/>
              </a:rPr>
              <a:t>There are two types of synchronization</a:t>
            </a:r>
            <a:r>
              <a:rPr lang="en-US" b="0" i="0" dirty="0">
                <a:solidFill>
                  <a:srgbClr val="000000"/>
                </a:solidFill>
                <a:effectLst/>
              </a:rPr>
              <a:t>.</a:t>
            </a:r>
          </a:p>
          <a:p>
            <a:pPr algn="just"/>
            <a:r>
              <a:rPr lang="en-US" b="0" i="0" dirty="0">
                <a:solidFill>
                  <a:srgbClr val="000000"/>
                </a:solidFill>
                <a:effectLst/>
              </a:rPr>
              <a:t>Process Synchronization</a:t>
            </a:r>
          </a:p>
          <a:p>
            <a:pPr algn="just"/>
            <a:r>
              <a:rPr lang="en-US" dirty="0">
                <a:solidFill>
                  <a:srgbClr val="000000"/>
                </a:solidFill>
              </a:rPr>
              <a:t>Thread Synchronization</a:t>
            </a:r>
            <a:endParaRPr lang="en-US" b="0" i="0" dirty="0">
              <a:solidFill>
                <a:srgbClr val="000000"/>
              </a:solidFill>
              <a:effectLst/>
            </a:endParaRPr>
          </a:p>
          <a:p>
            <a:pPr marL="0" indent="0" algn="just">
              <a:buNone/>
            </a:pPr>
            <a:endParaRPr lang="en-US" b="0" i="0" dirty="0">
              <a:solidFill>
                <a:srgbClr val="000000"/>
              </a:solidFill>
              <a:effectLst/>
            </a:endParaRPr>
          </a:p>
          <a:p>
            <a:endParaRPr lang="en-US" dirty="0"/>
          </a:p>
        </p:txBody>
      </p:sp>
      <p:sp>
        <p:nvSpPr>
          <p:cNvPr id="4" name="Slide Number Placeholder 3">
            <a:extLst>
              <a:ext uri="{FF2B5EF4-FFF2-40B4-BE49-F238E27FC236}">
                <a16:creationId xmlns:a16="http://schemas.microsoft.com/office/drawing/2014/main" id="{9AD977C8-DCEF-4AE0-8CD4-CF54976D97C9}"/>
              </a:ext>
            </a:extLst>
          </p:cNvPr>
          <p:cNvSpPr>
            <a:spLocks noGrp="1"/>
          </p:cNvSpPr>
          <p:nvPr>
            <p:ph type="sldNum" sz="quarter" idx="10"/>
          </p:nvPr>
        </p:nvSpPr>
        <p:spPr/>
        <p:txBody>
          <a:bodyPr/>
          <a:lstStyle/>
          <a:p>
            <a:pPr>
              <a:defRPr/>
            </a:pPr>
            <a:fld id="{6F5B34F6-CFDA-4837-B8C1-E942023A937E}" type="slidenum">
              <a:rPr lang="en-US" altLang="en-US" smtClean="0"/>
              <a:pPr>
                <a:defRPr/>
              </a:pPr>
              <a:t>73</a:t>
            </a:fld>
            <a:endParaRPr lang="en-US" altLang="en-US"/>
          </a:p>
        </p:txBody>
      </p:sp>
    </p:spTree>
    <p:extLst>
      <p:ext uri="{BB962C8B-B14F-4D97-AF65-F5344CB8AC3E}">
        <p14:creationId xmlns:p14="http://schemas.microsoft.com/office/powerpoint/2010/main" val="1852445175"/>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52793-D764-4A14-9923-29DCDE1A4A47}"/>
              </a:ext>
            </a:extLst>
          </p:cNvPr>
          <p:cNvSpPr>
            <a:spLocks noGrp="1"/>
          </p:cNvSpPr>
          <p:nvPr>
            <p:ph type="title"/>
          </p:nvPr>
        </p:nvSpPr>
        <p:spPr>
          <a:xfrm>
            <a:off x="457200" y="609600"/>
            <a:ext cx="8229600" cy="808038"/>
          </a:xfrm>
        </p:spPr>
        <p:txBody>
          <a:bodyPr/>
          <a:lstStyle/>
          <a:p>
            <a:r>
              <a:rPr lang="en-US" b="1" i="0" dirty="0">
                <a:solidFill>
                  <a:schemeClr val="tx1"/>
                </a:solidFill>
                <a:effectLst/>
                <a:latin typeface="+mn-lt"/>
              </a:rPr>
              <a:t>Thread Synchronization</a:t>
            </a:r>
            <a:br>
              <a:rPr lang="en-US" b="1" i="0" dirty="0">
                <a:solidFill>
                  <a:schemeClr val="tx1"/>
                </a:solidFill>
                <a:effectLst/>
                <a:latin typeface="+mn-lt"/>
              </a:rPr>
            </a:br>
            <a:endParaRPr lang="en-US" b="1" dirty="0">
              <a:solidFill>
                <a:schemeClr val="tx1"/>
              </a:solidFill>
              <a:latin typeface="+mn-lt"/>
            </a:endParaRPr>
          </a:p>
        </p:txBody>
      </p:sp>
      <p:sp>
        <p:nvSpPr>
          <p:cNvPr id="3" name="Content Placeholder 2">
            <a:extLst>
              <a:ext uri="{FF2B5EF4-FFF2-40B4-BE49-F238E27FC236}">
                <a16:creationId xmlns:a16="http://schemas.microsoft.com/office/drawing/2014/main" id="{05190F07-9E6F-41D9-BCF2-DDB0952AB7B5}"/>
              </a:ext>
            </a:extLst>
          </p:cNvPr>
          <p:cNvSpPr>
            <a:spLocks noGrp="1"/>
          </p:cNvSpPr>
          <p:nvPr>
            <p:ph idx="1"/>
          </p:nvPr>
        </p:nvSpPr>
        <p:spPr/>
        <p:txBody>
          <a:bodyPr/>
          <a:lstStyle/>
          <a:p>
            <a:pPr algn="just"/>
            <a:r>
              <a:rPr lang="en-US" sz="2800" b="0" i="0" dirty="0">
                <a:solidFill>
                  <a:srgbClr val="333333"/>
                </a:solidFill>
                <a:effectLst/>
              </a:rPr>
              <a:t>There are two types of thread synchronization mutual exclusive and inter-thread communication.</a:t>
            </a:r>
          </a:p>
          <a:p>
            <a:pPr algn="just">
              <a:buFont typeface="+mj-lt"/>
              <a:buAutoNum type="arabicPeriod"/>
            </a:pPr>
            <a:r>
              <a:rPr lang="en-US" sz="2800" b="0" i="0" dirty="0">
                <a:solidFill>
                  <a:srgbClr val="000000"/>
                </a:solidFill>
                <a:effectLst/>
              </a:rPr>
              <a:t>Mutual Exclusive</a:t>
            </a:r>
          </a:p>
          <a:p>
            <a:pPr marL="742950" lvl="1" indent="-285750" algn="just">
              <a:buFont typeface="+mj-lt"/>
              <a:buAutoNum type="arabicPeriod"/>
            </a:pPr>
            <a:r>
              <a:rPr lang="en-US" b="0" i="0" dirty="0">
                <a:solidFill>
                  <a:srgbClr val="000000"/>
                </a:solidFill>
                <a:effectLst/>
              </a:rPr>
              <a:t>Synchronized method.</a:t>
            </a:r>
          </a:p>
          <a:p>
            <a:pPr marL="742950" lvl="1" indent="-285750" algn="just">
              <a:buFont typeface="+mj-lt"/>
              <a:buAutoNum type="arabicPeriod"/>
            </a:pPr>
            <a:r>
              <a:rPr lang="en-US" b="0" i="0" dirty="0">
                <a:solidFill>
                  <a:srgbClr val="000000"/>
                </a:solidFill>
                <a:effectLst/>
              </a:rPr>
              <a:t>Synchronized block.</a:t>
            </a:r>
          </a:p>
          <a:p>
            <a:pPr marL="742950" lvl="1" indent="-285750" algn="just">
              <a:buFont typeface="+mj-lt"/>
              <a:buAutoNum type="arabicPeriod"/>
            </a:pPr>
            <a:r>
              <a:rPr lang="en-US" b="0" i="0" dirty="0">
                <a:solidFill>
                  <a:srgbClr val="000000"/>
                </a:solidFill>
                <a:effectLst/>
              </a:rPr>
              <a:t>Static synchronization.</a:t>
            </a:r>
          </a:p>
          <a:p>
            <a:pPr algn="just">
              <a:buFont typeface="+mj-lt"/>
              <a:buAutoNum type="arabicPeriod"/>
            </a:pPr>
            <a:r>
              <a:rPr lang="en-US" sz="2800" b="0" i="0" dirty="0">
                <a:solidFill>
                  <a:srgbClr val="000000"/>
                </a:solidFill>
                <a:effectLst/>
              </a:rPr>
              <a:t>Cooperation (Inter-thread communication in java)</a:t>
            </a:r>
          </a:p>
          <a:p>
            <a:endParaRPr lang="en-US" dirty="0"/>
          </a:p>
        </p:txBody>
      </p:sp>
      <p:sp>
        <p:nvSpPr>
          <p:cNvPr id="4" name="Slide Number Placeholder 3">
            <a:extLst>
              <a:ext uri="{FF2B5EF4-FFF2-40B4-BE49-F238E27FC236}">
                <a16:creationId xmlns:a16="http://schemas.microsoft.com/office/drawing/2014/main" id="{15550CDD-89BB-4C8B-9345-075DC6FC781C}"/>
              </a:ext>
            </a:extLst>
          </p:cNvPr>
          <p:cNvSpPr>
            <a:spLocks noGrp="1"/>
          </p:cNvSpPr>
          <p:nvPr>
            <p:ph type="sldNum" sz="quarter" idx="10"/>
          </p:nvPr>
        </p:nvSpPr>
        <p:spPr/>
        <p:txBody>
          <a:bodyPr/>
          <a:lstStyle/>
          <a:p>
            <a:pPr>
              <a:defRPr/>
            </a:pPr>
            <a:fld id="{6F5B34F6-CFDA-4837-B8C1-E942023A937E}" type="slidenum">
              <a:rPr lang="en-US" altLang="en-US" smtClean="0"/>
              <a:pPr>
                <a:defRPr/>
              </a:pPr>
              <a:t>74</a:t>
            </a:fld>
            <a:endParaRPr lang="en-US" altLang="en-US"/>
          </a:p>
        </p:txBody>
      </p:sp>
    </p:spTree>
    <p:extLst>
      <p:ext uri="{BB962C8B-B14F-4D97-AF65-F5344CB8AC3E}">
        <p14:creationId xmlns:p14="http://schemas.microsoft.com/office/powerpoint/2010/main" val="3520424309"/>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2782B-D1D0-4D3C-91B1-7487080E9613}"/>
              </a:ext>
            </a:extLst>
          </p:cNvPr>
          <p:cNvSpPr>
            <a:spLocks noGrp="1"/>
          </p:cNvSpPr>
          <p:nvPr>
            <p:ph type="title"/>
          </p:nvPr>
        </p:nvSpPr>
        <p:spPr>
          <a:xfrm>
            <a:off x="457200" y="731836"/>
            <a:ext cx="8229600" cy="685801"/>
          </a:xfrm>
        </p:spPr>
        <p:txBody>
          <a:bodyPr/>
          <a:lstStyle/>
          <a:p>
            <a:r>
              <a:rPr lang="en-US" sz="4000" b="1" i="0" dirty="0">
                <a:solidFill>
                  <a:schemeClr val="tx1"/>
                </a:solidFill>
                <a:effectLst/>
              </a:rPr>
              <a:t>Mutual Exclusive</a:t>
            </a:r>
            <a:br>
              <a:rPr lang="en-US" b="0" i="0" dirty="0">
                <a:solidFill>
                  <a:srgbClr val="610B38"/>
                </a:solidFill>
                <a:effectLst/>
                <a:latin typeface="erdana"/>
              </a:rPr>
            </a:br>
            <a:endParaRPr lang="en-US" dirty="0"/>
          </a:p>
        </p:txBody>
      </p:sp>
      <p:sp>
        <p:nvSpPr>
          <p:cNvPr id="3" name="Content Placeholder 2">
            <a:extLst>
              <a:ext uri="{FF2B5EF4-FFF2-40B4-BE49-F238E27FC236}">
                <a16:creationId xmlns:a16="http://schemas.microsoft.com/office/drawing/2014/main" id="{9BDEDF43-F0A0-4DAD-90AE-983FB0683378}"/>
              </a:ext>
            </a:extLst>
          </p:cNvPr>
          <p:cNvSpPr>
            <a:spLocks noGrp="1"/>
          </p:cNvSpPr>
          <p:nvPr>
            <p:ph idx="1"/>
          </p:nvPr>
        </p:nvSpPr>
        <p:spPr/>
        <p:txBody>
          <a:bodyPr/>
          <a:lstStyle/>
          <a:p>
            <a:pPr algn="just"/>
            <a:r>
              <a:rPr lang="en-US" b="0" i="0" dirty="0">
                <a:solidFill>
                  <a:srgbClr val="333333"/>
                </a:solidFill>
                <a:effectLst/>
              </a:rPr>
              <a:t>Mutual Exclusive helps keep threads from interfering with one another while sharing data. It can be achieved by using the following three ways:</a:t>
            </a:r>
          </a:p>
          <a:p>
            <a:pPr algn="just">
              <a:buFont typeface="+mj-lt"/>
              <a:buAutoNum type="arabicPeriod"/>
            </a:pPr>
            <a:r>
              <a:rPr lang="en-US" b="0" i="0" dirty="0">
                <a:solidFill>
                  <a:srgbClr val="000000"/>
                </a:solidFill>
                <a:effectLst/>
              </a:rPr>
              <a:t>By Using Synchronized Method</a:t>
            </a:r>
          </a:p>
          <a:p>
            <a:pPr algn="just">
              <a:buFont typeface="+mj-lt"/>
              <a:buAutoNum type="arabicPeriod"/>
            </a:pPr>
            <a:r>
              <a:rPr lang="en-US" b="0" i="0" dirty="0">
                <a:solidFill>
                  <a:srgbClr val="000000"/>
                </a:solidFill>
                <a:effectLst/>
              </a:rPr>
              <a:t>By Using Synchronized Block</a:t>
            </a:r>
          </a:p>
          <a:p>
            <a:pPr algn="just">
              <a:buFont typeface="+mj-lt"/>
              <a:buAutoNum type="arabicPeriod"/>
            </a:pPr>
            <a:r>
              <a:rPr lang="en-US" b="0" i="0" dirty="0">
                <a:solidFill>
                  <a:srgbClr val="000000"/>
                </a:solidFill>
                <a:effectLst/>
              </a:rPr>
              <a:t>By Using Static Synchronization</a:t>
            </a:r>
          </a:p>
          <a:p>
            <a:endParaRPr lang="en-US" dirty="0"/>
          </a:p>
        </p:txBody>
      </p:sp>
      <p:sp>
        <p:nvSpPr>
          <p:cNvPr id="4" name="Slide Number Placeholder 3">
            <a:extLst>
              <a:ext uri="{FF2B5EF4-FFF2-40B4-BE49-F238E27FC236}">
                <a16:creationId xmlns:a16="http://schemas.microsoft.com/office/drawing/2014/main" id="{798F30A1-1B1E-4B99-81EE-681C95ABD8C8}"/>
              </a:ext>
            </a:extLst>
          </p:cNvPr>
          <p:cNvSpPr>
            <a:spLocks noGrp="1"/>
          </p:cNvSpPr>
          <p:nvPr>
            <p:ph type="sldNum" sz="quarter" idx="10"/>
          </p:nvPr>
        </p:nvSpPr>
        <p:spPr/>
        <p:txBody>
          <a:bodyPr/>
          <a:lstStyle/>
          <a:p>
            <a:pPr>
              <a:defRPr/>
            </a:pPr>
            <a:fld id="{6F5B34F6-CFDA-4837-B8C1-E942023A937E}" type="slidenum">
              <a:rPr lang="en-US" altLang="en-US" smtClean="0"/>
              <a:pPr>
                <a:defRPr/>
              </a:pPr>
              <a:t>75</a:t>
            </a:fld>
            <a:endParaRPr lang="en-US" altLang="en-US"/>
          </a:p>
        </p:txBody>
      </p:sp>
    </p:spTree>
    <p:extLst>
      <p:ext uri="{BB962C8B-B14F-4D97-AF65-F5344CB8AC3E}">
        <p14:creationId xmlns:p14="http://schemas.microsoft.com/office/powerpoint/2010/main" val="4183113019"/>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A9BB8-994B-4E6B-9598-61C38B7DE00B}"/>
              </a:ext>
            </a:extLst>
          </p:cNvPr>
          <p:cNvSpPr>
            <a:spLocks noGrp="1"/>
          </p:cNvSpPr>
          <p:nvPr>
            <p:ph type="title"/>
          </p:nvPr>
        </p:nvSpPr>
        <p:spPr>
          <a:xfrm>
            <a:off x="457200" y="609600"/>
            <a:ext cx="8229600" cy="808038"/>
          </a:xfrm>
        </p:spPr>
        <p:txBody>
          <a:bodyPr/>
          <a:lstStyle/>
          <a:p>
            <a:r>
              <a:rPr lang="en-US" sz="4000" b="1" i="0" dirty="0">
                <a:solidFill>
                  <a:schemeClr val="tx1"/>
                </a:solidFill>
                <a:effectLst/>
              </a:rPr>
              <a:t>Concept of Lock in Java</a:t>
            </a:r>
            <a:br>
              <a:rPr lang="en-US" b="0" i="0" dirty="0">
                <a:solidFill>
                  <a:srgbClr val="610B38"/>
                </a:solidFill>
                <a:effectLst/>
                <a:latin typeface="erdana"/>
              </a:rPr>
            </a:br>
            <a:endParaRPr lang="en-US" dirty="0"/>
          </a:p>
        </p:txBody>
      </p:sp>
      <p:sp>
        <p:nvSpPr>
          <p:cNvPr id="3" name="Content Placeholder 2">
            <a:extLst>
              <a:ext uri="{FF2B5EF4-FFF2-40B4-BE49-F238E27FC236}">
                <a16:creationId xmlns:a16="http://schemas.microsoft.com/office/drawing/2014/main" id="{52AD902B-53A3-43AC-8DFD-5AABFB4C06A9}"/>
              </a:ext>
            </a:extLst>
          </p:cNvPr>
          <p:cNvSpPr>
            <a:spLocks noGrp="1"/>
          </p:cNvSpPr>
          <p:nvPr>
            <p:ph idx="1"/>
          </p:nvPr>
        </p:nvSpPr>
        <p:spPr/>
        <p:txBody>
          <a:bodyPr/>
          <a:lstStyle/>
          <a:p>
            <a:pPr algn="just"/>
            <a:r>
              <a:rPr lang="en-US" b="0" i="0" dirty="0">
                <a:solidFill>
                  <a:srgbClr val="333333"/>
                </a:solidFill>
                <a:effectLst/>
              </a:rPr>
              <a:t>Synchronization is built around an internal entity known as the lock or monitor. Every object has a lock associated with it. By convention, a thread that needs consistent access to an object's fields has to acquire the object's lock before accessing them, and then release the lock when it's done with them.</a:t>
            </a:r>
            <a:endParaRPr lang="en-US" dirty="0"/>
          </a:p>
        </p:txBody>
      </p:sp>
      <p:sp>
        <p:nvSpPr>
          <p:cNvPr id="4" name="Slide Number Placeholder 3">
            <a:extLst>
              <a:ext uri="{FF2B5EF4-FFF2-40B4-BE49-F238E27FC236}">
                <a16:creationId xmlns:a16="http://schemas.microsoft.com/office/drawing/2014/main" id="{A691064F-DD36-48DC-AFED-369CF0864401}"/>
              </a:ext>
            </a:extLst>
          </p:cNvPr>
          <p:cNvSpPr>
            <a:spLocks noGrp="1"/>
          </p:cNvSpPr>
          <p:nvPr>
            <p:ph type="sldNum" sz="quarter" idx="10"/>
          </p:nvPr>
        </p:nvSpPr>
        <p:spPr/>
        <p:txBody>
          <a:bodyPr/>
          <a:lstStyle/>
          <a:p>
            <a:pPr>
              <a:defRPr/>
            </a:pPr>
            <a:fld id="{6F5B34F6-CFDA-4837-B8C1-E942023A937E}" type="slidenum">
              <a:rPr lang="en-US" altLang="en-US" smtClean="0"/>
              <a:pPr>
                <a:defRPr/>
              </a:pPr>
              <a:t>76</a:t>
            </a:fld>
            <a:endParaRPr lang="en-US" altLang="en-US"/>
          </a:p>
        </p:txBody>
      </p:sp>
    </p:spTree>
    <p:extLst>
      <p:ext uri="{BB962C8B-B14F-4D97-AF65-F5344CB8AC3E}">
        <p14:creationId xmlns:p14="http://schemas.microsoft.com/office/powerpoint/2010/main" val="2106306741"/>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3BCBE-A194-4F77-BA00-B13AE1EFC06C}"/>
              </a:ext>
            </a:extLst>
          </p:cNvPr>
          <p:cNvSpPr>
            <a:spLocks noGrp="1"/>
          </p:cNvSpPr>
          <p:nvPr>
            <p:ph type="title"/>
          </p:nvPr>
        </p:nvSpPr>
        <p:spPr>
          <a:xfrm>
            <a:off x="0" y="609600"/>
            <a:ext cx="9144000" cy="808038"/>
          </a:xfrm>
        </p:spPr>
        <p:txBody>
          <a:bodyPr/>
          <a:lstStyle/>
          <a:p>
            <a:r>
              <a:rPr lang="en-US" sz="4000" b="1" dirty="0"/>
              <a:t>Example Without Synchronization</a:t>
            </a:r>
          </a:p>
        </p:txBody>
      </p:sp>
      <p:sp>
        <p:nvSpPr>
          <p:cNvPr id="3" name="Content Placeholder 2">
            <a:extLst>
              <a:ext uri="{FF2B5EF4-FFF2-40B4-BE49-F238E27FC236}">
                <a16:creationId xmlns:a16="http://schemas.microsoft.com/office/drawing/2014/main" id="{D5B3D0E6-9F15-41A9-98A5-F97E2AABF9B4}"/>
              </a:ext>
            </a:extLst>
          </p:cNvPr>
          <p:cNvSpPr>
            <a:spLocks noGrp="1"/>
          </p:cNvSpPr>
          <p:nvPr>
            <p:ph idx="1"/>
          </p:nvPr>
        </p:nvSpPr>
        <p:spPr>
          <a:xfrm>
            <a:off x="0" y="1295400"/>
            <a:ext cx="9144000" cy="5562600"/>
          </a:xfrm>
        </p:spPr>
        <p:txBody>
          <a:bodyPr/>
          <a:lstStyle/>
          <a:p>
            <a:pPr marL="0" indent="0" algn="just">
              <a:buNone/>
            </a:pPr>
            <a:r>
              <a:rPr lang="en-US" sz="2800" b="1" i="0" dirty="0">
                <a:solidFill>
                  <a:srgbClr val="006699"/>
                </a:solidFill>
                <a:effectLst/>
              </a:rPr>
              <a:t>class</a:t>
            </a:r>
            <a:r>
              <a:rPr lang="en-US" sz="2800" b="0" i="0" dirty="0">
                <a:solidFill>
                  <a:srgbClr val="000000"/>
                </a:solidFill>
                <a:effectLst/>
              </a:rPr>
              <a:t> Table{  </a:t>
            </a:r>
          </a:p>
          <a:p>
            <a:pPr marL="0" indent="0" algn="just">
              <a:buNone/>
            </a:pPr>
            <a:r>
              <a:rPr lang="en-US" sz="2800" b="1" i="0" dirty="0">
                <a:solidFill>
                  <a:srgbClr val="006699"/>
                </a:solidFill>
                <a:effectLst/>
              </a:rPr>
              <a:t>void</a:t>
            </a:r>
            <a:r>
              <a:rPr lang="en-US" sz="2800" b="0" i="0" dirty="0">
                <a:solidFill>
                  <a:srgbClr val="000000"/>
                </a:solidFill>
                <a:effectLst/>
              </a:rPr>
              <a:t> </a:t>
            </a:r>
            <a:r>
              <a:rPr lang="en-US" sz="2800" b="0" i="0" dirty="0" err="1">
                <a:solidFill>
                  <a:srgbClr val="000000"/>
                </a:solidFill>
                <a:effectLst/>
              </a:rPr>
              <a:t>printTable</a:t>
            </a:r>
            <a:r>
              <a:rPr lang="en-US" sz="2800" b="0" i="0" dirty="0">
                <a:solidFill>
                  <a:srgbClr val="000000"/>
                </a:solidFill>
                <a:effectLst/>
              </a:rPr>
              <a:t>(</a:t>
            </a:r>
            <a:r>
              <a:rPr lang="en-US" sz="2800" b="1" i="0" dirty="0">
                <a:solidFill>
                  <a:srgbClr val="006699"/>
                </a:solidFill>
                <a:effectLst/>
              </a:rPr>
              <a:t>int</a:t>
            </a:r>
            <a:r>
              <a:rPr lang="en-US" sz="2800" b="0" i="0" dirty="0">
                <a:solidFill>
                  <a:srgbClr val="000000"/>
                </a:solidFill>
                <a:effectLst/>
              </a:rPr>
              <a:t> n){</a:t>
            </a:r>
          </a:p>
          <a:p>
            <a:pPr marL="0" indent="0" algn="just">
              <a:buNone/>
            </a:pPr>
            <a:r>
              <a:rPr lang="en-US" sz="2800" b="0" i="0" dirty="0">
                <a:solidFill>
                  <a:srgbClr val="008200"/>
                </a:solidFill>
                <a:effectLst/>
              </a:rPr>
              <a:t>//method not synchronized</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for</a:t>
            </a:r>
            <a:r>
              <a:rPr lang="en-US" sz="2800" b="0" i="0" dirty="0">
                <a:solidFill>
                  <a:srgbClr val="000000"/>
                </a:solidFill>
                <a:effectLst/>
              </a:rPr>
              <a:t>(</a:t>
            </a:r>
            <a:r>
              <a:rPr lang="en-US" sz="2800" b="1" i="0" dirty="0">
                <a:solidFill>
                  <a:srgbClr val="006699"/>
                </a:solidFill>
                <a:effectLst/>
              </a:rPr>
              <a:t>int</a:t>
            </a:r>
            <a:r>
              <a:rPr lang="en-US" sz="2800" b="0" i="0" dirty="0">
                <a:solidFill>
                  <a:srgbClr val="000000"/>
                </a:solidFill>
                <a:effectLst/>
              </a:rPr>
              <a:t> </a:t>
            </a:r>
            <a:r>
              <a:rPr lang="en-US" sz="2800" b="0" i="0" dirty="0" err="1">
                <a:solidFill>
                  <a:srgbClr val="000000"/>
                </a:solidFill>
                <a:effectLst/>
              </a:rPr>
              <a:t>i</a:t>
            </a:r>
            <a:r>
              <a:rPr lang="en-US" sz="2800" b="0" i="0" dirty="0">
                <a:solidFill>
                  <a:srgbClr val="000000"/>
                </a:solidFill>
                <a:effectLst/>
              </a:rPr>
              <a:t>=</a:t>
            </a:r>
            <a:r>
              <a:rPr lang="en-US" sz="2800" b="0" i="0" dirty="0">
                <a:solidFill>
                  <a:srgbClr val="C00000"/>
                </a:solidFill>
                <a:effectLst/>
              </a:rPr>
              <a:t>1</a:t>
            </a:r>
            <a:r>
              <a:rPr lang="en-US" sz="2800" b="0" i="0" dirty="0">
                <a:solidFill>
                  <a:srgbClr val="000000"/>
                </a:solidFill>
                <a:effectLst/>
              </a:rPr>
              <a:t>;i&lt;=</a:t>
            </a:r>
            <a:r>
              <a:rPr lang="en-US" sz="2800" b="0" i="0" dirty="0">
                <a:solidFill>
                  <a:srgbClr val="C00000"/>
                </a:solidFill>
                <a:effectLst/>
              </a:rPr>
              <a:t>5</a:t>
            </a:r>
            <a:r>
              <a:rPr lang="en-US" sz="2800" b="0" i="0" dirty="0">
                <a:solidFill>
                  <a:srgbClr val="000000"/>
                </a:solidFill>
                <a:effectLst/>
              </a:rPr>
              <a:t>;i++){  </a:t>
            </a:r>
          </a:p>
          <a:p>
            <a:pPr marL="0" indent="0" algn="just">
              <a:buNone/>
            </a:pPr>
            <a:r>
              <a:rPr lang="en-US" sz="2800" b="0" i="0" dirty="0">
                <a:solidFill>
                  <a:srgbClr val="000000"/>
                </a:solidFill>
                <a:effectLst/>
              </a:rPr>
              <a:t>     </a:t>
            </a:r>
            <a:r>
              <a:rPr lang="en-US" sz="2800" b="0" i="0" dirty="0" err="1">
                <a:solidFill>
                  <a:srgbClr val="000000"/>
                </a:solidFill>
                <a:effectLst/>
              </a:rPr>
              <a:t>System.out.println</a:t>
            </a:r>
            <a:r>
              <a:rPr lang="en-US" sz="2800" b="0" i="0" dirty="0">
                <a:solidFill>
                  <a:srgbClr val="000000"/>
                </a:solidFill>
                <a:effectLst/>
              </a:rPr>
              <a:t>(n*</a:t>
            </a:r>
            <a:r>
              <a:rPr lang="en-US" sz="2800" b="0" i="0" dirty="0" err="1">
                <a:solidFill>
                  <a:srgbClr val="000000"/>
                </a:solidFill>
                <a:effectLst/>
              </a:rPr>
              <a:t>i</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try</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0" i="0" dirty="0" err="1">
                <a:solidFill>
                  <a:srgbClr val="000000"/>
                </a:solidFill>
                <a:effectLst/>
              </a:rPr>
              <a:t>Thread.sleep</a:t>
            </a:r>
            <a:r>
              <a:rPr lang="en-US" sz="2800" b="0" i="0" dirty="0">
                <a:solidFill>
                  <a:srgbClr val="000000"/>
                </a:solidFill>
                <a:effectLst/>
              </a:rPr>
              <a:t>(</a:t>
            </a:r>
            <a:r>
              <a:rPr lang="en-US" sz="2800" b="0" i="0" dirty="0">
                <a:solidFill>
                  <a:srgbClr val="C00000"/>
                </a:solidFill>
                <a:effectLst/>
              </a:rPr>
              <a:t>400</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catch</a:t>
            </a:r>
            <a:r>
              <a:rPr lang="en-US" sz="2800" b="0" i="0" dirty="0">
                <a:solidFill>
                  <a:srgbClr val="000000"/>
                </a:solidFill>
                <a:effectLst/>
              </a:rPr>
              <a:t>(Exception e){</a:t>
            </a:r>
            <a:r>
              <a:rPr lang="en-US" sz="2800" b="0" i="0" dirty="0" err="1">
                <a:solidFill>
                  <a:srgbClr val="000000"/>
                </a:solidFill>
                <a:effectLst/>
              </a:rPr>
              <a:t>System.out.println</a:t>
            </a:r>
            <a:r>
              <a:rPr lang="en-US" sz="2800" b="0" i="0" dirty="0">
                <a:solidFill>
                  <a:srgbClr val="000000"/>
                </a:solidFill>
                <a:effectLst/>
              </a:rPr>
              <a:t>(e);}  </a:t>
            </a:r>
          </a:p>
          <a:p>
            <a:pPr marL="0" indent="0" algn="just">
              <a:buNone/>
            </a:pPr>
            <a:r>
              <a:rPr lang="en-US" sz="2800" b="0" i="0" dirty="0">
                <a:solidFill>
                  <a:srgbClr val="000000"/>
                </a:solidFill>
                <a:effectLst/>
              </a:rPr>
              <a:t>   }  </a:t>
            </a:r>
          </a:p>
          <a:p>
            <a:pPr marL="0" indent="0" algn="just">
              <a:buNone/>
            </a:pPr>
            <a:r>
              <a:rPr lang="en-US" sz="2800" b="0" i="0" dirty="0">
                <a:solidFill>
                  <a:srgbClr val="000000"/>
                </a:solidFill>
                <a:effectLst/>
              </a:rPr>
              <a:t> }</a:t>
            </a:r>
          </a:p>
          <a:p>
            <a:pPr marL="0" indent="0" algn="just">
              <a:buNone/>
            </a:pPr>
            <a:r>
              <a:rPr lang="en-US" sz="2800" b="0" i="0" dirty="0">
                <a:solidFill>
                  <a:srgbClr val="000000"/>
                </a:solidFill>
                <a:effectLst/>
              </a:rPr>
              <a:t> }  </a:t>
            </a:r>
          </a:p>
          <a:p>
            <a:endParaRPr lang="en-US" dirty="0"/>
          </a:p>
        </p:txBody>
      </p:sp>
      <p:sp>
        <p:nvSpPr>
          <p:cNvPr id="4" name="Slide Number Placeholder 3">
            <a:extLst>
              <a:ext uri="{FF2B5EF4-FFF2-40B4-BE49-F238E27FC236}">
                <a16:creationId xmlns:a16="http://schemas.microsoft.com/office/drawing/2014/main" id="{D64198B2-D817-41FF-82E8-3D6FFB2B65E4}"/>
              </a:ext>
            </a:extLst>
          </p:cNvPr>
          <p:cNvSpPr>
            <a:spLocks noGrp="1"/>
          </p:cNvSpPr>
          <p:nvPr>
            <p:ph type="sldNum" sz="quarter" idx="10"/>
          </p:nvPr>
        </p:nvSpPr>
        <p:spPr/>
        <p:txBody>
          <a:bodyPr/>
          <a:lstStyle/>
          <a:p>
            <a:pPr>
              <a:defRPr/>
            </a:pPr>
            <a:fld id="{6F5B34F6-CFDA-4837-B8C1-E942023A937E}" type="slidenum">
              <a:rPr lang="en-US" altLang="en-US" smtClean="0"/>
              <a:pPr>
                <a:defRPr/>
              </a:pPr>
              <a:t>77</a:t>
            </a:fld>
            <a:endParaRPr lang="en-US" altLang="en-US"/>
          </a:p>
        </p:txBody>
      </p:sp>
    </p:spTree>
    <p:extLst>
      <p:ext uri="{BB962C8B-B14F-4D97-AF65-F5344CB8AC3E}">
        <p14:creationId xmlns:p14="http://schemas.microsoft.com/office/powerpoint/2010/main" val="1386687422"/>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F3A056-2693-47F5-BEE8-4F2DC3528E62}"/>
              </a:ext>
            </a:extLst>
          </p:cNvPr>
          <p:cNvSpPr>
            <a:spLocks noGrp="1"/>
          </p:cNvSpPr>
          <p:nvPr>
            <p:ph idx="1"/>
          </p:nvPr>
        </p:nvSpPr>
        <p:spPr>
          <a:xfrm>
            <a:off x="0" y="685800"/>
            <a:ext cx="91440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MyThread1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0" i="0" dirty="0">
                <a:solidFill>
                  <a:srgbClr val="000000"/>
                </a:solidFill>
                <a:effectLst/>
                <a:latin typeface="inter-regular"/>
              </a:rPr>
              <a:t>        Table t;  </a:t>
            </a:r>
          </a:p>
          <a:p>
            <a:pPr marL="0" indent="0" algn="just">
              <a:buNone/>
            </a:pPr>
            <a:r>
              <a:rPr lang="en-US" b="0" i="0" dirty="0">
                <a:solidFill>
                  <a:srgbClr val="000000"/>
                </a:solidFill>
                <a:effectLst/>
                <a:latin typeface="inter-regular"/>
              </a:rPr>
              <a:t>        MyThread1(Table t){  </a:t>
            </a:r>
          </a:p>
          <a:p>
            <a:pPr marL="0" indent="0" algn="just">
              <a:buNone/>
            </a:pPr>
            <a:r>
              <a:rPr lang="en-US" b="1" i="0" dirty="0">
                <a:solidFill>
                  <a:srgbClr val="006699"/>
                </a:solidFill>
                <a:effectLst/>
                <a:latin typeface="inter-regular"/>
              </a:rPr>
              <a:t>                   this</a:t>
            </a:r>
            <a:r>
              <a:rPr lang="en-US" b="0" i="0" dirty="0">
                <a:solidFill>
                  <a:srgbClr val="000000"/>
                </a:solidFill>
                <a:effectLst/>
                <a:latin typeface="inter-regular"/>
              </a:rPr>
              <a:t>.t=t;  </a:t>
            </a:r>
          </a:p>
          <a:p>
            <a:pPr marL="0" indent="0" algn="just">
              <a:buNone/>
            </a:pPr>
            <a:r>
              <a:rPr lang="en-US" b="0" i="0" dirty="0">
                <a:solidFill>
                  <a:srgbClr val="000000"/>
                </a:solidFill>
                <a:effectLst/>
                <a:latin typeface="inter-regular"/>
              </a:rPr>
              <a:t>           }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t.printTable</a:t>
            </a:r>
            <a:r>
              <a:rPr lang="en-US" b="0" i="0" dirty="0">
                <a:solidFill>
                  <a:srgbClr val="000000"/>
                </a:solidFill>
                <a:effectLst/>
                <a:latin typeface="inter-regular"/>
              </a:rPr>
              <a:t>(</a:t>
            </a:r>
            <a:r>
              <a:rPr lang="en-US" b="0" i="0" dirty="0">
                <a:solidFill>
                  <a:srgbClr val="C00000"/>
                </a:solidFill>
                <a:effectLst/>
                <a:latin typeface="inter-regular"/>
              </a:rPr>
              <a:t>5</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endParaRPr lang="en-US" dirty="0"/>
          </a:p>
        </p:txBody>
      </p:sp>
      <p:sp>
        <p:nvSpPr>
          <p:cNvPr id="4" name="Slide Number Placeholder 3">
            <a:extLst>
              <a:ext uri="{FF2B5EF4-FFF2-40B4-BE49-F238E27FC236}">
                <a16:creationId xmlns:a16="http://schemas.microsoft.com/office/drawing/2014/main" id="{E2B51F58-033E-43FE-8A51-8D18B65E6658}"/>
              </a:ext>
            </a:extLst>
          </p:cNvPr>
          <p:cNvSpPr>
            <a:spLocks noGrp="1"/>
          </p:cNvSpPr>
          <p:nvPr>
            <p:ph type="sldNum" sz="quarter" idx="10"/>
          </p:nvPr>
        </p:nvSpPr>
        <p:spPr/>
        <p:txBody>
          <a:bodyPr/>
          <a:lstStyle/>
          <a:p>
            <a:pPr>
              <a:defRPr/>
            </a:pPr>
            <a:fld id="{6F5B34F6-CFDA-4837-B8C1-E942023A937E}" type="slidenum">
              <a:rPr lang="en-US" altLang="en-US" smtClean="0"/>
              <a:pPr>
                <a:defRPr/>
              </a:pPr>
              <a:t>78</a:t>
            </a:fld>
            <a:endParaRPr lang="en-US" altLang="en-US"/>
          </a:p>
        </p:txBody>
      </p:sp>
    </p:spTree>
    <p:extLst>
      <p:ext uri="{BB962C8B-B14F-4D97-AF65-F5344CB8AC3E}">
        <p14:creationId xmlns:p14="http://schemas.microsoft.com/office/powerpoint/2010/main" val="1070835352"/>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F2DFED-20FC-4A38-8423-1C4A359B3C73}"/>
              </a:ext>
            </a:extLst>
          </p:cNvPr>
          <p:cNvSpPr>
            <a:spLocks noGrp="1"/>
          </p:cNvSpPr>
          <p:nvPr>
            <p:ph idx="1"/>
          </p:nvPr>
        </p:nvSpPr>
        <p:spPr>
          <a:xfrm>
            <a:off x="457200" y="685800"/>
            <a:ext cx="82296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MyThread2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0" i="0" dirty="0">
                <a:solidFill>
                  <a:srgbClr val="000000"/>
                </a:solidFill>
                <a:effectLst/>
                <a:latin typeface="inter-regular"/>
              </a:rPr>
              <a:t>        Table t;  </a:t>
            </a:r>
          </a:p>
          <a:p>
            <a:pPr marL="0" indent="0" algn="just">
              <a:buNone/>
            </a:pPr>
            <a:r>
              <a:rPr lang="en-US" b="0" i="0" dirty="0">
                <a:solidFill>
                  <a:srgbClr val="000000"/>
                </a:solidFill>
                <a:effectLst/>
                <a:latin typeface="inter-regular"/>
              </a:rPr>
              <a:t>        MyThread2(Table t){  </a:t>
            </a:r>
          </a:p>
          <a:p>
            <a:pPr marL="0" indent="0" algn="just">
              <a:buNone/>
            </a:pPr>
            <a:r>
              <a:rPr lang="en-US" b="1" i="0" dirty="0">
                <a:solidFill>
                  <a:srgbClr val="006699"/>
                </a:solidFill>
                <a:effectLst/>
                <a:latin typeface="inter-regular"/>
              </a:rPr>
              <a:t>        this</a:t>
            </a:r>
            <a:r>
              <a:rPr lang="en-US" b="0" i="0" dirty="0">
                <a:solidFill>
                  <a:srgbClr val="000000"/>
                </a:solidFill>
                <a:effectLst/>
                <a:latin typeface="inter-regular"/>
              </a:rPr>
              <a:t>.t=t;  </a:t>
            </a:r>
          </a:p>
          <a:p>
            <a:pPr marL="0" indent="0" algn="just">
              <a:buNone/>
            </a:pPr>
            <a:r>
              <a:rPr lang="en-US" b="0" i="0" dirty="0">
                <a:solidFill>
                  <a:srgbClr val="000000"/>
                </a:solidFill>
                <a:effectLst/>
                <a:latin typeface="inter-regular"/>
              </a:rPr>
              <a:t>       }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t.printTable</a:t>
            </a:r>
            <a:r>
              <a:rPr lang="en-US" b="0" i="0" dirty="0">
                <a:solidFill>
                  <a:srgbClr val="000000"/>
                </a:solidFill>
                <a:effectLst/>
                <a:latin typeface="inter-regular"/>
              </a:rPr>
              <a:t>(</a:t>
            </a:r>
            <a:r>
              <a:rPr lang="en-US" b="0" i="0" dirty="0">
                <a:solidFill>
                  <a:srgbClr val="C00000"/>
                </a:solidFill>
                <a:effectLst/>
                <a:latin typeface="inter-regular"/>
              </a:rPr>
              <a:t>100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endParaRPr lang="en-US" dirty="0"/>
          </a:p>
        </p:txBody>
      </p:sp>
      <p:sp>
        <p:nvSpPr>
          <p:cNvPr id="4" name="Slide Number Placeholder 3">
            <a:extLst>
              <a:ext uri="{FF2B5EF4-FFF2-40B4-BE49-F238E27FC236}">
                <a16:creationId xmlns:a16="http://schemas.microsoft.com/office/drawing/2014/main" id="{3BFBE23F-8CF1-4383-84D3-13776EB34EB8}"/>
              </a:ext>
            </a:extLst>
          </p:cNvPr>
          <p:cNvSpPr>
            <a:spLocks noGrp="1"/>
          </p:cNvSpPr>
          <p:nvPr>
            <p:ph type="sldNum" sz="quarter" idx="10"/>
          </p:nvPr>
        </p:nvSpPr>
        <p:spPr/>
        <p:txBody>
          <a:bodyPr/>
          <a:lstStyle/>
          <a:p>
            <a:pPr>
              <a:defRPr/>
            </a:pPr>
            <a:fld id="{6F5B34F6-CFDA-4837-B8C1-E942023A937E}" type="slidenum">
              <a:rPr lang="en-US" altLang="en-US" smtClean="0"/>
              <a:pPr>
                <a:defRPr/>
              </a:pPr>
              <a:t>79</a:t>
            </a:fld>
            <a:endParaRPr lang="en-US" altLang="en-US"/>
          </a:p>
        </p:txBody>
      </p:sp>
    </p:spTree>
    <p:extLst>
      <p:ext uri="{BB962C8B-B14F-4D97-AF65-F5344CB8AC3E}">
        <p14:creationId xmlns:p14="http://schemas.microsoft.com/office/powerpoint/2010/main" val="398361311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B3D148-8E07-4212-B266-5C45F3B87C2C}"/>
              </a:ext>
            </a:extLst>
          </p:cNvPr>
          <p:cNvSpPr>
            <a:spLocks noGrp="1"/>
          </p:cNvSpPr>
          <p:nvPr>
            <p:ph idx="1"/>
          </p:nvPr>
        </p:nvSpPr>
        <p:spPr/>
        <p:txBody>
          <a:bodyPr/>
          <a:lstStyle/>
          <a:p>
            <a:endParaRPr lang="en-US"/>
          </a:p>
        </p:txBody>
      </p:sp>
      <p:pic>
        <p:nvPicPr>
          <p:cNvPr id="4098" name="Picture 2" descr="CQ2">
            <a:extLst>
              <a:ext uri="{FF2B5EF4-FFF2-40B4-BE49-F238E27FC236}">
                <a16:creationId xmlns:a16="http://schemas.microsoft.com/office/drawing/2014/main" id="{6A104EA3-0807-4899-A882-36419C2C57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09600"/>
            <a:ext cx="8839200" cy="5973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10228"/>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1F60F5-F20E-4624-9C6C-C311C6CED425}"/>
              </a:ext>
            </a:extLst>
          </p:cNvPr>
          <p:cNvSpPr>
            <a:spLocks noGrp="1"/>
          </p:cNvSpPr>
          <p:nvPr>
            <p:ph idx="1"/>
          </p:nvPr>
        </p:nvSpPr>
        <p:spPr>
          <a:xfrm>
            <a:off x="457200" y="685800"/>
            <a:ext cx="82296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TestSynchronization1{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Table obj = </a:t>
            </a:r>
            <a:r>
              <a:rPr lang="en-US" b="1" i="0" dirty="0">
                <a:solidFill>
                  <a:srgbClr val="006699"/>
                </a:solidFill>
                <a:effectLst/>
                <a:latin typeface="inter-regular"/>
              </a:rPr>
              <a:t>new</a:t>
            </a:r>
            <a:r>
              <a:rPr lang="en-US" b="0" i="0" dirty="0">
                <a:solidFill>
                  <a:srgbClr val="000000"/>
                </a:solidFill>
                <a:effectLst/>
                <a:latin typeface="inter-regular"/>
              </a:rPr>
              <a:t> Table();</a:t>
            </a:r>
            <a:r>
              <a:rPr lang="en-US" b="0" i="0" dirty="0">
                <a:solidFill>
                  <a:srgbClr val="008200"/>
                </a:solidFill>
                <a:effectLst/>
                <a:latin typeface="inter-regular"/>
              </a:rPr>
              <a:t>//only one object</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MyThread1 t1=</a:t>
            </a:r>
            <a:r>
              <a:rPr lang="en-US" b="1" i="0" dirty="0">
                <a:solidFill>
                  <a:srgbClr val="006699"/>
                </a:solidFill>
                <a:effectLst/>
                <a:latin typeface="inter-regular"/>
              </a:rPr>
              <a:t>new</a:t>
            </a:r>
            <a:r>
              <a:rPr lang="en-US" b="0" i="0" dirty="0">
                <a:solidFill>
                  <a:srgbClr val="000000"/>
                </a:solidFill>
                <a:effectLst/>
                <a:latin typeface="inter-regular"/>
              </a:rPr>
              <a:t> MyThread1(obj);  </a:t>
            </a:r>
          </a:p>
          <a:p>
            <a:pPr marL="0" indent="0" algn="just">
              <a:buNone/>
            </a:pPr>
            <a:r>
              <a:rPr lang="en-US" b="0" i="0" dirty="0">
                <a:solidFill>
                  <a:srgbClr val="000000"/>
                </a:solidFill>
                <a:effectLst/>
                <a:latin typeface="inter-regular"/>
              </a:rPr>
              <a:t>        MyThread2 t2=</a:t>
            </a:r>
            <a:r>
              <a:rPr lang="en-US" b="1" i="0" dirty="0">
                <a:solidFill>
                  <a:srgbClr val="006699"/>
                </a:solidFill>
                <a:effectLst/>
                <a:latin typeface="inter-regular"/>
              </a:rPr>
              <a:t>new</a:t>
            </a:r>
            <a:r>
              <a:rPr lang="en-US" b="0" i="0" dirty="0">
                <a:solidFill>
                  <a:srgbClr val="000000"/>
                </a:solidFill>
                <a:effectLst/>
                <a:latin typeface="inter-regular"/>
              </a:rPr>
              <a:t> MyThread2(obj);  </a:t>
            </a:r>
          </a:p>
          <a:p>
            <a:pPr marL="0" indent="0" algn="just">
              <a:buNone/>
            </a:pPr>
            <a:r>
              <a:rPr lang="en-US" b="0" i="0" dirty="0">
                <a:solidFill>
                  <a:srgbClr val="000000"/>
                </a:solidFill>
                <a:effectLst/>
                <a:latin typeface="inter-regular"/>
              </a:rPr>
              <a:t>        t1.start();  </a:t>
            </a:r>
          </a:p>
          <a:p>
            <a:pPr marL="0" indent="0" algn="just">
              <a:buNone/>
            </a:pPr>
            <a:r>
              <a:rPr lang="en-US" b="0" i="0" dirty="0">
                <a:solidFill>
                  <a:srgbClr val="000000"/>
                </a:solidFill>
                <a:effectLst/>
                <a:latin typeface="inter-regular"/>
              </a:rPr>
              <a:t>        t2.start();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endParaRPr lang="en-US" dirty="0"/>
          </a:p>
        </p:txBody>
      </p:sp>
      <p:sp>
        <p:nvSpPr>
          <p:cNvPr id="4" name="Slide Number Placeholder 3">
            <a:extLst>
              <a:ext uri="{FF2B5EF4-FFF2-40B4-BE49-F238E27FC236}">
                <a16:creationId xmlns:a16="http://schemas.microsoft.com/office/drawing/2014/main" id="{D6EFDED7-1180-4049-80FA-CE2A12ED1C06}"/>
              </a:ext>
            </a:extLst>
          </p:cNvPr>
          <p:cNvSpPr>
            <a:spLocks noGrp="1"/>
          </p:cNvSpPr>
          <p:nvPr>
            <p:ph type="sldNum" sz="quarter" idx="10"/>
          </p:nvPr>
        </p:nvSpPr>
        <p:spPr/>
        <p:txBody>
          <a:bodyPr/>
          <a:lstStyle/>
          <a:p>
            <a:pPr>
              <a:defRPr/>
            </a:pPr>
            <a:fld id="{6F5B34F6-CFDA-4837-B8C1-E942023A937E}" type="slidenum">
              <a:rPr lang="en-US" altLang="en-US" smtClean="0"/>
              <a:pPr>
                <a:defRPr/>
              </a:pPr>
              <a:t>80</a:t>
            </a:fld>
            <a:endParaRPr lang="en-US" altLang="en-US"/>
          </a:p>
        </p:txBody>
      </p:sp>
    </p:spTree>
    <p:extLst>
      <p:ext uri="{BB962C8B-B14F-4D97-AF65-F5344CB8AC3E}">
        <p14:creationId xmlns:p14="http://schemas.microsoft.com/office/powerpoint/2010/main" val="1938355900"/>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BAB22-EC88-4597-8A47-4F8863DE9A1C}"/>
              </a:ext>
            </a:extLst>
          </p:cNvPr>
          <p:cNvSpPr>
            <a:spLocks noGrp="1"/>
          </p:cNvSpPr>
          <p:nvPr>
            <p:ph idx="1"/>
          </p:nvPr>
        </p:nvSpPr>
        <p:spPr>
          <a:xfrm>
            <a:off x="457200" y="685800"/>
            <a:ext cx="8229600" cy="6172200"/>
          </a:xfrm>
        </p:spPr>
        <p:txBody>
          <a:bodyPr/>
          <a:lstStyle/>
          <a:p>
            <a:pPr marL="0" indent="0">
              <a:buNone/>
            </a:pPr>
            <a:r>
              <a:rPr lang="en-US" dirty="0"/>
              <a:t>Output : 5</a:t>
            </a:r>
          </a:p>
          <a:p>
            <a:pPr marL="0" indent="0">
              <a:buNone/>
            </a:pPr>
            <a:r>
              <a:rPr lang="en-US" dirty="0"/>
              <a:t>             100</a:t>
            </a:r>
          </a:p>
          <a:p>
            <a:pPr marL="0" indent="0">
              <a:buNone/>
            </a:pPr>
            <a:r>
              <a:rPr lang="en-US" dirty="0"/>
              <a:t>             10</a:t>
            </a:r>
          </a:p>
          <a:p>
            <a:pPr marL="0" indent="0">
              <a:buNone/>
            </a:pPr>
            <a:r>
              <a:rPr lang="en-US" dirty="0"/>
              <a:t>              200</a:t>
            </a:r>
          </a:p>
          <a:p>
            <a:pPr marL="0" indent="0">
              <a:buNone/>
            </a:pPr>
            <a:r>
              <a:rPr lang="en-US" dirty="0"/>
              <a:t>              15</a:t>
            </a:r>
          </a:p>
          <a:p>
            <a:pPr marL="0" indent="0">
              <a:buNone/>
            </a:pPr>
            <a:r>
              <a:rPr lang="en-US" dirty="0"/>
              <a:t>              300</a:t>
            </a:r>
          </a:p>
          <a:p>
            <a:pPr marL="0" indent="0">
              <a:buNone/>
            </a:pPr>
            <a:r>
              <a:rPr lang="en-US" dirty="0"/>
              <a:t>              20</a:t>
            </a:r>
          </a:p>
          <a:p>
            <a:pPr marL="0" indent="0">
              <a:buNone/>
            </a:pPr>
            <a:r>
              <a:rPr lang="en-US" dirty="0"/>
              <a:t>              400</a:t>
            </a:r>
          </a:p>
          <a:p>
            <a:pPr marL="0" indent="0">
              <a:buNone/>
            </a:pPr>
            <a:r>
              <a:rPr lang="en-US" dirty="0"/>
              <a:t>              15</a:t>
            </a:r>
          </a:p>
          <a:p>
            <a:pPr marL="0" indent="0">
              <a:buNone/>
            </a:pPr>
            <a:r>
              <a:rPr lang="en-US" dirty="0"/>
              <a:t>              500</a:t>
            </a:r>
          </a:p>
        </p:txBody>
      </p:sp>
      <p:sp>
        <p:nvSpPr>
          <p:cNvPr id="4" name="Slide Number Placeholder 3">
            <a:extLst>
              <a:ext uri="{FF2B5EF4-FFF2-40B4-BE49-F238E27FC236}">
                <a16:creationId xmlns:a16="http://schemas.microsoft.com/office/drawing/2014/main" id="{5FA8B551-B882-44B7-8AA0-57F659065338}"/>
              </a:ext>
            </a:extLst>
          </p:cNvPr>
          <p:cNvSpPr>
            <a:spLocks noGrp="1"/>
          </p:cNvSpPr>
          <p:nvPr>
            <p:ph type="sldNum" sz="quarter" idx="10"/>
          </p:nvPr>
        </p:nvSpPr>
        <p:spPr/>
        <p:txBody>
          <a:bodyPr/>
          <a:lstStyle/>
          <a:p>
            <a:pPr>
              <a:defRPr/>
            </a:pPr>
            <a:fld id="{6F5B34F6-CFDA-4837-B8C1-E942023A937E}" type="slidenum">
              <a:rPr lang="en-US" altLang="en-US" smtClean="0"/>
              <a:pPr>
                <a:defRPr/>
              </a:pPr>
              <a:t>81</a:t>
            </a:fld>
            <a:endParaRPr lang="en-US" altLang="en-US"/>
          </a:p>
        </p:txBody>
      </p:sp>
    </p:spTree>
    <p:extLst>
      <p:ext uri="{BB962C8B-B14F-4D97-AF65-F5344CB8AC3E}">
        <p14:creationId xmlns:p14="http://schemas.microsoft.com/office/powerpoint/2010/main" val="3387044544"/>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FCA9-B2A6-4DC3-8487-6D792C88871D}"/>
              </a:ext>
            </a:extLst>
          </p:cNvPr>
          <p:cNvSpPr>
            <a:spLocks noGrp="1"/>
          </p:cNvSpPr>
          <p:nvPr>
            <p:ph type="title"/>
          </p:nvPr>
        </p:nvSpPr>
        <p:spPr>
          <a:xfrm>
            <a:off x="457200" y="609600"/>
            <a:ext cx="8229600" cy="808038"/>
          </a:xfrm>
        </p:spPr>
        <p:txBody>
          <a:bodyPr/>
          <a:lstStyle/>
          <a:p>
            <a:r>
              <a:rPr lang="en-US" sz="4000" b="1" dirty="0"/>
              <a:t>Synchronized Method</a:t>
            </a:r>
          </a:p>
        </p:txBody>
      </p:sp>
      <p:sp>
        <p:nvSpPr>
          <p:cNvPr id="3" name="Content Placeholder 2">
            <a:extLst>
              <a:ext uri="{FF2B5EF4-FFF2-40B4-BE49-F238E27FC236}">
                <a16:creationId xmlns:a16="http://schemas.microsoft.com/office/drawing/2014/main" id="{E33C16F2-181C-49FF-AD5F-9C2B0DF374AB}"/>
              </a:ext>
            </a:extLst>
          </p:cNvPr>
          <p:cNvSpPr>
            <a:spLocks noGrp="1"/>
          </p:cNvSpPr>
          <p:nvPr>
            <p:ph idx="1"/>
          </p:nvPr>
        </p:nvSpPr>
        <p:spPr/>
        <p:txBody>
          <a:bodyPr/>
          <a:lstStyle/>
          <a:p>
            <a:pPr algn="just"/>
            <a:r>
              <a:rPr lang="en-US" b="0" i="0" dirty="0">
                <a:solidFill>
                  <a:srgbClr val="333333"/>
                </a:solidFill>
                <a:effectLst/>
              </a:rPr>
              <a:t>If you declare any method as synchronized, it is known as synchronized method.</a:t>
            </a:r>
          </a:p>
          <a:p>
            <a:pPr algn="just"/>
            <a:r>
              <a:rPr lang="en-US" b="0" i="0" dirty="0">
                <a:solidFill>
                  <a:srgbClr val="333333"/>
                </a:solidFill>
                <a:effectLst/>
              </a:rPr>
              <a:t>Synchronized method is used to lock an object for any shared resource.</a:t>
            </a:r>
          </a:p>
          <a:p>
            <a:pPr algn="just"/>
            <a:r>
              <a:rPr lang="en-US" b="0" i="0" dirty="0">
                <a:solidFill>
                  <a:srgbClr val="333333"/>
                </a:solidFill>
                <a:effectLst/>
              </a:rPr>
              <a:t>When a thread invokes a synchronized method, it automatically acquires the lock for that object and releases it when the thread completes its task.</a:t>
            </a:r>
          </a:p>
          <a:p>
            <a:endParaRPr lang="en-US" dirty="0"/>
          </a:p>
        </p:txBody>
      </p:sp>
      <p:sp>
        <p:nvSpPr>
          <p:cNvPr id="4" name="Slide Number Placeholder 3">
            <a:extLst>
              <a:ext uri="{FF2B5EF4-FFF2-40B4-BE49-F238E27FC236}">
                <a16:creationId xmlns:a16="http://schemas.microsoft.com/office/drawing/2014/main" id="{4F1180D3-5ABD-4B26-8324-09EA4E913EF5}"/>
              </a:ext>
            </a:extLst>
          </p:cNvPr>
          <p:cNvSpPr>
            <a:spLocks noGrp="1"/>
          </p:cNvSpPr>
          <p:nvPr>
            <p:ph type="sldNum" sz="quarter" idx="10"/>
          </p:nvPr>
        </p:nvSpPr>
        <p:spPr/>
        <p:txBody>
          <a:bodyPr/>
          <a:lstStyle/>
          <a:p>
            <a:pPr>
              <a:defRPr/>
            </a:pPr>
            <a:fld id="{6F5B34F6-CFDA-4837-B8C1-E942023A937E}" type="slidenum">
              <a:rPr lang="en-US" altLang="en-US" smtClean="0"/>
              <a:pPr>
                <a:defRPr/>
              </a:pPr>
              <a:t>82</a:t>
            </a:fld>
            <a:endParaRPr lang="en-US" altLang="en-US"/>
          </a:p>
        </p:txBody>
      </p:sp>
    </p:spTree>
    <p:extLst>
      <p:ext uri="{BB962C8B-B14F-4D97-AF65-F5344CB8AC3E}">
        <p14:creationId xmlns:p14="http://schemas.microsoft.com/office/powerpoint/2010/main" val="666596999"/>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3BCBE-A194-4F77-BA00-B13AE1EFC06C}"/>
              </a:ext>
            </a:extLst>
          </p:cNvPr>
          <p:cNvSpPr>
            <a:spLocks noGrp="1"/>
          </p:cNvSpPr>
          <p:nvPr>
            <p:ph type="title"/>
          </p:nvPr>
        </p:nvSpPr>
        <p:spPr>
          <a:xfrm>
            <a:off x="0" y="609600"/>
            <a:ext cx="9144000" cy="808038"/>
          </a:xfrm>
        </p:spPr>
        <p:txBody>
          <a:bodyPr/>
          <a:lstStyle/>
          <a:p>
            <a:r>
              <a:rPr lang="en-US" sz="4000" dirty="0"/>
              <a:t>Example With Synchronization</a:t>
            </a:r>
          </a:p>
        </p:txBody>
      </p:sp>
      <p:sp>
        <p:nvSpPr>
          <p:cNvPr id="3" name="Content Placeholder 2">
            <a:extLst>
              <a:ext uri="{FF2B5EF4-FFF2-40B4-BE49-F238E27FC236}">
                <a16:creationId xmlns:a16="http://schemas.microsoft.com/office/drawing/2014/main" id="{D5B3D0E6-9F15-41A9-98A5-F97E2AABF9B4}"/>
              </a:ext>
            </a:extLst>
          </p:cNvPr>
          <p:cNvSpPr>
            <a:spLocks noGrp="1"/>
          </p:cNvSpPr>
          <p:nvPr>
            <p:ph idx="1"/>
          </p:nvPr>
        </p:nvSpPr>
        <p:spPr>
          <a:xfrm>
            <a:off x="0" y="1295400"/>
            <a:ext cx="9144000" cy="5562600"/>
          </a:xfrm>
        </p:spPr>
        <p:txBody>
          <a:bodyPr/>
          <a:lstStyle/>
          <a:p>
            <a:pPr marL="0" indent="0" algn="just">
              <a:buNone/>
            </a:pPr>
            <a:r>
              <a:rPr lang="en-US" sz="2800" b="1" i="0" dirty="0">
                <a:solidFill>
                  <a:srgbClr val="006699"/>
                </a:solidFill>
                <a:effectLst/>
              </a:rPr>
              <a:t>class</a:t>
            </a:r>
            <a:r>
              <a:rPr lang="en-US" sz="2800" b="0" i="0" dirty="0">
                <a:solidFill>
                  <a:srgbClr val="000000"/>
                </a:solidFill>
                <a:effectLst/>
              </a:rPr>
              <a:t> Table{  </a:t>
            </a:r>
          </a:p>
          <a:p>
            <a:pPr marL="0" indent="0" algn="just">
              <a:buNone/>
            </a:pPr>
            <a:r>
              <a:rPr lang="en-US" sz="2800" b="1" i="0" dirty="0">
                <a:solidFill>
                  <a:srgbClr val="006699"/>
                </a:solidFill>
                <a:effectLst/>
              </a:rPr>
              <a:t>Synchronized void</a:t>
            </a:r>
            <a:r>
              <a:rPr lang="en-US" sz="2800" b="0" i="0" dirty="0">
                <a:solidFill>
                  <a:srgbClr val="000000"/>
                </a:solidFill>
                <a:effectLst/>
              </a:rPr>
              <a:t> </a:t>
            </a:r>
            <a:r>
              <a:rPr lang="en-US" sz="2800" b="0" i="0" dirty="0" err="1">
                <a:solidFill>
                  <a:srgbClr val="000000"/>
                </a:solidFill>
                <a:effectLst/>
              </a:rPr>
              <a:t>printTable</a:t>
            </a:r>
            <a:r>
              <a:rPr lang="en-US" sz="2800" b="0" i="0" dirty="0">
                <a:solidFill>
                  <a:srgbClr val="000000"/>
                </a:solidFill>
                <a:effectLst/>
              </a:rPr>
              <a:t>(</a:t>
            </a:r>
            <a:r>
              <a:rPr lang="en-US" sz="2800" b="1" i="0" dirty="0">
                <a:solidFill>
                  <a:srgbClr val="006699"/>
                </a:solidFill>
                <a:effectLst/>
              </a:rPr>
              <a:t>int</a:t>
            </a:r>
            <a:r>
              <a:rPr lang="en-US" sz="2800" b="0" i="0" dirty="0">
                <a:solidFill>
                  <a:srgbClr val="000000"/>
                </a:solidFill>
                <a:effectLst/>
              </a:rPr>
              <a:t> n){</a:t>
            </a:r>
          </a:p>
          <a:p>
            <a:pPr marL="0" indent="0" algn="just">
              <a:buNone/>
            </a:pPr>
            <a:r>
              <a:rPr lang="en-US" sz="2800" b="0" i="0" dirty="0">
                <a:solidFill>
                  <a:srgbClr val="008200"/>
                </a:solidFill>
                <a:effectLst/>
              </a:rPr>
              <a:t>//method not synchronized</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for</a:t>
            </a:r>
            <a:r>
              <a:rPr lang="en-US" sz="2800" b="0" i="0" dirty="0">
                <a:solidFill>
                  <a:srgbClr val="000000"/>
                </a:solidFill>
                <a:effectLst/>
              </a:rPr>
              <a:t>(</a:t>
            </a:r>
            <a:r>
              <a:rPr lang="en-US" sz="2800" b="1" i="0" dirty="0">
                <a:solidFill>
                  <a:srgbClr val="006699"/>
                </a:solidFill>
                <a:effectLst/>
              </a:rPr>
              <a:t>int</a:t>
            </a:r>
            <a:r>
              <a:rPr lang="en-US" sz="2800" b="0" i="0" dirty="0">
                <a:solidFill>
                  <a:srgbClr val="000000"/>
                </a:solidFill>
                <a:effectLst/>
              </a:rPr>
              <a:t> </a:t>
            </a:r>
            <a:r>
              <a:rPr lang="en-US" sz="2800" b="0" i="0" dirty="0" err="1">
                <a:solidFill>
                  <a:srgbClr val="000000"/>
                </a:solidFill>
                <a:effectLst/>
              </a:rPr>
              <a:t>i</a:t>
            </a:r>
            <a:r>
              <a:rPr lang="en-US" sz="2800" b="0" i="0" dirty="0">
                <a:solidFill>
                  <a:srgbClr val="000000"/>
                </a:solidFill>
                <a:effectLst/>
              </a:rPr>
              <a:t>=</a:t>
            </a:r>
            <a:r>
              <a:rPr lang="en-US" sz="2800" b="0" i="0" dirty="0">
                <a:solidFill>
                  <a:srgbClr val="C00000"/>
                </a:solidFill>
                <a:effectLst/>
              </a:rPr>
              <a:t>1</a:t>
            </a:r>
            <a:r>
              <a:rPr lang="en-US" sz="2800" b="0" i="0" dirty="0">
                <a:solidFill>
                  <a:srgbClr val="000000"/>
                </a:solidFill>
                <a:effectLst/>
              </a:rPr>
              <a:t>;i&lt;=</a:t>
            </a:r>
            <a:r>
              <a:rPr lang="en-US" sz="2800" b="0" i="0" dirty="0">
                <a:solidFill>
                  <a:srgbClr val="C00000"/>
                </a:solidFill>
                <a:effectLst/>
              </a:rPr>
              <a:t>5</a:t>
            </a:r>
            <a:r>
              <a:rPr lang="en-US" sz="2800" b="0" i="0" dirty="0">
                <a:solidFill>
                  <a:srgbClr val="000000"/>
                </a:solidFill>
                <a:effectLst/>
              </a:rPr>
              <a:t>;i++){  </a:t>
            </a:r>
          </a:p>
          <a:p>
            <a:pPr marL="0" indent="0" algn="just">
              <a:buNone/>
            </a:pPr>
            <a:r>
              <a:rPr lang="en-US" sz="2800" b="0" i="0" dirty="0">
                <a:solidFill>
                  <a:srgbClr val="000000"/>
                </a:solidFill>
                <a:effectLst/>
              </a:rPr>
              <a:t>     </a:t>
            </a:r>
            <a:r>
              <a:rPr lang="en-US" sz="2800" b="0" i="0" dirty="0" err="1">
                <a:solidFill>
                  <a:srgbClr val="000000"/>
                </a:solidFill>
                <a:effectLst/>
              </a:rPr>
              <a:t>System.out.println</a:t>
            </a:r>
            <a:r>
              <a:rPr lang="en-US" sz="2800" b="0" i="0" dirty="0">
                <a:solidFill>
                  <a:srgbClr val="000000"/>
                </a:solidFill>
                <a:effectLst/>
              </a:rPr>
              <a:t>(n*</a:t>
            </a:r>
            <a:r>
              <a:rPr lang="en-US" sz="2800" b="0" i="0" dirty="0" err="1">
                <a:solidFill>
                  <a:srgbClr val="000000"/>
                </a:solidFill>
                <a:effectLst/>
              </a:rPr>
              <a:t>i</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try</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0" i="0" dirty="0" err="1">
                <a:solidFill>
                  <a:srgbClr val="000000"/>
                </a:solidFill>
                <a:effectLst/>
              </a:rPr>
              <a:t>Thread.sleep</a:t>
            </a:r>
            <a:r>
              <a:rPr lang="en-US" sz="2800" b="0" i="0" dirty="0">
                <a:solidFill>
                  <a:srgbClr val="000000"/>
                </a:solidFill>
                <a:effectLst/>
              </a:rPr>
              <a:t>(</a:t>
            </a:r>
            <a:r>
              <a:rPr lang="en-US" sz="2800" b="0" i="0" dirty="0">
                <a:solidFill>
                  <a:srgbClr val="C00000"/>
                </a:solidFill>
                <a:effectLst/>
              </a:rPr>
              <a:t>400</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catch</a:t>
            </a:r>
            <a:r>
              <a:rPr lang="en-US" sz="2800" b="0" i="0" dirty="0">
                <a:solidFill>
                  <a:srgbClr val="000000"/>
                </a:solidFill>
                <a:effectLst/>
              </a:rPr>
              <a:t>(Exception e){</a:t>
            </a:r>
            <a:r>
              <a:rPr lang="en-US" sz="2800" b="0" i="0" dirty="0" err="1">
                <a:solidFill>
                  <a:srgbClr val="000000"/>
                </a:solidFill>
                <a:effectLst/>
              </a:rPr>
              <a:t>System.out.println</a:t>
            </a:r>
            <a:r>
              <a:rPr lang="en-US" sz="2800" b="0" i="0" dirty="0">
                <a:solidFill>
                  <a:srgbClr val="000000"/>
                </a:solidFill>
                <a:effectLst/>
              </a:rPr>
              <a:t>(e);}  </a:t>
            </a:r>
          </a:p>
          <a:p>
            <a:pPr marL="0" indent="0" algn="just">
              <a:buNone/>
            </a:pPr>
            <a:r>
              <a:rPr lang="en-US" sz="2800" b="0" i="0" dirty="0">
                <a:solidFill>
                  <a:srgbClr val="000000"/>
                </a:solidFill>
                <a:effectLst/>
              </a:rPr>
              <a:t>   }  </a:t>
            </a:r>
          </a:p>
          <a:p>
            <a:pPr marL="0" indent="0" algn="just">
              <a:buNone/>
            </a:pPr>
            <a:r>
              <a:rPr lang="en-US" sz="2800" b="0" i="0" dirty="0">
                <a:solidFill>
                  <a:srgbClr val="000000"/>
                </a:solidFill>
                <a:effectLst/>
              </a:rPr>
              <a:t> }</a:t>
            </a:r>
          </a:p>
          <a:p>
            <a:pPr marL="0" indent="0" algn="just">
              <a:buNone/>
            </a:pPr>
            <a:r>
              <a:rPr lang="en-US" sz="2800" b="0" i="0" dirty="0">
                <a:solidFill>
                  <a:srgbClr val="000000"/>
                </a:solidFill>
                <a:effectLst/>
              </a:rPr>
              <a:t> }  </a:t>
            </a:r>
          </a:p>
          <a:p>
            <a:endParaRPr lang="en-US" dirty="0"/>
          </a:p>
        </p:txBody>
      </p:sp>
      <p:sp>
        <p:nvSpPr>
          <p:cNvPr id="4" name="Slide Number Placeholder 3">
            <a:extLst>
              <a:ext uri="{FF2B5EF4-FFF2-40B4-BE49-F238E27FC236}">
                <a16:creationId xmlns:a16="http://schemas.microsoft.com/office/drawing/2014/main" id="{D64198B2-D817-41FF-82E8-3D6FFB2B65E4}"/>
              </a:ext>
            </a:extLst>
          </p:cNvPr>
          <p:cNvSpPr>
            <a:spLocks noGrp="1"/>
          </p:cNvSpPr>
          <p:nvPr>
            <p:ph type="sldNum" sz="quarter" idx="10"/>
          </p:nvPr>
        </p:nvSpPr>
        <p:spPr/>
        <p:txBody>
          <a:bodyPr/>
          <a:lstStyle/>
          <a:p>
            <a:pPr>
              <a:defRPr/>
            </a:pPr>
            <a:fld id="{6F5B34F6-CFDA-4837-B8C1-E942023A937E}" type="slidenum">
              <a:rPr lang="en-US" altLang="en-US" smtClean="0"/>
              <a:pPr>
                <a:defRPr/>
              </a:pPr>
              <a:t>83</a:t>
            </a:fld>
            <a:endParaRPr lang="en-US" altLang="en-US"/>
          </a:p>
        </p:txBody>
      </p:sp>
    </p:spTree>
    <p:extLst>
      <p:ext uri="{BB962C8B-B14F-4D97-AF65-F5344CB8AC3E}">
        <p14:creationId xmlns:p14="http://schemas.microsoft.com/office/powerpoint/2010/main" val="2596935456"/>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F3A056-2693-47F5-BEE8-4F2DC3528E62}"/>
              </a:ext>
            </a:extLst>
          </p:cNvPr>
          <p:cNvSpPr>
            <a:spLocks noGrp="1"/>
          </p:cNvSpPr>
          <p:nvPr>
            <p:ph idx="1"/>
          </p:nvPr>
        </p:nvSpPr>
        <p:spPr>
          <a:xfrm>
            <a:off x="0" y="685800"/>
            <a:ext cx="91440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MyThread1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0" i="0" dirty="0">
                <a:solidFill>
                  <a:srgbClr val="000000"/>
                </a:solidFill>
                <a:effectLst/>
                <a:latin typeface="inter-regular"/>
              </a:rPr>
              <a:t>        Table t;  </a:t>
            </a:r>
          </a:p>
          <a:p>
            <a:pPr marL="0" indent="0" algn="just">
              <a:buNone/>
            </a:pPr>
            <a:r>
              <a:rPr lang="en-US" b="0" i="0" dirty="0">
                <a:solidFill>
                  <a:srgbClr val="000000"/>
                </a:solidFill>
                <a:effectLst/>
                <a:latin typeface="inter-regular"/>
              </a:rPr>
              <a:t>        MyThread1(Table t){  </a:t>
            </a:r>
          </a:p>
          <a:p>
            <a:pPr marL="0" indent="0" algn="just">
              <a:buNone/>
            </a:pPr>
            <a:r>
              <a:rPr lang="en-US" b="1" i="0" dirty="0">
                <a:solidFill>
                  <a:srgbClr val="006699"/>
                </a:solidFill>
                <a:effectLst/>
                <a:latin typeface="inter-regular"/>
              </a:rPr>
              <a:t>                   this</a:t>
            </a:r>
            <a:r>
              <a:rPr lang="en-US" b="0" i="0" dirty="0">
                <a:solidFill>
                  <a:srgbClr val="000000"/>
                </a:solidFill>
                <a:effectLst/>
                <a:latin typeface="inter-regular"/>
              </a:rPr>
              <a:t>.t=t;  </a:t>
            </a:r>
          </a:p>
          <a:p>
            <a:pPr marL="0" indent="0" algn="just">
              <a:buNone/>
            </a:pPr>
            <a:r>
              <a:rPr lang="en-US" b="0" i="0" dirty="0">
                <a:solidFill>
                  <a:srgbClr val="000000"/>
                </a:solidFill>
                <a:effectLst/>
                <a:latin typeface="inter-regular"/>
              </a:rPr>
              <a:t>           }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t.printTable</a:t>
            </a:r>
            <a:r>
              <a:rPr lang="en-US" b="0" i="0" dirty="0">
                <a:solidFill>
                  <a:srgbClr val="000000"/>
                </a:solidFill>
                <a:effectLst/>
                <a:latin typeface="inter-regular"/>
              </a:rPr>
              <a:t>(</a:t>
            </a:r>
            <a:r>
              <a:rPr lang="en-US" b="0" i="0" dirty="0">
                <a:solidFill>
                  <a:srgbClr val="C00000"/>
                </a:solidFill>
                <a:effectLst/>
                <a:latin typeface="inter-regular"/>
              </a:rPr>
              <a:t>5</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endParaRPr lang="en-US" dirty="0"/>
          </a:p>
        </p:txBody>
      </p:sp>
      <p:sp>
        <p:nvSpPr>
          <p:cNvPr id="4" name="Slide Number Placeholder 3">
            <a:extLst>
              <a:ext uri="{FF2B5EF4-FFF2-40B4-BE49-F238E27FC236}">
                <a16:creationId xmlns:a16="http://schemas.microsoft.com/office/drawing/2014/main" id="{E2B51F58-033E-43FE-8A51-8D18B65E6658}"/>
              </a:ext>
            </a:extLst>
          </p:cNvPr>
          <p:cNvSpPr>
            <a:spLocks noGrp="1"/>
          </p:cNvSpPr>
          <p:nvPr>
            <p:ph type="sldNum" sz="quarter" idx="10"/>
          </p:nvPr>
        </p:nvSpPr>
        <p:spPr/>
        <p:txBody>
          <a:bodyPr/>
          <a:lstStyle/>
          <a:p>
            <a:pPr>
              <a:defRPr/>
            </a:pPr>
            <a:fld id="{6F5B34F6-CFDA-4837-B8C1-E942023A937E}" type="slidenum">
              <a:rPr lang="en-US" altLang="en-US" smtClean="0"/>
              <a:pPr>
                <a:defRPr/>
              </a:pPr>
              <a:t>84</a:t>
            </a:fld>
            <a:endParaRPr lang="en-US" altLang="en-US"/>
          </a:p>
        </p:txBody>
      </p:sp>
    </p:spTree>
    <p:extLst>
      <p:ext uri="{BB962C8B-B14F-4D97-AF65-F5344CB8AC3E}">
        <p14:creationId xmlns:p14="http://schemas.microsoft.com/office/powerpoint/2010/main" val="3652627106"/>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F2DFED-20FC-4A38-8423-1C4A359B3C73}"/>
              </a:ext>
            </a:extLst>
          </p:cNvPr>
          <p:cNvSpPr>
            <a:spLocks noGrp="1"/>
          </p:cNvSpPr>
          <p:nvPr>
            <p:ph idx="1"/>
          </p:nvPr>
        </p:nvSpPr>
        <p:spPr>
          <a:xfrm>
            <a:off x="457200" y="685800"/>
            <a:ext cx="82296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MyThread2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0" i="0" dirty="0">
                <a:solidFill>
                  <a:srgbClr val="000000"/>
                </a:solidFill>
                <a:effectLst/>
                <a:latin typeface="inter-regular"/>
              </a:rPr>
              <a:t>        Table t;  </a:t>
            </a:r>
          </a:p>
          <a:p>
            <a:pPr marL="0" indent="0" algn="just">
              <a:buNone/>
            </a:pPr>
            <a:r>
              <a:rPr lang="en-US" b="0" i="0" dirty="0">
                <a:solidFill>
                  <a:srgbClr val="000000"/>
                </a:solidFill>
                <a:effectLst/>
                <a:latin typeface="inter-regular"/>
              </a:rPr>
              <a:t>        MyThread2(Table t){  </a:t>
            </a:r>
          </a:p>
          <a:p>
            <a:pPr marL="0" indent="0" algn="just">
              <a:buNone/>
            </a:pPr>
            <a:r>
              <a:rPr lang="en-US" b="1" i="0" dirty="0">
                <a:solidFill>
                  <a:srgbClr val="006699"/>
                </a:solidFill>
                <a:effectLst/>
                <a:latin typeface="inter-regular"/>
              </a:rPr>
              <a:t>        this</a:t>
            </a:r>
            <a:r>
              <a:rPr lang="en-US" b="0" i="0" dirty="0">
                <a:solidFill>
                  <a:srgbClr val="000000"/>
                </a:solidFill>
                <a:effectLst/>
                <a:latin typeface="inter-regular"/>
              </a:rPr>
              <a:t>.t=t;  </a:t>
            </a:r>
          </a:p>
          <a:p>
            <a:pPr marL="0" indent="0" algn="just">
              <a:buNone/>
            </a:pPr>
            <a:r>
              <a:rPr lang="en-US" b="0" i="0" dirty="0">
                <a:solidFill>
                  <a:srgbClr val="000000"/>
                </a:solidFill>
                <a:effectLst/>
                <a:latin typeface="inter-regular"/>
              </a:rPr>
              <a:t>       }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t.printTable</a:t>
            </a:r>
            <a:r>
              <a:rPr lang="en-US" b="0" i="0" dirty="0">
                <a:solidFill>
                  <a:srgbClr val="000000"/>
                </a:solidFill>
                <a:effectLst/>
                <a:latin typeface="inter-regular"/>
              </a:rPr>
              <a:t>(</a:t>
            </a:r>
            <a:r>
              <a:rPr lang="en-US" b="0" i="0" dirty="0">
                <a:solidFill>
                  <a:srgbClr val="C00000"/>
                </a:solidFill>
                <a:effectLst/>
                <a:latin typeface="inter-regular"/>
              </a:rPr>
              <a:t>100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endParaRPr lang="en-US" dirty="0"/>
          </a:p>
        </p:txBody>
      </p:sp>
      <p:sp>
        <p:nvSpPr>
          <p:cNvPr id="4" name="Slide Number Placeholder 3">
            <a:extLst>
              <a:ext uri="{FF2B5EF4-FFF2-40B4-BE49-F238E27FC236}">
                <a16:creationId xmlns:a16="http://schemas.microsoft.com/office/drawing/2014/main" id="{3BFBE23F-8CF1-4383-84D3-13776EB34EB8}"/>
              </a:ext>
            </a:extLst>
          </p:cNvPr>
          <p:cNvSpPr>
            <a:spLocks noGrp="1"/>
          </p:cNvSpPr>
          <p:nvPr>
            <p:ph type="sldNum" sz="quarter" idx="10"/>
          </p:nvPr>
        </p:nvSpPr>
        <p:spPr/>
        <p:txBody>
          <a:bodyPr/>
          <a:lstStyle/>
          <a:p>
            <a:pPr>
              <a:defRPr/>
            </a:pPr>
            <a:fld id="{6F5B34F6-CFDA-4837-B8C1-E942023A937E}" type="slidenum">
              <a:rPr lang="en-US" altLang="en-US" smtClean="0"/>
              <a:pPr>
                <a:defRPr/>
              </a:pPr>
              <a:t>85</a:t>
            </a:fld>
            <a:endParaRPr lang="en-US" altLang="en-US"/>
          </a:p>
        </p:txBody>
      </p:sp>
    </p:spTree>
    <p:extLst>
      <p:ext uri="{BB962C8B-B14F-4D97-AF65-F5344CB8AC3E}">
        <p14:creationId xmlns:p14="http://schemas.microsoft.com/office/powerpoint/2010/main" val="3125272940"/>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1F60F5-F20E-4624-9C6C-C311C6CED425}"/>
              </a:ext>
            </a:extLst>
          </p:cNvPr>
          <p:cNvSpPr>
            <a:spLocks noGrp="1"/>
          </p:cNvSpPr>
          <p:nvPr>
            <p:ph idx="1"/>
          </p:nvPr>
        </p:nvSpPr>
        <p:spPr>
          <a:xfrm>
            <a:off x="457200" y="685800"/>
            <a:ext cx="82296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TestSynchronization1{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Table obj = </a:t>
            </a:r>
            <a:r>
              <a:rPr lang="en-US" b="1" i="0" dirty="0">
                <a:solidFill>
                  <a:srgbClr val="006699"/>
                </a:solidFill>
                <a:effectLst/>
                <a:latin typeface="inter-regular"/>
              </a:rPr>
              <a:t>new</a:t>
            </a:r>
            <a:r>
              <a:rPr lang="en-US" b="0" i="0" dirty="0">
                <a:solidFill>
                  <a:srgbClr val="000000"/>
                </a:solidFill>
                <a:effectLst/>
                <a:latin typeface="inter-regular"/>
              </a:rPr>
              <a:t> Table();</a:t>
            </a:r>
            <a:r>
              <a:rPr lang="en-US" b="0" i="0" dirty="0">
                <a:solidFill>
                  <a:srgbClr val="008200"/>
                </a:solidFill>
                <a:effectLst/>
                <a:latin typeface="inter-regular"/>
              </a:rPr>
              <a:t>//only one object</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MyThread1 t1=</a:t>
            </a:r>
            <a:r>
              <a:rPr lang="en-US" b="1" i="0" dirty="0">
                <a:solidFill>
                  <a:srgbClr val="006699"/>
                </a:solidFill>
                <a:effectLst/>
                <a:latin typeface="inter-regular"/>
              </a:rPr>
              <a:t>new</a:t>
            </a:r>
            <a:r>
              <a:rPr lang="en-US" b="0" i="0" dirty="0">
                <a:solidFill>
                  <a:srgbClr val="000000"/>
                </a:solidFill>
                <a:effectLst/>
                <a:latin typeface="inter-regular"/>
              </a:rPr>
              <a:t> MyThread1(obj);  </a:t>
            </a:r>
          </a:p>
          <a:p>
            <a:pPr marL="0" indent="0" algn="just">
              <a:buNone/>
            </a:pPr>
            <a:r>
              <a:rPr lang="en-US" b="0" i="0" dirty="0">
                <a:solidFill>
                  <a:srgbClr val="000000"/>
                </a:solidFill>
                <a:effectLst/>
                <a:latin typeface="inter-regular"/>
              </a:rPr>
              <a:t>        MyThread2 t2=</a:t>
            </a:r>
            <a:r>
              <a:rPr lang="en-US" b="1" i="0" dirty="0">
                <a:solidFill>
                  <a:srgbClr val="006699"/>
                </a:solidFill>
                <a:effectLst/>
                <a:latin typeface="inter-regular"/>
              </a:rPr>
              <a:t>new</a:t>
            </a:r>
            <a:r>
              <a:rPr lang="en-US" b="0" i="0" dirty="0">
                <a:solidFill>
                  <a:srgbClr val="000000"/>
                </a:solidFill>
                <a:effectLst/>
                <a:latin typeface="inter-regular"/>
              </a:rPr>
              <a:t> MyThread2(obj);  </a:t>
            </a:r>
          </a:p>
          <a:p>
            <a:pPr marL="0" indent="0" algn="just">
              <a:buNone/>
            </a:pPr>
            <a:r>
              <a:rPr lang="en-US" b="0" i="0" dirty="0">
                <a:solidFill>
                  <a:srgbClr val="000000"/>
                </a:solidFill>
                <a:effectLst/>
                <a:latin typeface="inter-regular"/>
              </a:rPr>
              <a:t>        t1.start();  </a:t>
            </a:r>
          </a:p>
          <a:p>
            <a:pPr marL="0" indent="0" algn="just">
              <a:buNone/>
            </a:pPr>
            <a:r>
              <a:rPr lang="en-US" b="0" i="0" dirty="0">
                <a:solidFill>
                  <a:srgbClr val="000000"/>
                </a:solidFill>
                <a:effectLst/>
                <a:latin typeface="inter-regular"/>
              </a:rPr>
              <a:t>        t2.start();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endParaRPr lang="en-US" dirty="0"/>
          </a:p>
        </p:txBody>
      </p:sp>
      <p:sp>
        <p:nvSpPr>
          <p:cNvPr id="4" name="Slide Number Placeholder 3">
            <a:extLst>
              <a:ext uri="{FF2B5EF4-FFF2-40B4-BE49-F238E27FC236}">
                <a16:creationId xmlns:a16="http://schemas.microsoft.com/office/drawing/2014/main" id="{D6EFDED7-1180-4049-80FA-CE2A12ED1C06}"/>
              </a:ext>
            </a:extLst>
          </p:cNvPr>
          <p:cNvSpPr>
            <a:spLocks noGrp="1"/>
          </p:cNvSpPr>
          <p:nvPr>
            <p:ph type="sldNum" sz="quarter" idx="10"/>
          </p:nvPr>
        </p:nvSpPr>
        <p:spPr/>
        <p:txBody>
          <a:bodyPr/>
          <a:lstStyle/>
          <a:p>
            <a:pPr>
              <a:defRPr/>
            </a:pPr>
            <a:fld id="{6F5B34F6-CFDA-4837-B8C1-E942023A937E}" type="slidenum">
              <a:rPr lang="en-US" altLang="en-US" smtClean="0"/>
              <a:pPr>
                <a:defRPr/>
              </a:pPr>
              <a:t>86</a:t>
            </a:fld>
            <a:endParaRPr lang="en-US" altLang="en-US"/>
          </a:p>
        </p:txBody>
      </p:sp>
    </p:spTree>
    <p:extLst>
      <p:ext uri="{BB962C8B-B14F-4D97-AF65-F5344CB8AC3E}">
        <p14:creationId xmlns:p14="http://schemas.microsoft.com/office/powerpoint/2010/main" val="1376079302"/>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BAB22-EC88-4597-8A47-4F8863DE9A1C}"/>
              </a:ext>
            </a:extLst>
          </p:cNvPr>
          <p:cNvSpPr>
            <a:spLocks noGrp="1"/>
          </p:cNvSpPr>
          <p:nvPr>
            <p:ph idx="1"/>
          </p:nvPr>
        </p:nvSpPr>
        <p:spPr>
          <a:xfrm>
            <a:off x="457200" y="685800"/>
            <a:ext cx="8229600" cy="6172200"/>
          </a:xfrm>
        </p:spPr>
        <p:txBody>
          <a:bodyPr/>
          <a:lstStyle/>
          <a:p>
            <a:pPr marL="0" indent="0">
              <a:buNone/>
            </a:pPr>
            <a:r>
              <a:rPr lang="en-US" dirty="0"/>
              <a:t>Output : 5</a:t>
            </a:r>
          </a:p>
          <a:p>
            <a:pPr marL="0" indent="0">
              <a:buNone/>
            </a:pPr>
            <a:r>
              <a:rPr lang="en-US" dirty="0"/>
              <a:t>             10</a:t>
            </a:r>
          </a:p>
          <a:p>
            <a:pPr marL="0" indent="0">
              <a:buNone/>
            </a:pPr>
            <a:r>
              <a:rPr lang="en-US" dirty="0"/>
              <a:t>             15</a:t>
            </a:r>
          </a:p>
          <a:p>
            <a:pPr marL="0" indent="0">
              <a:buNone/>
            </a:pPr>
            <a:r>
              <a:rPr lang="en-US" dirty="0"/>
              <a:t>              20</a:t>
            </a:r>
          </a:p>
          <a:p>
            <a:pPr marL="0" indent="0">
              <a:buNone/>
            </a:pPr>
            <a:r>
              <a:rPr lang="en-US" dirty="0"/>
              <a:t>              25</a:t>
            </a:r>
          </a:p>
          <a:p>
            <a:pPr marL="0" indent="0">
              <a:buNone/>
            </a:pPr>
            <a:r>
              <a:rPr lang="en-US" dirty="0"/>
              <a:t>              100</a:t>
            </a:r>
          </a:p>
          <a:p>
            <a:pPr marL="0" indent="0">
              <a:buNone/>
            </a:pPr>
            <a:r>
              <a:rPr lang="en-US" dirty="0"/>
              <a:t>              200</a:t>
            </a:r>
          </a:p>
          <a:p>
            <a:pPr marL="0" indent="0">
              <a:buNone/>
            </a:pPr>
            <a:r>
              <a:rPr lang="en-US" dirty="0"/>
              <a:t>              300</a:t>
            </a:r>
          </a:p>
          <a:p>
            <a:pPr marL="0" indent="0">
              <a:buNone/>
            </a:pPr>
            <a:r>
              <a:rPr lang="en-US" dirty="0"/>
              <a:t>              400</a:t>
            </a:r>
          </a:p>
          <a:p>
            <a:pPr marL="0" indent="0">
              <a:buNone/>
            </a:pPr>
            <a:r>
              <a:rPr lang="en-US" dirty="0"/>
              <a:t>              500</a:t>
            </a:r>
          </a:p>
        </p:txBody>
      </p:sp>
      <p:sp>
        <p:nvSpPr>
          <p:cNvPr id="4" name="Slide Number Placeholder 3">
            <a:extLst>
              <a:ext uri="{FF2B5EF4-FFF2-40B4-BE49-F238E27FC236}">
                <a16:creationId xmlns:a16="http://schemas.microsoft.com/office/drawing/2014/main" id="{5FA8B551-B882-44B7-8AA0-57F659065338}"/>
              </a:ext>
            </a:extLst>
          </p:cNvPr>
          <p:cNvSpPr>
            <a:spLocks noGrp="1"/>
          </p:cNvSpPr>
          <p:nvPr>
            <p:ph type="sldNum" sz="quarter" idx="10"/>
          </p:nvPr>
        </p:nvSpPr>
        <p:spPr/>
        <p:txBody>
          <a:bodyPr/>
          <a:lstStyle/>
          <a:p>
            <a:pPr>
              <a:defRPr/>
            </a:pPr>
            <a:fld id="{6F5B34F6-CFDA-4837-B8C1-E942023A937E}" type="slidenum">
              <a:rPr lang="en-US" altLang="en-US" smtClean="0"/>
              <a:pPr>
                <a:defRPr/>
              </a:pPr>
              <a:t>87</a:t>
            </a:fld>
            <a:endParaRPr lang="en-US" altLang="en-US"/>
          </a:p>
        </p:txBody>
      </p:sp>
    </p:spTree>
    <p:extLst>
      <p:ext uri="{BB962C8B-B14F-4D97-AF65-F5344CB8AC3E}">
        <p14:creationId xmlns:p14="http://schemas.microsoft.com/office/powerpoint/2010/main" val="3531907961"/>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9BF7A-BCBD-45EF-B40E-64245EF58613}"/>
              </a:ext>
            </a:extLst>
          </p:cNvPr>
          <p:cNvSpPr>
            <a:spLocks noGrp="1"/>
          </p:cNvSpPr>
          <p:nvPr>
            <p:ph type="title"/>
          </p:nvPr>
        </p:nvSpPr>
        <p:spPr>
          <a:xfrm>
            <a:off x="0" y="731836"/>
            <a:ext cx="9144000" cy="1173164"/>
          </a:xfrm>
        </p:spPr>
        <p:txBody>
          <a:bodyPr/>
          <a:lstStyle/>
          <a:p>
            <a:r>
              <a:rPr lang="en-US" sz="4000" b="1" dirty="0">
                <a:solidFill>
                  <a:schemeClr val="tx1"/>
                </a:solidFill>
              </a:rPr>
              <a:t>S</a:t>
            </a:r>
            <a:r>
              <a:rPr lang="en-US" sz="4000" b="1" i="0" dirty="0">
                <a:solidFill>
                  <a:schemeClr val="tx1"/>
                </a:solidFill>
                <a:effectLst/>
              </a:rPr>
              <a:t>ynchronized method by using </a:t>
            </a:r>
            <a:br>
              <a:rPr lang="en-US" sz="4000" b="1" i="0" dirty="0">
                <a:solidFill>
                  <a:schemeClr val="tx1"/>
                </a:solidFill>
                <a:effectLst/>
              </a:rPr>
            </a:br>
            <a:r>
              <a:rPr lang="en-US" sz="4000" b="1" i="0" dirty="0" err="1">
                <a:solidFill>
                  <a:schemeClr val="tx1"/>
                </a:solidFill>
                <a:effectLst/>
              </a:rPr>
              <a:t>annonymous</a:t>
            </a:r>
            <a:r>
              <a:rPr lang="en-US" sz="4000" b="1" i="0" dirty="0">
                <a:solidFill>
                  <a:schemeClr val="tx1"/>
                </a:solidFill>
                <a:effectLst/>
              </a:rPr>
              <a:t> class  </a:t>
            </a:r>
            <a:endParaRPr lang="en-US" sz="4000" b="1" dirty="0">
              <a:solidFill>
                <a:schemeClr val="tx1"/>
              </a:solidFill>
            </a:endParaRPr>
          </a:p>
        </p:txBody>
      </p:sp>
      <p:sp>
        <p:nvSpPr>
          <p:cNvPr id="3" name="Content Placeholder 2">
            <a:extLst>
              <a:ext uri="{FF2B5EF4-FFF2-40B4-BE49-F238E27FC236}">
                <a16:creationId xmlns:a16="http://schemas.microsoft.com/office/drawing/2014/main" id="{1EF9CC58-64BC-42CF-ADC3-F071B039725D}"/>
              </a:ext>
            </a:extLst>
          </p:cNvPr>
          <p:cNvSpPr>
            <a:spLocks noGrp="1"/>
          </p:cNvSpPr>
          <p:nvPr>
            <p:ph idx="1"/>
          </p:nvPr>
        </p:nvSpPr>
        <p:spPr>
          <a:xfrm>
            <a:off x="457200" y="2057400"/>
            <a:ext cx="8229600" cy="4800600"/>
          </a:xfrm>
        </p:spPr>
        <p:txBody>
          <a:bodyPr/>
          <a:lstStyle/>
          <a:p>
            <a:pPr marL="0" indent="0" algn="just">
              <a:buNone/>
            </a:pPr>
            <a:r>
              <a:rPr lang="en-US" sz="2800" b="1" i="0" dirty="0">
                <a:solidFill>
                  <a:srgbClr val="006699"/>
                </a:solidFill>
                <a:effectLst/>
              </a:rPr>
              <a:t>class</a:t>
            </a:r>
            <a:r>
              <a:rPr lang="en-US" sz="2800" b="0" i="0" dirty="0">
                <a:solidFill>
                  <a:srgbClr val="000000"/>
                </a:solidFill>
                <a:effectLst/>
              </a:rPr>
              <a:t> Table{  </a:t>
            </a:r>
          </a:p>
          <a:p>
            <a:pPr marL="0" indent="0" algn="just">
              <a:buNone/>
            </a:pPr>
            <a:r>
              <a:rPr lang="en-US" sz="2800" b="1" i="0" dirty="0">
                <a:solidFill>
                  <a:srgbClr val="006699"/>
                </a:solidFill>
                <a:effectLst/>
              </a:rPr>
              <a:t>Synchronized void</a:t>
            </a:r>
            <a:r>
              <a:rPr lang="en-US" sz="2800" b="0" i="0" dirty="0">
                <a:solidFill>
                  <a:srgbClr val="000000"/>
                </a:solidFill>
                <a:effectLst/>
              </a:rPr>
              <a:t> </a:t>
            </a:r>
            <a:r>
              <a:rPr lang="en-US" sz="2800" b="0" i="0" dirty="0" err="1">
                <a:solidFill>
                  <a:srgbClr val="000000"/>
                </a:solidFill>
                <a:effectLst/>
              </a:rPr>
              <a:t>printTable</a:t>
            </a:r>
            <a:r>
              <a:rPr lang="en-US" sz="2800" b="0" i="0" dirty="0">
                <a:solidFill>
                  <a:srgbClr val="000000"/>
                </a:solidFill>
                <a:effectLst/>
              </a:rPr>
              <a:t>(</a:t>
            </a:r>
            <a:r>
              <a:rPr lang="en-US" sz="2800" b="1" i="0" dirty="0">
                <a:solidFill>
                  <a:srgbClr val="006699"/>
                </a:solidFill>
                <a:effectLst/>
              </a:rPr>
              <a:t>int</a:t>
            </a:r>
            <a:r>
              <a:rPr lang="en-US" sz="2800" b="0" i="0" dirty="0">
                <a:solidFill>
                  <a:srgbClr val="000000"/>
                </a:solidFill>
                <a:effectLst/>
              </a:rPr>
              <a:t> n){</a:t>
            </a:r>
          </a:p>
          <a:p>
            <a:pPr marL="0" indent="0" algn="just">
              <a:buNone/>
            </a:pPr>
            <a:r>
              <a:rPr lang="en-US" sz="2800" b="0" i="0" dirty="0">
                <a:solidFill>
                  <a:srgbClr val="008200"/>
                </a:solidFill>
                <a:effectLst/>
              </a:rPr>
              <a:t>//method not synchronized</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for</a:t>
            </a:r>
            <a:r>
              <a:rPr lang="en-US" sz="2800" b="0" i="0" dirty="0">
                <a:solidFill>
                  <a:srgbClr val="000000"/>
                </a:solidFill>
                <a:effectLst/>
              </a:rPr>
              <a:t>(</a:t>
            </a:r>
            <a:r>
              <a:rPr lang="en-US" sz="2800" b="1" i="0" dirty="0">
                <a:solidFill>
                  <a:srgbClr val="006699"/>
                </a:solidFill>
                <a:effectLst/>
              </a:rPr>
              <a:t>int</a:t>
            </a:r>
            <a:r>
              <a:rPr lang="en-US" sz="2800" b="0" i="0" dirty="0">
                <a:solidFill>
                  <a:srgbClr val="000000"/>
                </a:solidFill>
                <a:effectLst/>
              </a:rPr>
              <a:t> </a:t>
            </a:r>
            <a:r>
              <a:rPr lang="en-US" sz="2800" b="0" i="0" dirty="0" err="1">
                <a:solidFill>
                  <a:srgbClr val="000000"/>
                </a:solidFill>
                <a:effectLst/>
              </a:rPr>
              <a:t>i</a:t>
            </a:r>
            <a:r>
              <a:rPr lang="en-US" sz="2800" b="0" i="0" dirty="0">
                <a:solidFill>
                  <a:srgbClr val="000000"/>
                </a:solidFill>
                <a:effectLst/>
              </a:rPr>
              <a:t>=</a:t>
            </a:r>
            <a:r>
              <a:rPr lang="en-US" sz="2800" b="0" i="0" dirty="0">
                <a:solidFill>
                  <a:srgbClr val="C00000"/>
                </a:solidFill>
                <a:effectLst/>
              </a:rPr>
              <a:t>1</a:t>
            </a:r>
            <a:r>
              <a:rPr lang="en-US" sz="2800" b="0" i="0" dirty="0">
                <a:solidFill>
                  <a:srgbClr val="000000"/>
                </a:solidFill>
                <a:effectLst/>
              </a:rPr>
              <a:t>;i&lt;=</a:t>
            </a:r>
            <a:r>
              <a:rPr lang="en-US" sz="2800" b="0" i="0" dirty="0">
                <a:solidFill>
                  <a:srgbClr val="C00000"/>
                </a:solidFill>
                <a:effectLst/>
              </a:rPr>
              <a:t>5</a:t>
            </a:r>
            <a:r>
              <a:rPr lang="en-US" sz="2800" b="0" i="0" dirty="0">
                <a:solidFill>
                  <a:srgbClr val="000000"/>
                </a:solidFill>
                <a:effectLst/>
              </a:rPr>
              <a:t>;i++){  </a:t>
            </a:r>
          </a:p>
          <a:p>
            <a:pPr marL="0" indent="0" algn="just">
              <a:buNone/>
            </a:pPr>
            <a:r>
              <a:rPr lang="en-US" sz="2800" b="0" i="0" dirty="0">
                <a:solidFill>
                  <a:srgbClr val="000000"/>
                </a:solidFill>
                <a:effectLst/>
              </a:rPr>
              <a:t>     </a:t>
            </a:r>
            <a:r>
              <a:rPr lang="en-US" sz="2800" b="0" i="0" dirty="0" err="1">
                <a:solidFill>
                  <a:srgbClr val="000000"/>
                </a:solidFill>
                <a:effectLst/>
              </a:rPr>
              <a:t>System.out.println</a:t>
            </a:r>
            <a:r>
              <a:rPr lang="en-US" sz="2800" b="0" i="0" dirty="0">
                <a:solidFill>
                  <a:srgbClr val="000000"/>
                </a:solidFill>
                <a:effectLst/>
              </a:rPr>
              <a:t>(n*</a:t>
            </a:r>
            <a:r>
              <a:rPr lang="en-US" sz="2800" b="0" i="0" dirty="0" err="1">
                <a:solidFill>
                  <a:srgbClr val="000000"/>
                </a:solidFill>
                <a:effectLst/>
              </a:rPr>
              <a:t>i</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try</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0" i="0" dirty="0" err="1">
                <a:solidFill>
                  <a:srgbClr val="000000"/>
                </a:solidFill>
                <a:effectLst/>
              </a:rPr>
              <a:t>Thread.sleep</a:t>
            </a:r>
            <a:r>
              <a:rPr lang="en-US" sz="2800" b="0" i="0" dirty="0">
                <a:solidFill>
                  <a:srgbClr val="000000"/>
                </a:solidFill>
                <a:effectLst/>
              </a:rPr>
              <a:t>(</a:t>
            </a:r>
            <a:r>
              <a:rPr lang="en-US" sz="2800" b="0" i="0" dirty="0">
                <a:solidFill>
                  <a:srgbClr val="C00000"/>
                </a:solidFill>
                <a:effectLst/>
              </a:rPr>
              <a:t>400</a:t>
            </a:r>
            <a:r>
              <a:rPr lang="en-US" sz="2800" b="0" i="0" dirty="0">
                <a:solidFill>
                  <a:srgbClr val="000000"/>
                </a:solidFill>
                <a:effectLst/>
              </a:rPr>
              <a:t>);  </a:t>
            </a:r>
          </a:p>
          <a:p>
            <a:pPr marL="0" indent="0" algn="just">
              <a:buNone/>
            </a:pPr>
            <a:r>
              <a:rPr lang="en-US" sz="2800" b="0" i="0" dirty="0">
                <a:solidFill>
                  <a:srgbClr val="000000"/>
                </a:solidFill>
                <a:effectLst/>
              </a:rPr>
              <a:t>     }</a:t>
            </a:r>
            <a:r>
              <a:rPr lang="en-US" sz="2800" b="1" i="0" dirty="0">
                <a:solidFill>
                  <a:srgbClr val="006699"/>
                </a:solidFill>
                <a:effectLst/>
              </a:rPr>
              <a:t>catch</a:t>
            </a:r>
            <a:r>
              <a:rPr lang="en-US" sz="2800" b="0" i="0" dirty="0">
                <a:solidFill>
                  <a:srgbClr val="000000"/>
                </a:solidFill>
                <a:effectLst/>
              </a:rPr>
              <a:t>(Exception e){</a:t>
            </a:r>
            <a:r>
              <a:rPr lang="en-US" sz="2800" b="0" i="0" dirty="0" err="1">
                <a:solidFill>
                  <a:srgbClr val="000000"/>
                </a:solidFill>
                <a:effectLst/>
              </a:rPr>
              <a:t>System.out.println</a:t>
            </a:r>
            <a:r>
              <a:rPr lang="en-US" sz="2800" b="0" i="0" dirty="0">
                <a:solidFill>
                  <a:srgbClr val="000000"/>
                </a:solidFill>
                <a:effectLst/>
              </a:rPr>
              <a:t>(e);}  </a:t>
            </a:r>
          </a:p>
          <a:p>
            <a:pPr marL="0" indent="0" algn="just">
              <a:buNone/>
            </a:pPr>
            <a:r>
              <a:rPr lang="en-US" sz="2800" b="0" i="0" dirty="0">
                <a:solidFill>
                  <a:srgbClr val="000000"/>
                </a:solidFill>
                <a:effectLst/>
              </a:rPr>
              <a:t>   }  </a:t>
            </a:r>
          </a:p>
          <a:p>
            <a:pPr marL="0" indent="0" algn="just">
              <a:buNone/>
            </a:pPr>
            <a:r>
              <a:rPr lang="en-US" sz="2800" b="0" i="0" dirty="0">
                <a:solidFill>
                  <a:srgbClr val="000000"/>
                </a:solidFill>
                <a:effectLst/>
              </a:rPr>
              <a:t> }</a:t>
            </a:r>
          </a:p>
          <a:p>
            <a:pPr marL="0" indent="0" algn="just">
              <a:buNone/>
            </a:pPr>
            <a:r>
              <a:rPr lang="en-US" sz="2800" b="0" i="0" dirty="0">
                <a:solidFill>
                  <a:srgbClr val="000000"/>
                </a:solidFill>
                <a:effectLst/>
              </a:rPr>
              <a:t> }  </a:t>
            </a:r>
          </a:p>
          <a:p>
            <a:endParaRPr lang="en-US" dirty="0"/>
          </a:p>
        </p:txBody>
      </p:sp>
      <p:sp>
        <p:nvSpPr>
          <p:cNvPr id="4" name="Slide Number Placeholder 3">
            <a:extLst>
              <a:ext uri="{FF2B5EF4-FFF2-40B4-BE49-F238E27FC236}">
                <a16:creationId xmlns:a16="http://schemas.microsoft.com/office/drawing/2014/main" id="{886EFBDC-DD24-4FA4-B6A5-C05640B0B97D}"/>
              </a:ext>
            </a:extLst>
          </p:cNvPr>
          <p:cNvSpPr>
            <a:spLocks noGrp="1"/>
          </p:cNvSpPr>
          <p:nvPr>
            <p:ph type="sldNum" sz="quarter" idx="10"/>
          </p:nvPr>
        </p:nvSpPr>
        <p:spPr/>
        <p:txBody>
          <a:bodyPr/>
          <a:lstStyle/>
          <a:p>
            <a:pPr>
              <a:defRPr/>
            </a:pPr>
            <a:fld id="{6F5B34F6-CFDA-4837-B8C1-E942023A937E}" type="slidenum">
              <a:rPr lang="en-US" altLang="en-US" smtClean="0"/>
              <a:pPr>
                <a:defRPr/>
              </a:pPr>
              <a:t>88</a:t>
            </a:fld>
            <a:endParaRPr lang="en-US" altLang="en-US"/>
          </a:p>
        </p:txBody>
      </p:sp>
    </p:spTree>
    <p:extLst>
      <p:ext uri="{BB962C8B-B14F-4D97-AF65-F5344CB8AC3E}">
        <p14:creationId xmlns:p14="http://schemas.microsoft.com/office/powerpoint/2010/main" val="3645197624"/>
      </p:ext>
    </p:extLst>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899D6E-9B75-4F77-BD6E-3041930D2E08}"/>
              </a:ext>
            </a:extLst>
          </p:cNvPr>
          <p:cNvSpPr>
            <a:spLocks noGrp="1"/>
          </p:cNvSpPr>
          <p:nvPr>
            <p:ph idx="1"/>
          </p:nvPr>
        </p:nvSpPr>
        <p:spPr>
          <a:xfrm>
            <a:off x="457200" y="609600"/>
            <a:ext cx="8229600" cy="6248400"/>
          </a:xfrm>
        </p:spPr>
        <p:txBody>
          <a:bodyPr/>
          <a:lstStyle/>
          <a:p>
            <a:pPr marL="0" indent="0" algn="just">
              <a:buNone/>
            </a:pPr>
            <a:r>
              <a:rPr lang="en-US" b="1" i="0" dirty="0">
                <a:solidFill>
                  <a:srgbClr val="006699"/>
                </a:solidFill>
                <a:effectLst/>
              </a:rPr>
              <a:t>public</a:t>
            </a:r>
            <a:r>
              <a:rPr lang="en-US" b="0" i="0" dirty="0">
                <a:solidFill>
                  <a:srgbClr val="000000"/>
                </a:solidFill>
                <a:effectLst/>
              </a:rPr>
              <a:t> </a:t>
            </a:r>
            <a:r>
              <a:rPr lang="en-US" b="1" i="0" dirty="0">
                <a:solidFill>
                  <a:srgbClr val="006699"/>
                </a:solidFill>
                <a:effectLst/>
              </a:rPr>
              <a:t>class</a:t>
            </a:r>
            <a:r>
              <a:rPr lang="en-US" b="0" i="0" dirty="0">
                <a:solidFill>
                  <a:srgbClr val="000000"/>
                </a:solidFill>
                <a:effectLst/>
              </a:rPr>
              <a:t> TestSynchronization3{  </a:t>
            </a:r>
          </a:p>
          <a:p>
            <a:pPr marL="0" indent="0" algn="just">
              <a:buNone/>
            </a:pPr>
            <a:r>
              <a:rPr lang="en-US" b="1" i="0" dirty="0">
                <a:solidFill>
                  <a:srgbClr val="006699"/>
                </a:solidFill>
                <a:effectLst/>
              </a:rPr>
              <a:t>       public</a:t>
            </a:r>
            <a:r>
              <a:rPr lang="en-US" b="0" i="0" dirty="0">
                <a:solidFill>
                  <a:srgbClr val="000000"/>
                </a:solidFill>
                <a:effectLst/>
              </a:rPr>
              <a:t> </a:t>
            </a:r>
            <a:r>
              <a:rPr lang="en-US" b="1" i="0" dirty="0">
                <a:solidFill>
                  <a:srgbClr val="006699"/>
                </a:solidFill>
                <a:effectLst/>
              </a:rPr>
              <a:t>static</a:t>
            </a:r>
            <a:r>
              <a:rPr lang="en-US" b="0" i="0" dirty="0">
                <a:solidFill>
                  <a:srgbClr val="000000"/>
                </a:solidFill>
                <a:effectLst/>
              </a:rPr>
              <a:t> </a:t>
            </a:r>
            <a:r>
              <a:rPr lang="en-US" b="1" i="0" dirty="0">
                <a:solidFill>
                  <a:srgbClr val="006699"/>
                </a:solidFill>
                <a:effectLst/>
              </a:rPr>
              <a:t>void</a:t>
            </a:r>
            <a:r>
              <a:rPr lang="en-US" b="0" i="0" dirty="0">
                <a:solidFill>
                  <a:srgbClr val="000000"/>
                </a:solidFill>
                <a:effectLst/>
              </a:rPr>
              <a:t> main(String </a:t>
            </a:r>
            <a:r>
              <a:rPr lang="en-US" b="0" i="0" dirty="0" err="1">
                <a:solidFill>
                  <a:srgbClr val="000000"/>
                </a:solidFill>
                <a:effectLst/>
              </a:rPr>
              <a:t>args</a:t>
            </a:r>
            <a:r>
              <a:rPr lang="en-US" b="0" i="0" dirty="0">
                <a:solidFill>
                  <a:srgbClr val="000000"/>
                </a:solidFill>
                <a:effectLst/>
              </a:rPr>
              <a:t>[]){  </a:t>
            </a:r>
          </a:p>
          <a:p>
            <a:pPr marL="0" indent="0" algn="just">
              <a:buNone/>
            </a:pPr>
            <a:r>
              <a:rPr lang="en-US" b="1" i="0" dirty="0">
                <a:solidFill>
                  <a:srgbClr val="006699"/>
                </a:solidFill>
                <a:effectLst/>
              </a:rPr>
              <a:t>       final</a:t>
            </a:r>
            <a:r>
              <a:rPr lang="en-US" b="0" i="0" dirty="0">
                <a:solidFill>
                  <a:srgbClr val="000000"/>
                </a:solidFill>
                <a:effectLst/>
              </a:rPr>
              <a:t> Table obj = </a:t>
            </a:r>
            <a:r>
              <a:rPr lang="en-US" b="1" i="0" dirty="0">
                <a:solidFill>
                  <a:srgbClr val="006699"/>
                </a:solidFill>
                <a:effectLst/>
              </a:rPr>
              <a:t>new</a:t>
            </a:r>
            <a:r>
              <a:rPr lang="en-US" b="0" i="0" dirty="0">
                <a:solidFill>
                  <a:srgbClr val="000000"/>
                </a:solidFill>
                <a:effectLst/>
              </a:rPr>
              <a:t> Table();</a:t>
            </a:r>
          </a:p>
          <a:p>
            <a:pPr marL="0" indent="0" algn="just">
              <a:buNone/>
            </a:pPr>
            <a:r>
              <a:rPr lang="en-US" b="0" i="0" dirty="0">
                <a:solidFill>
                  <a:srgbClr val="008200"/>
                </a:solidFill>
                <a:effectLst/>
              </a:rPr>
              <a:t>       //only one object</a:t>
            </a:r>
            <a:r>
              <a:rPr lang="en-US" b="0" i="0" dirty="0">
                <a:solidFill>
                  <a:srgbClr val="000000"/>
                </a:solidFill>
                <a:effectLst/>
              </a:rPr>
              <a:t>  </a:t>
            </a:r>
          </a:p>
          <a:p>
            <a:pPr marL="0" indent="0" algn="just">
              <a:buNone/>
            </a:pPr>
            <a:r>
              <a:rPr lang="en-US" b="0" i="0" dirty="0">
                <a:solidFill>
                  <a:srgbClr val="000000"/>
                </a:solidFill>
                <a:effectLst/>
              </a:rPr>
              <a:t>      Thread t1=</a:t>
            </a:r>
            <a:r>
              <a:rPr lang="en-US" b="1" i="0" dirty="0">
                <a:solidFill>
                  <a:srgbClr val="006699"/>
                </a:solidFill>
                <a:effectLst/>
              </a:rPr>
              <a:t>new</a:t>
            </a:r>
            <a:r>
              <a:rPr lang="en-US" b="0" i="0" dirty="0">
                <a:solidFill>
                  <a:srgbClr val="000000"/>
                </a:solidFill>
                <a:effectLst/>
              </a:rPr>
              <a:t> Thread(){  </a:t>
            </a:r>
          </a:p>
          <a:p>
            <a:pPr marL="0" indent="0" algn="just">
              <a:buNone/>
            </a:pPr>
            <a:r>
              <a:rPr lang="en-US" b="1" i="0" dirty="0">
                <a:solidFill>
                  <a:srgbClr val="006699"/>
                </a:solidFill>
                <a:effectLst/>
              </a:rPr>
              <a:t>       public</a:t>
            </a:r>
            <a:r>
              <a:rPr lang="en-US" b="0" i="0" dirty="0">
                <a:solidFill>
                  <a:srgbClr val="000000"/>
                </a:solidFill>
                <a:effectLst/>
              </a:rPr>
              <a:t> </a:t>
            </a:r>
            <a:r>
              <a:rPr lang="en-US" b="1" i="0" dirty="0">
                <a:solidFill>
                  <a:srgbClr val="006699"/>
                </a:solidFill>
                <a:effectLst/>
              </a:rPr>
              <a:t>void</a:t>
            </a:r>
            <a:r>
              <a:rPr lang="en-US" b="0" i="0" dirty="0">
                <a:solidFill>
                  <a:srgbClr val="000000"/>
                </a:solidFill>
                <a:effectLst/>
              </a:rPr>
              <a:t> run(){  </a:t>
            </a:r>
          </a:p>
          <a:p>
            <a:pPr marL="0" indent="0" algn="just">
              <a:buNone/>
            </a:pPr>
            <a:r>
              <a:rPr lang="en-US" b="0" i="0" dirty="0">
                <a:solidFill>
                  <a:srgbClr val="000000"/>
                </a:solidFill>
                <a:effectLst/>
              </a:rPr>
              <a:t>       </a:t>
            </a:r>
            <a:r>
              <a:rPr lang="en-US" b="0" i="0" dirty="0" err="1">
                <a:solidFill>
                  <a:srgbClr val="000000"/>
                </a:solidFill>
                <a:effectLst/>
              </a:rPr>
              <a:t>obj.printTable</a:t>
            </a:r>
            <a:r>
              <a:rPr lang="en-US" b="0" i="0" dirty="0">
                <a:solidFill>
                  <a:srgbClr val="000000"/>
                </a:solidFill>
                <a:effectLst/>
              </a:rPr>
              <a:t>(</a:t>
            </a:r>
            <a:r>
              <a:rPr lang="en-US" b="0" i="0" dirty="0">
                <a:solidFill>
                  <a:srgbClr val="C00000"/>
                </a:solidFill>
                <a:effectLst/>
              </a:rPr>
              <a:t>5</a:t>
            </a:r>
            <a:r>
              <a:rPr lang="en-US" b="0" i="0" dirty="0">
                <a:solidFill>
                  <a:srgbClr val="000000"/>
                </a:solidFill>
                <a:effectLst/>
              </a:rPr>
              <a:t>);  </a:t>
            </a:r>
          </a:p>
          <a:p>
            <a:pPr marL="0" indent="0" algn="just">
              <a:buNone/>
            </a:pPr>
            <a:r>
              <a:rPr lang="en-US" b="0" i="0" dirty="0">
                <a:solidFill>
                  <a:srgbClr val="000000"/>
                </a:solidFill>
                <a:effectLst/>
              </a:rPr>
              <a:t>      }  </a:t>
            </a:r>
          </a:p>
          <a:p>
            <a:pPr marL="0" indent="0" algn="just">
              <a:buNone/>
            </a:pPr>
            <a:r>
              <a:rPr lang="en-US" b="0" i="0" dirty="0">
                <a:solidFill>
                  <a:srgbClr val="000000"/>
                </a:solidFill>
                <a:effectLst/>
              </a:rPr>
              <a:t>   };  </a:t>
            </a:r>
          </a:p>
          <a:p>
            <a:pPr marL="0" indent="0" algn="just">
              <a:buNone/>
            </a:pPr>
            <a:r>
              <a:rPr lang="en-US" dirty="0">
                <a:solidFill>
                  <a:srgbClr val="000000"/>
                </a:solidFill>
              </a:rPr>
              <a:t>    </a:t>
            </a:r>
            <a:endParaRPr lang="en-US" b="0" i="0" dirty="0">
              <a:solidFill>
                <a:srgbClr val="000000"/>
              </a:solidFill>
              <a:effectLst/>
            </a:endParaRPr>
          </a:p>
          <a:p>
            <a:endParaRPr lang="en-US" dirty="0"/>
          </a:p>
        </p:txBody>
      </p:sp>
      <p:sp>
        <p:nvSpPr>
          <p:cNvPr id="4" name="Slide Number Placeholder 3">
            <a:extLst>
              <a:ext uri="{FF2B5EF4-FFF2-40B4-BE49-F238E27FC236}">
                <a16:creationId xmlns:a16="http://schemas.microsoft.com/office/drawing/2014/main" id="{7E91B4BB-D3ED-4FED-A14C-4DCC3AA785A2}"/>
              </a:ext>
            </a:extLst>
          </p:cNvPr>
          <p:cNvSpPr>
            <a:spLocks noGrp="1"/>
          </p:cNvSpPr>
          <p:nvPr>
            <p:ph type="sldNum" sz="quarter" idx="10"/>
          </p:nvPr>
        </p:nvSpPr>
        <p:spPr/>
        <p:txBody>
          <a:bodyPr/>
          <a:lstStyle/>
          <a:p>
            <a:pPr>
              <a:defRPr/>
            </a:pPr>
            <a:fld id="{6F5B34F6-CFDA-4837-B8C1-E942023A937E}" type="slidenum">
              <a:rPr lang="en-US" altLang="en-US" smtClean="0"/>
              <a:pPr>
                <a:defRPr/>
              </a:pPr>
              <a:t>89</a:t>
            </a:fld>
            <a:endParaRPr lang="en-US" altLang="en-US"/>
          </a:p>
        </p:txBody>
      </p:sp>
    </p:spTree>
    <p:extLst>
      <p:ext uri="{BB962C8B-B14F-4D97-AF65-F5344CB8AC3E}">
        <p14:creationId xmlns:p14="http://schemas.microsoft.com/office/powerpoint/2010/main" val="35405122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5C51F-1645-44D7-B354-AEB66051DEDA}"/>
              </a:ext>
            </a:extLst>
          </p:cNvPr>
          <p:cNvSpPr>
            <a:spLocks noGrp="1"/>
          </p:cNvSpPr>
          <p:nvPr>
            <p:ph type="title"/>
          </p:nvPr>
        </p:nvSpPr>
        <p:spPr>
          <a:xfrm>
            <a:off x="457200" y="609600"/>
            <a:ext cx="8229600" cy="838200"/>
          </a:xfrm>
        </p:spPr>
        <p:txBody>
          <a:bodyPr/>
          <a:lstStyle/>
          <a:p>
            <a:r>
              <a:rPr lang="en-US" dirty="0"/>
              <a:t>Type of Thread</a:t>
            </a:r>
          </a:p>
        </p:txBody>
      </p:sp>
      <p:sp>
        <p:nvSpPr>
          <p:cNvPr id="3" name="Content Placeholder 2">
            <a:extLst>
              <a:ext uri="{FF2B5EF4-FFF2-40B4-BE49-F238E27FC236}">
                <a16:creationId xmlns:a16="http://schemas.microsoft.com/office/drawing/2014/main" id="{30042A3D-2A95-48A4-AA61-E048ECFD57E5}"/>
              </a:ext>
            </a:extLst>
          </p:cNvPr>
          <p:cNvSpPr>
            <a:spLocks noGrp="1"/>
          </p:cNvSpPr>
          <p:nvPr>
            <p:ph idx="1"/>
          </p:nvPr>
        </p:nvSpPr>
        <p:spPr/>
        <p:txBody>
          <a:bodyPr/>
          <a:lstStyle/>
          <a:p>
            <a:r>
              <a:rPr lang="en-US" dirty="0"/>
              <a:t>1. User Thread</a:t>
            </a:r>
          </a:p>
          <a:p>
            <a:r>
              <a:rPr lang="en-US" dirty="0"/>
              <a:t>2. Daemon Thread</a:t>
            </a:r>
          </a:p>
          <a:p>
            <a:r>
              <a:rPr lang="en-US" b="0" i="0" dirty="0">
                <a:solidFill>
                  <a:srgbClr val="202124"/>
                </a:solidFill>
                <a:effectLst/>
                <a:latin typeface="arial" panose="020B0604020202020204" pitchFamily="34" charset="0"/>
              </a:rPr>
              <a:t>User threads are high-priority threads. The JVM will wait for any user thread to complete its task before terminating it. On the other hand, daemon threads are low-priority threads whose only role is to provide services to user threads</a:t>
            </a:r>
          </a:p>
        </p:txBody>
      </p:sp>
    </p:spTree>
    <p:extLst>
      <p:ext uri="{BB962C8B-B14F-4D97-AF65-F5344CB8AC3E}">
        <p14:creationId xmlns:p14="http://schemas.microsoft.com/office/powerpoint/2010/main" val="975372727"/>
      </p:ext>
    </p:extLst>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899D6E-9B75-4F77-BD6E-3041930D2E08}"/>
              </a:ext>
            </a:extLst>
          </p:cNvPr>
          <p:cNvSpPr>
            <a:spLocks noGrp="1"/>
          </p:cNvSpPr>
          <p:nvPr>
            <p:ph idx="1"/>
          </p:nvPr>
        </p:nvSpPr>
        <p:spPr>
          <a:xfrm>
            <a:off x="457200" y="685800"/>
            <a:ext cx="8229600" cy="6172200"/>
          </a:xfrm>
        </p:spPr>
        <p:txBody>
          <a:bodyPr/>
          <a:lstStyle/>
          <a:p>
            <a:pPr marL="0" indent="0" algn="just">
              <a:buNone/>
            </a:pPr>
            <a:r>
              <a:rPr lang="en-US" b="0" i="0" dirty="0">
                <a:solidFill>
                  <a:srgbClr val="000000"/>
                </a:solidFill>
                <a:effectLst/>
                <a:latin typeface="inter-regular"/>
              </a:rPr>
              <a:t>Thread t2=</a:t>
            </a:r>
            <a:r>
              <a:rPr lang="en-US" b="1" i="0" dirty="0">
                <a:solidFill>
                  <a:srgbClr val="006699"/>
                </a:solidFill>
                <a:effectLst/>
                <a:latin typeface="inter-regular"/>
              </a:rPr>
              <a:t>new</a:t>
            </a:r>
            <a:r>
              <a:rPr lang="en-US" b="0" i="0" dirty="0">
                <a:solidFill>
                  <a:srgbClr val="000000"/>
                </a:solidFill>
                <a:effectLst/>
                <a:latin typeface="inter-regular"/>
              </a:rPr>
              <a:t> Thread(){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obj.printTable</a:t>
            </a:r>
            <a:r>
              <a:rPr lang="en-US" b="0" i="0" dirty="0">
                <a:solidFill>
                  <a:srgbClr val="000000"/>
                </a:solidFill>
                <a:effectLst/>
                <a:latin typeface="inter-regular"/>
              </a:rPr>
              <a:t>(</a:t>
            </a:r>
            <a:r>
              <a:rPr lang="en-US" b="0" i="0" dirty="0">
                <a:solidFill>
                  <a:srgbClr val="C00000"/>
                </a:solidFill>
                <a:effectLst/>
                <a:latin typeface="inter-regular"/>
              </a:rPr>
              <a:t>100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a:t>
            </a:r>
          </a:p>
          <a:p>
            <a:pPr marL="0" indent="0" algn="just">
              <a:buNone/>
            </a:pPr>
            <a:r>
              <a:rPr lang="en-US" dirty="0">
                <a:solidFill>
                  <a:srgbClr val="000000"/>
                </a:solidFill>
              </a:rPr>
              <a:t> </a:t>
            </a:r>
            <a:r>
              <a:rPr lang="en-US" b="0" i="0" dirty="0">
                <a:solidFill>
                  <a:srgbClr val="000000"/>
                </a:solidFill>
                <a:effectLst/>
                <a:latin typeface="inter-regular"/>
              </a:rPr>
              <a:t>t1.start();  </a:t>
            </a:r>
          </a:p>
          <a:p>
            <a:pPr marL="0" indent="0" algn="just">
              <a:buNone/>
            </a:pPr>
            <a:r>
              <a:rPr lang="en-US" b="0" i="0" dirty="0">
                <a:solidFill>
                  <a:srgbClr val="000000"/>
                </a:solidFill>
                <a:effectLst/>
                <a:latin typeface="inter-regular"/>
              </a:rPr>
              <a:t> t2.start();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a:t>
            </a:r>
          </a:p>
          <a:p>
            <a:pPr marL="0" indent="0" algn="just">
              <a:buNone/>
            </a:pPr>
            <a:r>
              <a:rPr lang="en-US" dirty="0">
                <a:solidFill>
                  <a:srgbClr val="000000"/>
                </a:solidFill>
              </a:rPr>
              <a:t>  </a:t>
            </a:r>
            <a:endParaRPr lang="en-US" b="0" i="0" dirty="0">
              <a:solidFill>
                <a:srgbClr val="000000"/>
              </a:solidFill>
              <a:effectLst/>
            </a:endParaRPr>
          </a:p>
          <a:p>
            <a:endParaRPr lang="en-US" dirty="0"/>
          </a:p>
        </p:txBody>
      </p:sp>
      <p:sp>
        <p:nvSpPr>
          <p:cNvPr id="4" name="Slide Number Placeholder 3">
            <a:extLst>
              <a:ext uri="{FF2B5EF4-FFF2-40B4-BE49-F238E27FC236}">
                <a16:creationId xmlns:a16="http://schemas.microsoft.com/office/drawing/2014/main" id="{7E91B4BB-D3ED-4FED-A14C-4DCC3AA785A2}"/>
              </a:ext>
            </a:extLst>
          </p:cNvPr>
          <p:cNvSpPr>
            <a:spLocks noGrp="1"/>
          </p:cNvSpPr>
          <p:nvPr>
            <p:ph type="sldNum" sz="quarter" idx="10"/>
          </p:nvPr>
        </p:nvSpPr>
        <p:spPr/>
        <p:txBody>
          <a:bodyPr/>
          <a:lstStyle/>
          <a:p>
            <a:pPr>
              <a:defRPr/>
            </a:pPr>
            <a:fld id="{6F5B34F6-CFDA-4837-B8C1-E942023A937E}" type="slidenum">
              <a:rPr lang="en-US" altLang="en-US" smtClean="0"/>
              <a:pPr>
                <a:defRPr/>
              </a:pPr>
              <a:t>90</a:t>
            </a:fld>
            <a:endParaRPr lang="en-US" altLang="en-US"/>
          </a:p>
        </p:txBody>
      </p:sp>
    </p:spTree>
    <p:extLst>
      <p:ext uri="{BB962C8B-B14F-4D97-AF65-F5344CB8AC3E}">
        <p14:creationId xmlns:p14="http://schemas.microsoft.com/office/powerpoint/2010/main" val="911415885"/>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EBA96-AB3A-4709-85BB-A767CCBC842B}"/>
              </a:ext>
            </a:extLst>
          </p:cNvPr>
          <p:cNvSpPr>
            <a:spLocks noGrp="1"/>
          </p:cNvSpPr>
          <p:nvPr>
            <p:ph type="title"/>
          </p:nvPr>
        </p:nvSpPr>
        <p:spPr>
          <a:xfrm>
            <a:off x="457200" y="609600"/>
            <a:ext cx="8229600" cy="808038"/>
          </a:xfrm>
        </p:spPr>
        <p:txBody>
          <a:bodyPr/>
          <a:lstStyle/>
          <a:p>
            <a:r>
              <a:rPr lang="en-US" sz="4000" b="1" i="0" dirty="0">
                <a:solidFill>
                  <a:schemeClr val="tx1"/>
                </a:solidFill>
                <a:effectLst/>
                <a:latin typeface="+mn-lt"/>
              </a:rPr>
              <a:t>Static Synchronization</a:t>
            </a:r>
            <a:br>
              <a:rPr lang="en-US" b="0" i="0" dirty="0">
                <a:solidFill>
                  <a:srgbClr val="610B38"/>
                </a:solidFill>
                <a:effectLst/>
                <a:latin typeface="erdana"/>
              </a:rPr>
            </a:br>
            <a:endParaRPr lang="en-US" dirty="0"/>
          </a:p>
        </p:txBody>
      </p:sp>
      <p:sp>
        <p:nvSpPr>
          <p:cNvPr id="3" name="Content Placeholder 2">
            <a:extLst>
              <a:ext uri="{FF2B5EF4-FFF2-40B4-BE49-F238E27FC236}">
                <a16:creationId xmlns:a16="http://schemas.microsoft.com/office/drawing/2014/main" id="{53F59C5B-38B8-48FB-867D-B8CFA59CCB5F}"/>
              </a:ext>
            </a:extLst>
          </p:cNvPr>
          <p:cNvSpPr>
            <a:spLocks noGrp="1"/>
          </p:cNvSpPr>
          <p:nvPr>
            <p:ph idx="1"/>
          </p:nvPr>
        </p:nvSpPr>
        <p:spPr>
          <a:xfrm>
            <a:off x="457200" y="1600200"/>
            <a:ext cx="8382000" cy="4525963"/>
          </a:xfrm>
        </p:spPr>
        <p:txBody>
          <a:bodyPr/>
          <a:lstStyle/>
          <a:p>
            <a:r>
              <a:rPr lang="en-US" b="0" i="0" dirty="0">
                <a:solidFill>
                  <a:srgbClr val="333333"/>
                </a:solidFill>
                <a:effectLst/>
                <a:latin typeface="inter-regular"/>
              </a:rPr>
              <a:t>If you make any static method as synchronized, the lock will be on the class not on object.</a:t>
            </a:r>
          </a:p>
          <a:p>
            <a:endParaRPr lang="en-US" dirty="0"/>
          </a:p>
        </p:txBody>
      </p:sp>
      <p:sp>
        <p:nvSpPr>
          <p:cNvPr id="4" name="Slide Number Placeholder 3">
            <a:extLst>
              <a:ext uri="{FF2B5EF4-FFF2-40B4-BE49-F238E27FC236}">
                <a16:creationId xmlns:a16="http://schemas.microsoft.com/office/drawing/2014/main" id="{22E66255-A39C-4341-BB9E-839EB1791909}"/>
              </a:ext>
            </a:extLst>
          </p:cNvPr>
          <p:cNvSpPr>
            <a:spLocks noGrp="1"/>
          </p:cNvSpPr>
          <p:nvPr>
            <p:ph type="sldNum" sz="quarter" idx="10"/>
          </p:nvPr>
        </p:nvSpPr>
        <p:spPr/>
        <p:txBody>
          <a:bodyPr/>
          <a:lstStyle/>
          <a:p>
            <a:pPr>
              <a:defRPr/>
            </a:pPr>
            <a:fld id="{6F5B34F6-CFDA-4837-B8C1-E942023A937E}" type="slidenum">
              <a:rPr lang="en-US" altLang="en-US" smtClean="0"/>
              <a:pPr>
                <a:defRPr/>
              </a:pPr>
              <a:t>91</a:t>
            </a:fld>
            <a:endParaRPr lang="en-US" altLang="en-US"/>
          </a:p>
        </p:txBody>
      </p:sp>
      <p:pic>
        <p:nvPicPr>
          <p:cNvPr id="2050" name="Picture 2" descr="static synchronization">
            <a:extLst>
              <a:ext uri="{FF2B5EF4-FFF2-40B4-BE49-F238E27FC236}">
                <a16:creationId xmlns:a16="http://schemas.microsoft.com/office/drawing/2014/main" id="{43A86845-2BBA-4F99-A0F5-EE945609AF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590800"/>
            <a:ext cx="67818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990933"/>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266B5-89EB-4D8A-9955-8C6B1BE560EC}"/>
              </a:ext>
            </a:extLst>
          </p:cNvPr>
          <p:cNvSpPr>
            <a:spLocks noGrp="1"/>
          </p:cNvSpPr>
          <p:nvPr>
            <p:ph type="title"/>
          </p:nvPr>
        </p:nvSpPr>
        <p:spPr>
          <a:xfrm>
            <a:off x="0" y="609600"/>
            <a:ext cx="9144000" cy="808038"/>
          </a:xfrm>
        </p:spPr>
        <p:txBody>
          <a:bodyPr/>
          <a:lstStyle/>
          <a:p>
            <a:r>
              <a:rPr lang="en-US" sz="3600" b="1" i="0" dirty="0">
                <a:solidFill>
                  <a:schemeClr val="tx1"/>
                </a:solidFill>
                <a:effectLst/>
                <a:latin typeface="+mn-lt"/>
              </a:rPr>
              <a:t>Problem without static synchronization</a:t>
            </a:r>
            <a:br>
              <a:rPr lang="en-US" b="0" i="0" dirty="0">
                <a:solidFill>
                  <a:srgbClr val="610B4B"/>
                </a:solidFill>
                <a:effectLst/>
                <a:latin typeface="erdana"/>
              </a:rPr>
            </a:br>
            <a:endParaRPr lang="en-US" dirty="0"/>
          </a:p>
        </p:txBody>
      </p:sp>
      <p:sp>
        <p:nvSpPr>
          <p:cNvPr id="3" name="Content Placeholder 2">
            <a:extLst>
              <a:ext uri="{FF2B5EF4-FFF2-40B4-BE49-F238E27FC236}">
                <a16:creationId xmlns:a16="http://schemas.microsoft.com/office/drawing/2014/main" id="{DF5E49EA-D63D-4A54-9D36-4837AD767C73}"/>
              </a:ext>
            </a:extLst>
          </p:cNvPr>
          <p:cNvSpPr>
            <a:spLocks noGrp="1"/>
          </p:cNvSpPr>
          <p:nvPr>
            <p:ph idx="1"/>
          </p:nvPr>
        </p:nvSpPr>
        <p:spPr>
          <a:xfrm>
            <a:off x="0" y="1295400"/>
            <a:ext cx="9144000" cy="5562600"/>
          </a:xfrm>
        </p:spPr>
        <p:txBody>
          <a:bodyPr/>
          <a:lstStyle/>
          <a:p>
            <a:r>
              <a:rPr lang="en-US" b="0" i="0" dirty="0">
                <a:solidFill>
                  <a:srgbClr val="333333"/>
                </a:solidFill>
                <a:effectLst/>
                <a:latin typeface="inter-regular"/>
              </a:rPr>
              <a:t>Suppose there are two objects of a shared class (e.g. Table) named object1 and object2. In case of synchronized method and synchronized block there cannot be interference between t1 and t2 or t3 and t4 because t1 and t2 both refers to a common object that have a single lock. But there can be interference between t1 and t3 or t2 and t4 because t1 acquires another lock and t3 acquires another lock. We don't want interference between t1 and t3 or t2 and t4. Static synchronization solves this problem.</a:t>
            </a:r>
            <a:endParaRPr lang="en-US" dirty="0"/>
          </a:p>
        </p:txBody>
      </p:sp>
      <p:sp>
        <p:nvSpPr>
          <p:cNvPr id="4" name="Slide Number Placeholder 3">
            <a:extLst>
              <a:ext uri="{FF2B5EF4-FFF2-40B4-BE49-F238E27FC236}">
                <a16:creationId xmlns:a16="http://schemas.microsoft.com/office/drawing/2014/main" id="{96073594-8182-440C-8A7C-C6A2EAC88E05}"/>
              </a:ext>
            </a:extLst>
          </p:cNvPr>
          <p:cNvSpPr>
            <a:spLocks noGrp="1"/>
          </p:cNvSpPr>
          <p:nvPr>
            <p:ph type="sldNum" sz="quarter" idx="10"/>
          </p:nvPr>
        </p:nvSpPr>
        <p:spPr/>
        <p:txBody>
          <a:bodyPr/>
          <a:lstStyle/>
          <a:p>
            <a:pPr>
              <a:defRPr/>
            </a:pPr>
            <a:fld id="{6F5B34F6-CFDA-4837-B8C1-E942023A937E}" type="slidenum">
              <a:rPr lang="en-US" altLang="en-US" smtClean="0"/>
              <a:pPr>
                <a:defRPr/>
              </a:pPr>
              <a:t>92</a:t>
            </a:fld>
            <a:endParaRPr lang="en-US" altLang="en-US"/>
          </a:p>
        </p:txBody>
      </p:sp>
    </p:spTree>
    <p:extLst>
      <p:ext uri="{BB962C8B-B14F-4D97-AF65-F5344CB8AC3E}">
        <p14:creationId xmlns:p14="http://schemas.microsoft.com/office/powerpoint/2010/main" val="761093055"/>
      </p:ext>
    </p:extLst>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2B03A-A4DE-450D-8A43-EC3F761A858A}"/>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7E279744-2C34-4CC3-A852-29900FBED441}"/>
              </a:ext>
            </a:extLst>
          </p:cNvPr>
          <p:cNvSpPr>
            <a:spLocks noGrp="1"/>
          </p:cNvSpPr>
          <p:nvPr>
            <p:ph idx="1"/>
          </p:nvPr>
        </p:nvSpPr>
        <p:spPr>
          <a:xfrm>
            <a:off x="457200" y="1417638"/>
            <a:ext cx="8229600" cy="5440362"/>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Table  {     </a:t>
            </a:r>
          </a:p>
          <a:p>
            <a:pPr marL="0" indent="0" algn="just">
              <a:buNone/>
            </a:pPr>
            <a:r>
              <a:rPr lang="en-US" b="0" i="0" dirty="0">
                <a:solidFill>
                  <a:srgbClr val="000000"/>
                </a:solidFill>
                <a:effectLst/>
                <a:latin typeface="inter-regular"/>
              </a:rPr>
              <a:t> </a:t>
            </a:r>
            <a:r>
              <a:rPr lang="en-US" b="1" i="0" dirty="0">
                <a:solidFill>
                  <a:srgbClr val="006699"/>
                </a:solidFill>
                <a:effectLst/>
                <a:latin typeface="inter-regular"/>
              </a:rPr>
              <a:t>synchronized</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a:t>
            </a:r>
            <a:r>
              <a:rPr lang="en-US" b="0" i="0" dirty="0" err="1">
                <a:solidFill>
                  <a:srgbClr val="000000"/>
                </a:solidFill>
                <a:effectLst/>
                <a:latin typeface="inter-regular"/>
              </a:rPr>
              <a:t>printTable</a:t>
            </a:r>
            <a:r>
              <a:rPr lang="en-US" b="0" i="0" dirty="0">
                <a:solidFill>
                  <a:srgbClr val="000000"/>
                </a:solidFill>
                <a:effectLst/>
                <a:latin typeface="inter-regular"/>
              </a:rPr>
              <a:t>(</a:t>
            </a:r>
            <a:r>
              <a:rPr lang="en-US" b="1" i="0" dirty="0">
                <a:solidFill>
                  <a:srgbClr val="006699"/>
                </a:solidFill>
                <a:effectLst/>
                <a:latin typeface="inter-regular"/>
              </a:rPr>
              <a:t>int</a:t>
            </a:r>
            <a:r>
              <a:rPr lang="en-US" b="0" i="0" dirty="0">
                <a:solidFill>
                  <a:srgbClr val="000000"/>
                </a:solidFill>
                <a:effectLst/>
                <a:latin typeface="inter-regular"/>
              </a:rPr>
              <a:t> n){    </a:t>
            </a:r>
          </a:p>
          <a:p>
            <a:pPr marL="0" indent="0" algn="just">
              <a:buNone/>
            </a:pPr>
            <a:r>
              <a:rPr lang="en-US" b="0" i="0" dirty="0">
                <a:solidFill>
                  <a:srgbClr val="000000"/>
                </a:solidFill>
                <a:effectLst/>
                <a:latin typeface="inter-regular"/>
              </a:rPr>
              <a:t>   </a:t>
            </a:r>
            <a:r>
              <a:rPr lang="en-US" b="1" i="0" dirty="0">
                <a:solidFill>
                  <a:srgbClr val="006699"/>
                </a:solidFill>
                <a:effectLst/>
                <a:latin typeface="inter-regular"/>
              </a:rPr>
              <a:t>for</a:t>
            </a:r>
            <a:r>
              <a:rPr lang="en-US" b="0" i="0" dirty="0">
                <a:solidFill>
                  <a:srgbClr val="000000"/>
                </a:solidFill>
                <a:effectLst/>
                <a:latin typeface="inter-regular"/>
              </a:rPr>
              <a:t>(</a:t>
            </a:r>
            <a:r>
              <a:rPr lang="en-US" b="1" i="0" dirty="0">
                <a:solidFill>
                  <a:srgbClr val="006699"/>
                </a:solidFill>
                <a:effectLst/>
                <a:latin typeface="inter-regular"/>
              </a:rPr>
              <a:t>int</a:t>
            </a:r>
            <a:r>
              <a:rPr lang="en-US" b="0" i="0" dirty="0">
                <a:solidFill>
                  <a:srgbClr val="000000"/>
                </a:solidFill>
                <a:effectLst/>
                <a:latin typeface="inter-regular"/>
              </a:rPr>
              <a:t> </a:t>
            </a:r>
            <a:r>
              <a:rPr lang="en-US" b="0" i="0" dirty="0" err="1">
                <a:solidFill>
                  <a:srgbClr val="000000"/>
                </a:solidFill>
                <a:effectLst/>
                <a:latin typeface="inter-regular"/>
              </a:rPr>
              <a:t>i</a:t>
            </a:r>
            <a:r>
              <a:rPr lang="en-US" b="0" i="0" dirty="0">
                <a:solidFill>
                  <a:srgbClr val="000000"/>
                </a:solidFill>
                <a:effectLst/>
                <a:latin typeface="inter-regular"/>
              </a:rPr>
              <a:t>=</a:t>
            </a:r>
            <a:r>
              <a:rPr lang="en-US" b="0" i="0" dirty="0">
                <a:solidFill>
                  <a:srgbClr val="C00000"/>
                </a:solidFill>
                <a:effectLst/>
                <a:latin typeface="inter-regular"/>
              </a:rPr>
              <a:t>1</a:t>
            </a:r>
            <a:r>
              <a:rPr lang="en-US" b="0" i="0" dirty="0">
                <a:solidFill>
                  <a:srgbClr val="000000"/>
                </a:solidFill>
                <a:effectLst/>
                <a:latin typeface="inter-regular"/>
              </a:rPr>
              <a:t>;i&lt;=</a:t>
            </a:r>
            <a:r>
              <a:rPr lang="en-US" b="0" i="0" dirty="0">
                <a:solidFill>
                  <a:srgbClr val="C00000"/>
                </a:solidFill>
                <a:effectLst/>
                <a:latin typeface="inter-regular"/>
              </a:rPr>
              <a:t>10</a:t>
            </a:r>
            <a:r>
              <a:rPr lang="en-US" b="0" i="0" dirty="0">
                <a:solidFill>
                  <a:srgbClr val="000000"/>
                </a:solidFill>
                <a:effectLst/>
                <a:latin typeface="inter-regular"/>
              </a:rPr>
              <a:t>;i++){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System.out.println</a:t>
            </a:r>
            <a:r>
              <a:rPr lang="en-US" b="0" i="0" dirty="0">
                <a:solidFill>
                  <a:srgbClr val="000000"/>
                </a:solidFill>
                <a:effectLst/>
                <a:latin typeface="inter-regular"/>
              </a:rPr>
              <a:t>(n*</a:t>
            </a:r>
            <a:r>
              <a:rPr lang="en-US" b="0" i="0" dirty="0" err="1">
                <a:solidFill>
                  <a:srgbClr val="000000"/>
                </a:solidFill>
                <a:effectLst/>
                <a:latin typeface="inter-regular"/>
              </a:rPr>
              <a:t>i</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a:t>
            </a:r>
            <a:r>
              <a:rPr lang="en-US" b="1" i="0" dirty="0">
                <a:solidFill>
                  <a:srgbClr val="006699"/>
                </a:solidFill>
                <a:effectLst/>
                <a:latin typeface="inter-regular"/>
              </a:rPr>
              <a:t>try</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Thread.sleep</a:t>
            </a:r>
            <a:r>
              <a:rPr lang="en-US" b="0" i="0" dirty="0">
                <a:solidFill>
                  <a:srgbClr val="000000"/>
                </a:solidFill>
                <a:effectLst/>
                <a:latin typeface="inter-regular"/>
              </a:rPr>
              <a:t>(</a:t>
            </a:r>
            <a:r>
              <a:rPr lang="en-US" b="0" i="0" dirty="0">
                <a:solidFill>
                  <a:srgbClr val="C00000"/>
                </a:solidFill>
                <a:effectLst/>
                <a:latin typeface="inter-regular"/>
              </a:rPr>
              <a:t>400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r>
              <a:rPr lang="en-US" b="1" i="0" dirty="0">
                <a:solidFill>
                  <a:srgbClr val="006699"/>
                </a:solidFill>
                <a:effectLst/>
                <a:latin typeface="inter-regular"/>
              </a:rPr>
              <a:t>catch</a:t>
            </a:r>
            <a:r>
              <a:rPr lang="en-US" b="0" i="0" dirty="0">
                <a:solidFill>
                  <a:srgbClr val="000000"/>
                </a:solidFill>
                <a:effectLst/>
                <a:latin typeface="inter-regular"/>
              </a:rPr>
              <a:t>(Exception e){}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    </a:t>
            </a:r>
          </a:p>
          <a:p>
            <a:endParaRPr lang="en-US" dirty="0"/>
          </a:p>
        </p:txBody>
      </p:sp>
      <p:sp>
        <p:nvSpPr>
          <p:cNvPr id="4" name="Slide Number Placeholder 3">
            <a:extLst>
              <a:ext uri="{FF2B5EF4-FFF2-40B4-BE49-F238E27FC236}">
                <a16:creationId xmlns:a16="http://schemas.microsoft.com/office/drawing/2014/main" id="{A7E97842-78F9-40F5-896B-4586F7C9EDCD}"/>
              </a:ext>
            </a:extLst>
          </p:cNvPr>
          <p:cNvSpPr>
            <a:spLocks noGrp="1"/>
          </p:cNvSpPr>
          <p:nvPr>
            <p:ph type="sldNum" sz="quarter" idx="10"/>
          </p:nvPr>
        </p:nvSpPr>
        <p:spPr/>
        <p:txBody>
          <a:bodyPr/>
          <a:lstStyle/>
          <a:p>
            <a:pPr>
              <a:defRPr/>
            </a:pPr>
            <a:fld id="{6F5B34F6-CFDA-4837-B8C1-E942023A937E}" type="slidenum">
              <a:rPr lang="en-US" altLang="en-US" smtClean="0"/>
              <a:pPr>
                <a:defRPr/>
              </a:pPr>
              <a:t>93</a:t>
            </a:fld>
            <a:endParaRPr lang="en-US" altLang="en-US"/>
          </a:p>
        </p:txBody>
      </p:sp>
    </p:spTree>
    <p:extLst>
      <p:ext uri="{BB962C8B-B14F-4D97-AF65-F5344CB8AC3E}">
        <p14:creationId xmlns:p14="http://schemas.microsoft.com/office/powerpoint/2010/main" val="3892377286"/>
      </p:ext>
    </p:extLst>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B47-99C9-46DE-BABD-7358843E28F9}"/>
              </a:ext>
            </a:extLst>
          </p:cNvPr>
          <p:cNvSpPr>
            <a:spLocks noGrp="1"/>
          </p:cNvSpPr>
          <p:nvPr>
            <p:ph idx="1"/>
          </p:nvPr>
        </p:nvSpPr>
        <p:spPr>
          <a:xfrm>
            <a:off x="0" y="685800"/>
            <a:ext cx="91440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MyThread1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Table.printTable</a:t>
            </a:r>
            <a:r>
              <a:rPr lang="en-US" b="0" i="0" dirty="0">
                <a:solidFill>
                  <a:srgbClr val="000000"/>
                </a:solidFill>
                <a:effectLst/>
                <a:latin typeface="inter-regular"/>
              </a:rPr>
              <a:t>(</a:t>
            </a:r>
            <a:r>
              <a:rPr lang="en-US" b="0" i="0" dirty="0">
                <a:solidFill>
                  <a:srgbClr val="C00000"/>
                </a:solidFill>
                <a:effectLst/>
                <a:latin typeface="inter-regular"/>
              </a:rPr>
              <a:t>1</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MyThread2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Table.printTable</a:t>
            </a:r>
            <a:r>
              <a:rPr lang="en-US" b="0" i="0" dirty="0">
                <a:solidFill>
                  <a:srgbClr val="000000"/>
                </a:solidFill>
                <a:effectLst/>
                <a:latin typeface="inter-regular"/>
              </a:rPr>
              <a:t>(</a:t>
            </a:r>
            <a:r>
              <a:rPr lang="en-US" b="0" i="0" dirty="0">
                <a:solidFill>
                  <a:srgbClr val="C00000"/>
                </a:solidFill>
                <a:effectLst/>
                <a:latin typeface="inter-regular"/>
              </a:rPr>
              <a:t>10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a:t>
            </a:r>
          </a:p>
          <a:p>
            <a:endParaRPr lang="en-US" dirty="0"/>
          </a:p>
        </p:txBody>
      </p:sp>
      <p:sp>
        <p:nvSpPr>
          <p:cNvPr id="4" name="Slide Number Placeholder 3">
            <a:extLst>
              <a:ext uri="{FF2B5EF4-FFF2-40B4-BE49-F238E27FC236}">
                <a16:creationId xmlns:a16="http://schemas.microsoft.com/office/drawing/2014/main" id="{767E6F5F-B774-429D-A6A5-A8283D1685F7}"/>
              </a:ext>
            </a:extLst>
          </p:cNvPr>
          <p:cNvSpPr>
            <a:spLocks noGrp="1"/>
          </p:cNvSpPr>
          <p:nvPr>
            <p:ph type="sldNum" sz="quarter" idx="10"/>
          </p:nvPr>
        </p:nvSpPr>
        <p:spPr/>
        <p:txBody>
          <a:bodyPr/>
          <a:lstStyle/>
          <a:p>
            <a:pPr>
              <a:defRPr/>
            </a:pPr>
            <a:fld id="{6F5B34F6-CFDA-4837-B8C1-E942023A937E}" type="slidenum">
              <a:rPr lang="en-US" altLang="en-US" smtClean="0"/>
              <a:pPr>
                <a:defRPr/>
              </a:pPr>
              <a:t>94</a:t>
            </a:fld>
            <a:endParaRPr lang="en-US" altLang="en-US"/>
          </a:p>
        </p:txBody>
      </p:sp>
    </p:spTree>
    <p:extLst>
      <p:ext uri="{BB962C8B-B14F-4D97-AF65-F5344CB8AC3E}">
        <p14:creationId xmlns:p14="http://schemas.microsoft.com/office/powerpoint/2010/main" val="348201872"/>
      </p:ext>
    </p:extLst>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B47-99C9-46DE-BABD-7358843E28F9}"/>
              </a:ext>
            </a:extLst>
          </p:cNvPr>
          <p:cNvSpPr>
            <a:spLocks noGrp="1"/>
          </p:cNvSpPr>
          <p:nvPr>
            <p:ph idx="1"/>
          </p:nvPr>
        </p:nvSpPr>
        <p:spPr>
          <a:xfrm>
            <a:off x="0" y="685800"/>
            <a:ext cx="9144000" cy="6172200"/>
          </a:xfrm>
        </p:spPr>
        <p:txBody>
          <a:bodyPr/>
          <a:lstStyle/>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MyThread1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Table.printTable</a:t>
            </a:r>
            <a:r>
              <a:rPr lang="en-US" b="0" i="0" dirty="0">
                <a:solidFill>
                  <a:srgbClr val="000000"/>
                </a:solidFill>
                <a:effectLst/>
                <a:latin typeface="inter-regular"/>
              </a:rPr>
              <a:t>(</a:t>
            </a:r>
            <a:r>
              <a:rPr lang="en-US" b="0" i="0" dirty="0">
                <a:solidFill>
                  <a:srgbClr val="C00000"/>
                </a:solidFill>
                <a:effectLst/>
                <a:latin typeface="inter-regular"/>
              </a:rPr>
              <a:t>100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    </a:t>
            </a:r>
          </a:p>
          <a:p>
            <a:pPr marL="0" indent="0" algn="just">
              <a:buNone/>
            </a:pPr>
            <a:r>
              <a:rPr lang="en-US" b="1" i="0" dirty="0">
                <a:solidFill>
                  <a:srgbClr val="006699"/>
                </a:solidFill>
                <a:effectLst/>
                <a:latin typeface="inter-regular"/>
              </a:rPr>
              <a:t>class</a:t>
            </a:r>
            <a:r>
              <a:rPr lang="en-US" b="0" i="0" dirty="0">
                <a:solidFill>
                  <a:srgbClr val="000000"/>
                </a:solidFill>
                <a:effectLst/>
                <a:latin typeface="inter-regular"/>
              </a:rPr>
              <a:t> MyThread2 </a:t>
            </a:r>
            <a:r>
              <a:rPr lang="en-US" b="1" i="0" dirty="0">
                <a:solidFill>
                  <a:srgbClr val="006699"/>
                </a:solidFill>
                <a:effectLst/>
                <a:latin typeface="inter-regular"/>
              </a:rPr>
              <a:t>extends</a:t>
            </a:r>
            <a:r>
              <a:rPr lang="en-US" b="0" i="0" dirty="0">
                <a:solidFill>
                  <a:srgbClr val="000000"/>
                </a:solidFill>
                <a:effectLst/>
                <a:latin typeface="inter-regular"/>
              </a:rPr>
              <a:t> Thread{    </a:t>
            </a:r>
          </a:p>
          <a:p>
            <a:pPr marL="0" indent="0" algn="just">
              <a:buNone/>
            </a:pPr>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run(){    </a:t>
            </a:r>
          </a:p>
          <a:p>
            <a:pPr marL="0" indent="0" algn="just">
              <a:buNone/>
            </a:pPr>
            <a:r>
              <a:rPr lang="en-US" b="0" i="0" dirty="0">
                <a:solidFill>
                  <a:srgbClr val="000000"/>
                </a:solidFill>
                <a:effectLst/>
                <a:latin typeface="inter-regular"/>
              </a:rPr>
              <a:t>      </a:t>
            </a:r>
            <a:r>
              <a:rPr lang="en-US" b="0" i="0" dirty="0" err="1">
                <a:solidFill>
                  <a:srgbClr val="000000"/>
                </a:solidFill>
                <a:effectLst/>
                <a:latin typeface="inter-regular"/>
              </a:rPr>
              <a:t>Table.printTable</a:t>
            </a:r>
            <a:r>
              <a:rPr lang="en-US" b="0" i="0" dirty="0">
                <a:solidFill>
                  <a:srgbClr val="000000"/>
                </a:solidFill>
                <a:effectLst/>
                <a:latin typeface="inter-regular"/>
              </a:rPr>
              <a:t>(</a:t>
            </a:r>
            <a:r>
              <a:rPr lang="en-US" b="0" i="0" dirty="0">
                <a:solidFill>
                  <a:srgbClr val="C00000"/>
                </a:solidFill>
                <a:effectLst/>
                <a:latin typeface="inter-regular"/>
              </a:rPr>
              <a:t>1000</a:t>
            </a:r>
            <a:r>
              <a:rPr lang="en-US" b="0" i="0" dirty="0">
                <a:solidFill>
                  <a:srgbClr val="000000"/>
                </a:solidFill>
                <a:effectLst/>
                <a:latin typeface="inter-regular"/>
              </a:rPr>
              <a:t>);    </a:t>
            </a:r>
          </a:p>
          <a:p>
            <a:pPr marL="0" indent="0" algn="just">
              <a:buNone/>
            </a:pPr>
            <a:r>
              <a:rPr lang="en-US" b="0" i="0" dirty="0">
                <a:solidFill>
                  <a:srgbClr val="000000"/>
                </a:solidFill>
                <a:effectLst/>
                <a:latin typeface="inter-regular"/>
              </a:rPr>
              <a:t>    }    </a:t>
            </a:r>
          </a:p>
          <a:p>
            <a:pPr marL="0" indent="0" algn="just">
              <a:buNone/>
            </a:pPr>
            <a:r>
              <a:rPr lang="en-US" b="0" i="0" dirty="0">
                <a:solidFill>
                  <a:srgbClr val="000000"/>
                </a:solidFill>
                <a:effectLst/>
                <a:latin typeface="inter-regular"/>
              </a:rPr>
              <a:t>}    </a:t>
            </a:r>
          </a:p>
          <a:p>
            <a:endParaRPr lang="en-US" dirty="0"/>
          </a:p>
        </p:txBody>
      </p:sp>
      <p:sp>
        <p:nvSpPr>
          <p:cNvPr id="4" name="Slide Number Placeholder 3">
            <a:extLst>
              <a:ext uri="{FF2B5EF4-FFF2-40B4-BE49-F238E27FC236}">
                <a16:creationId xmlns:a16="http://schemas.microsoft.com/office/drawing/2014/main" id="{767E6F5F-B774-429D-A6A5-A8283D1685F7}"/>
              </a:ext>
            </a:extLst>
          </p:cNvPr>
          <p:cNvSpPr>
            <a:spLocks noGrp="1"/>
          </p:cNvSpPr>
          <p:nvPr>
            <p:ph type="sldNum" sz="quarter" idx="10"/>
          </p:nvPr>
        </p:nvSpPr>
        <p:spPr/>
        <p:txBody>
          <a:bodyPr/>
          <a:lstStyle/>
          <a:p>
            <a:pPr>
              <a:defRPr/>
            </a:pPr>
            <a:fld id="{6F5B34F6-CFDA-4837-B8C1-E942023A937E}" type="slidenum">
              <a:rPr lang="en-US" altLang="en-US" smtClean="0"/>
              <a:pPr>
                <a:defRPr/>
              </a:pPr>
              <a:t>95</a:t>
            </a:fld>
            <a:endParaRPr lang="en-US" altLang="en-US"/>
          </a:p>
        </p:txBody>
      </p:sp>
    </p:spTree>
    <p:extLst>
      <p:ext uri="{BB962C8B-B14F-4D97-AF65-F5344CB8AC3E}">
        <p14:creationId xmlns:p14="http://schemas.microsoft.com/office/powerpoint/2010/main" val="3353388465"/>
      </p:ext>
    </p:extLst>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B47-99C9-46DE-BABD-7358843E28F9}"/>
              </a:ext>
            </a:extLst>
          </p:cNvPr>
          <p:cNvSpPr>
            <a:spLocks noGrp="1"/>
          </p:cNvSpPr>
          <p:nvPr>
            <p:ph idx="1"/>
          </p:nvPr>
        </p:nvSpPr>
        <p:spPr>
          <a:xfrm>
            <a:off x="0" y="685800"/>
            <a:ext cx="9144000" cy="6172200"/>
          </a:xfrm>
        </p:spPr>
        <p:txBody>
          <a:bodyPr/>
          <a:lstStyle/>
          <a:p>
            <a:pPr marL="0" indent="0" algn="just">
              <a:buNone/>
            </a:pPr>
            <a:r>
              <a:rPr lang="en-US" sz="2800" b="1" i="0" dirty="0">
                <a:solidFill>
                  <a:srgbClr val="006699"/>
                </a:solidFill>
                <a:effectLst/>
                <a:latin typeface="inter-regular"/>
              </a:rPr>
              <a:t>public</a:t>
            </a:r>
            <a:r>
              <a:rPr lang="en-US" sz="2800" b="0" i="0" dirty="0">
                <a:solidFill>
                  <a:srgbClr val="000000"/>
                </a:solidFill>
                <a:effectLst/>
                <a:latin typeface="inter-regular"/>
              </a:rPr>
              <a:t> </a:t>
            </a:r>
            <a:r>
              <a:rPr lang="en-US" sz="2800" b="1" i="0" dirty="0">
                <a:solidFill>
                  <a:srgbClr val="006699"/>
                </a:solidFill>
                <a:effectLst/>
                <a:latin typeface="inter-regular"/>
              </a:rPr>
              <a:t>class</a:t>
            </a:r>
            <a:r>
              <a:rPr lang="en-US" sz="2800" b="0" i="0" dirty="0">
                <a:solidFill>
                  <a:srgbClr val="000000"/>
                </a:solidFill>
                <a:effectLst/>
                <a:latin typeface="inter-regular"/>
              </a:rPr>
              <a:t> TestSynchronization4{    </a:t>
            </a:r>
          </a:p>
          <a:p>
            <a:pPr marL="0" indent="0" algn="just">
              <a:buNone/>
            </a:pPr>
            <a:r>
              <a:rPr lang="en-US" sz="2800" b="1" i="0" dirty="0">
                <a:solidFill>
                  <a:srgbClr val="006699"/>
                </a:solidFill>
                <a:effectLst/>
                <a:latin typeface="inter-regular"/>
              </a:rPr>
              <a:t>          public</a:t>
            </a:r>
            <a:r>
              <a:rPr lang="en-US" sz="2800" b="0" i="0" dirty="0">
                <a:solidFill>
                  <a:srgbClr val="000000"/>
                </a:solidFill>
                <a:effectLst/>
                <a:latin typeface="inter-regular"/>
              </a:rPr>
              <a:t> </a:t>
            </a:r>
            <a:r>
              <a:rPr lang="en-US" sz="2800" b="1" i="0" dirty="0">
                <a:solidFill>
                  <a:srgbClr val="006699"/>
                </a:solidFill>
                <a:effectLst/>
                <a:latin typeface="inter-regular"/>
              </a:rPr>
              <a:t>static</a:t>
            </a:r>
            <a:r>
              <a:rPr lang="en-US" sz="2800" b="0" i="0" dirty="0">
                <a:solidFill>
                  <a:srgbClr val="000000"/>
                </a:solidFill>
                <a:effectLst/>
                <a:latin typeface="inter-regular"/>
              </a:rPr>
              <a:t> </a:t>
            </a:r>
            <a:r>
              <a:rPr lang="en-US" sz="2800" b="1" i="0" dirty="0">
                <a:solidFill>
                  <a:srgbClr val="006699"/>
                </a:solidFill>
                <a:effectLst/>
                <a:latin typeface="inter-regular"/>
              </a:rPr>
              <a:t>void</a:t>
            </a:r>
            <a:r>
              <a:rPr lang="en-US" sz="2800" b="0" i="0" dirty="0">
                <a:solidFill>
                  <a:srgbClr val="000000"/>
                </a:solidFill>
                <a:effectLst/>
                <a:latin typeface="inter-regular"/>
              </a:rPr>
              <a:t> main(String t[]){    </a:t>
            </a:r>
          </a:p>
          <a:p>
            <a:pPr marL="0" indent="0" algn="just">
              <a:buNone/>
            </a:pPr>
            <a:r>
              <a:rPr lang="en-US" sz="2800" b="0" i="0" dirty="0">
                <a:solidFill>
                  <a:srgbClr val="000000"/>
                </a:solidFill>
                <a:effectLst/>
                <a:latin typeface="inter-regular"/>
              </a:rPr>
              <a:t>          MyThread1 t1=</a:t>
            </a:r>
            <a:r>
              <a:rPr lang="en-US" sz="2800" b="1" i="0" dirty="0">
                <a:solidFill>
                  <a:srgbClr val="006699"/>
                </a:solidFill>
                <a:effectLst/>
                <a:latin typeface="inter-regular"/>
              </a:rPr>
              <a:t>new</a:t>
            </a:r>
            <a:r>
              <a:rPr lang="en-US" sz="2800" b="0" i="0" dirty="0">
                <a:solidFill>
                  <a:srgbClr val="000000"/>
                </a:solidFill>
                <a:effectLst/>
                <a:latin typeface="inter-regular"/>
              </a:rPr>
              <a:t> MyThread1();    </a:t>
            </a:r>
          </a:p>
          <a:p>
            <a:pPr marL="0" indent="0" algn="just">
              <a:buNone/>
            </a:pPr>
            <a:r>
              <a:rPr lang="en-US" sz="2800" b="0" i="0" dirty="0">
                <a:solidFill>
                  <a:srgbClr val="000000"/>
                </a:solidFill>
                <a:effectLst/>
                <a:latin typeface="inter-regular"/>
              </a:rPr>
              <a:t>          MyThread2 t2=</a:t>
            </a:r>
            <a:r>
              <a:rPr lang="en-US" sz="2800" b="1" i="0" dirty="0">
                <a:solidFill>
                  <a:srgbClr val="006699"/>
                </a:solidFill>
                <a:effectLst/>
                <a:latin typeface="inter-regular"/>
              </a:rPr>
              <a:t>new</a:t>
            </a:r>
            <a:r>
              <a:rPr lang="en-US" sz="2800" b="0" i="0" dirty="0">
                <a:solidFill>
                  <a:srgbClr val="000000"/>
                </a:solidFill>
                <a:effectLst/>
                <a:latin typeface="inter-regular"/>
              </a:rPr>
              <a:t> MyThread2();    </a:t>
            </a:r>
          </a:p>
          <a:p>
            <a:pPr marL="0" indent="0" algn="just">
              <a:buNone/>
            </a:pPr>
            <a:r>
              <a:rPr lang="en-US" sz="2800" b="0" i="0" dirty="0">
                <a:solidFill>
                  <a:srgbClr val="000000"/>
                </a:solidFill>
                <a:effectLst/>
                <a:latin typeface="inter-regular"/>
              </a:rPr>
              <a:t>          MyThread3 t3=</a:t>
            </a:r>
            <a:r>
              <a:rPr lang="en-US" sz="2800" b="1" i="0" dirty="0">
                <a:solidFill>
                  <a:srgbClr val="006699"/>
                </a:solidFill>
                <a:effectLst/>
                <a:latin typeface="inter-regular"/>
              </a:rPr>
              <a:t>new</a:t>
            </a:r>
            <a:r>
              <a:rPr lang="en-US" sz="2800" b="0" i="0" dirty="0">
                <a:solidFill>
                  <a:srgbClr val="000000"/>
                </a:solidFill>
                <a:effectLst/>
                <a:latin typeface="inter-regular"/>
              </a:rPr>
              <a:t> MyThread3();    </a:t>
            </a:r>
          </a:p>
          <a:p>
            <a:pPr marL="0" indent="0" algn="just">
              <a:buNone/>
            </a:pPr>
            <a:r>
              <a:rPr lang="en-US" sz="2800" b="0" i="0" dirty="0">
                <a:solidFill>
                  <a:srgbClr val="000000"/>
                </a:solidFill>
                <a:effectLst/>
                <a:latin typeface="inter-regular"/>
              </a:rPr>
              <a:t>          MyThread4 t4=</a:t>
            </a:r>
            <a:r>
              <a:rPr lang="en-US" sz="2800" b="1" i="0" dirty="0">
                <a:solidFill>
                  <a:srgbClr val="006699"/>
                </a:solidFill>
                <a:effectLst/>
                <a:latin typeface="inter-regular"/>
              </a:rPr>
              <a:t>new</a:t>
            </a:r>
            <a:r>
              <a:rPr lang="en-US" sz="2800" b="0" i="0" dirty="0">
                <a:solidFill>
                  <a:srgbClr val="000000"/>
                </a:solidFill>
                <a:effectLst/>
                <a:latin typeface="inter-regular"/>
              </a:rPr>
              <a:t> MyThread4();    </a:t>
            </a:r>
          </a:p>
          <a:p>
            <a:pPr marL="0" indent="0" algn="just">
              <a:buNone/>
            </a:pPr>
            <a:r>
              <a:rPr lang="en-US" sz="2800" b="0" i="0" dirty="0">
                <a:solidFill>
                  <a:srgbClr val="000000"/>
                </a:solidFill>
                <a:effectLst/>
                <a:latin typeface="inter-regular"/>
              </a:rPr>
              <a:t>          t1.start();    </a:t>
            </a:r>
          </a:p>
          <a:p>
            <a:pPr marL="0" indent="0" algn="just">
              <a:buNone/>
            </a:pPr>
            <a:r>
              <a:rPr lang="en-US" sz="2800" b="0" i="0" dirty="0">
                <a:solidFill>
                  <a:srgbClr val="000000"/>
                </a:solidFill>
                <a:effectLst/>
                <a:latin typeface="inter-regular"/>
              </a:rPr>
              <a:t>          t2.start();    </a:t>
            </a:r>
          </a:p>
          <a:p>
            <a:pPr marL="0" indent="0" algn="just">
              <a:buNone/>
            </a:pPr>
            <a:r>
              <a:rPr lang="en-US" sz="2800" b="0" i="0" dirty="0">
                <a:solidFill>
                  <a:srgbClr val="000000"/>
                </a:solidFill>
                <a:effectLst/>
                <a:latin typeface="inter-regular"/>
              </a:rPr>
              <a:t>          t3.start();    </a:t>
            </a:r>
          </a:p>
          <a:p>
            <a:pPr marL="0" indent="0" algn="just">
              <a:buNone/>
            </a:pPr>
            <a:r>
              <a:rPr lang="en-US" sz="2800" b="0" i="0" dirty="0">
                <a:solidFill>
                  <a:srgbClr val="000000"/>
                </a:solidFill>
                <a:effectLst/>
                <a:latin typeface="inter-regular"/>
              </a:rPr>
              <a:t>          t4.start();    </a:t>
            </a:r>
          </a:p>
          <a:p>
            <a:pPr marL="0" indent="0" algn="just">
              <a:buNone/>
            </a:pPr>
            <a:r>
              <a:rPr lang="en-US" sz="2800" b="0" i="0" dirty="0">
                <a:solidFill>
                  <a:srgbClr val="000000"/>
                </a:solidFill>
                <a:effectLst/>
                <a:latin typeface="inter-regular"/>
              </a:rPr>
              <a:t>         }    </a:t>
            </a:r>
          </a:p>
          <a:p>
            <a:pPr marL="0" indent="0" algn="just">
              <a:buNone/>
            </a:pPr>
            <a:r>
              <a:rPr lang="en-US" sz="2800" b="0" i="0" dirty="0">
                <a:solidFill>
                  <a:srgbClr val="000000"/>
                </a:solidFill>
                <a:effectLst/>
                <a:latin typeface="inter-regular"/>
              </a:rPr>
              <a:t>}    </a:t>
            </a:r>
          </a:p>
          <a:p>
            <a:endParaRPr lang="en-US" dirty="0"/>
          </a:p>
        </p:txBody>
      </p:sp>
      <p:sp>
        <p:nvSpPr>
          <p:cNvPr id="4" name="Slide Number Placeholder 3">
            <a:extLst>
              <a:ext uri="{FF2B5EF4-FFF2-40B4-BE49-F238E27FC236}">
                <a16:creationId xmlns:a16="http://schemas.microsoft.com/office/drawing/2014/main" id="{767E6F5F-B774-429D-A6A5-A8283D1685F7}"/>
              </a:ext>
            </a:extLst>
          </p:cNvPr>
          <p:cNvSpPr>
            <a:spLocks noGrp="1"/>
          </p:cNvSpPr>
          <p:nvPr>
            <p:ph type="sldNum" sz="quarter" idx="10"/>
          </p:nvPr>
        </p:nvSpPr>
        <p:spPr/>
        <p:txBody>
          <a:bodyPr/>
          <a:lstStyle/>
          <a:p>
            <a:pPr>
              <a:defRPr/>
            </a:pPr>
            <a:fld id="{6F5B34F6-CFDA-4837-B8C1-E942023A937E}" type="slidenum">
              <a:rPr lang="en-US" altLang="en-US" smtClean="0"/>
              <a:pPr>
                <a:defRPr/>
              </a:pPr>
              <a:t>96</a:t>
            </a:fld>
            <a:endParaRPr lang="en-US" altLang="en-US"/>
          </a:p>
        </p:txBody>
      </p:sp>
    </p:spTree>
    <p:extLst>
      <p:ext uri="{BB962C8B-B14F-4D97-AF65-F5344CB8AC3E}">
        <p14:creationId xmlns:p14="http://schemas.microsoft.com/office/powerpoint/2010/main" val="3790442030"/>
      </p:ext>
    </p:extLst>
  </p:cSld>
  <p:clrMapOvr>
    <a:masterClrMapping/>
  </p:clrMapOvr>
  <p:transition/>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11391</TotalTime>
  <Words>5996</Words>
  <Application>Microsoft Office PowerPoint</Application>
  <PresentationFormat>On-screen Show (4:3)</PresentationFormat>
  <Paragraphs>748</Paragraphs>
  <Slides>96</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96</vt:i4>
      </vt:variant>
    </vt:vector>
  </HeadingPairs>
  <TitlesOfParts>
    <vt:vector size="113" baseType="lpstr">
      <vt:lpstr>Arial</vt:lpstr>
      <vt:lpstr>Arial</vt:lpstr>
      <vt:lpstr>charter</vt:lpstr>
      <vt:lpstr>Courier 10 Pitch</vt:lpstr>
      <vt:lpstr>Courier New</vt:lpstr>
      <vt:lpstr>erdana</vt:lpstr>
      <vt:lpstr>Garamond</vt:lpstr>
      <vt:lpstr>inherit</vt:lpstr>
      <vt:lpstr>inter-bold</vt:lpstr>
      <vt:lpstr>inter-regular</vt:lpstr>
      <vt:lpstr>Raleway</vt:lpstr>
      <vt:lpstr>sohne</vt:lpstr>
      <vt:lpstr>Source Code Pro</vt:lpstr>
      <vt:lpstr>Source Sans Pro</vt:lpstr>
      <vt:lpstr>ui-monospace</vt:lpstr>
      <vt:lpstr>urw-din</vt:lpstr>
      <vt:lpstr>1_Default Design</vt:lpstr>
      <vt:lpstr>Multithreading</vt:lpstr>
      <vt:lpstr>Agenda</vt:lpstr>
      <vt:lpstr>What is Multiprocessing</vt:lpstr>
      <vt:lpstr>Type of Multiprocessing</vt:lpstr>
      <vt:lpstr>PowerPoint Presentation</vt:lpstr>
      <vt:lpstr>What is Thread(Separate flow of Execution)</vt:lpstr>
      <vt:lpstr>PowerPoint Presentation</vt:lpstr>
      <vt:lpstr>PowerPoint Presentation</vt:lpstr>
      <vt:lpstr>Type of Thread</vt:lpstr>
      <vt:lpstr>Use of Daemon Thread</vt:lpstr>
      <vt:lpstr>PowerPoint Presentation</vt:lpstr>
      <vt:lpstr>Multithreading</vt:lpstr>
      <vt:lpstr>Cont..</vt:lpstr>
      <vt:lpstr>Advantages of multithread</vt:lpstr>
      <vt:lpstr>Thread Life Cycle in Java</vt:lpstr>
      <vt:lpstr>New state </vt:lpstr>
      <vt:lpstr>Runnable state </vt:lpstr>
      <vt:lpstr>Running state </vt:lpstr>
      <vt:lpstr>Waiting state </vt:lpstr>
      <vt:lpstr>Death state or Terminate </vt:lpstr>
      <vt:lpstr>Example</vt:lpstr>
      <vt:lpstr>Creating Threads </vt:lpstr>
      <vt:lpstr>Method 1-Extend thread class </vt:lpstr>
      <vt:lpstr>What is start() method and run() method? </vt:lpstr>
      <vt:lpstr>What happens if we didn’t override the run() Method?</vt:lpstr>
      <vt:lpstr>Explanation </vt:lpstr>
      <vt:lpstr>Can we overload the run() method?</vt:lpstr>
      <vt:lpstr>Explanation</vt:lpstr>
      <vt:lpstr>Can we invoke run() method instead of start() method?</vt:lpstr>
      <vt:lpstr>Explanation</vt:lpstr>
      <vt:lpstr>Can we override the start() method?</vt:lpstr>
      <vt:lpstr>Drawbacks of this way of Thread Creation </vt:lpstr>
      <vt:lpstr>Method 2: Implement the Runnable Interface </vt:lpstr>
      <vt:lpstr>Cont..</vt:lpstr>
      <vt:lpstr>PowerPoint Presentation</vt:lpstr>
      <vt:lpstr>Cont..</vt:lpstr>
      <vt:lpstr>New </vt:lpstr>
      <vt:lpstr>Runnable </vt:lpstr>
      <vt:lpstr>Example</vt:lpstr>
      <vt:lpstr>Blocked </vt:lpstr>
      <vt:lpstr>Example</vt:lpstr>
      <vt:lpstr>Example</vt:lpstr>
      <vt:lpstr>Explanation</vt:lpstr>
      <vt:lpstr>List of Commonly Used Thread class Constructors. </vt:lpstr>
      <vt:lpstr>PowerPoint Presentation</vt:lpstr>
      <vt:lpstr>Commonly used methods of Thread class</vt:lpstr>
      <vt:lpstr>PowerPoint Presentation</vt:lpstr>
      <vt:lpstr>PowerPoint Presentation</vt:lpstr>
      <vt:lpstr>Thread Example by implementing Runnable interface </vt:lpstr>
      <vt:lpstr>Example getName()</vt:lpstr>
      <vt:lpstr>Using the Thread Class: Thread(Runnable r, String name) </vt:lpstr>
      <vt:lpstr>Example</vt:lpstr>
      <vt:lpstr>Sleep (long milliseconds) </vt:lpstr>
      <vt:lpstr>boolean isAlive() </vt:lpstr>
      <vt:lpstr>PowerPoint Presentation</vt:lpstr>
      <vt:lpstr>join(long milliseconds) </vt:lpstr>
      <vt:lpstr>  </vt:lpstr>
      <vt:lpstr>PowerPoint Presentation</vt:lpstr>
      <vt:lpstr>PowerPoint Presentation</vt:lpstr>
      <vt:lpstr>yield()</vt:lpstr>
      <vt:lpstr>final int getPriority() &amp; final void setPriority(int priority)   </vt:lpstr>
      <vt:lpstr>Cont..</vt:lpstr>
      <vt:lpstr>PowerPoint Presentation</vt:lpstr>
      <vt:lpstr>Cont..</vt:lpstr>
      <vt:lpstr>Thread Priority</vt:lpstr>
      <vt:lpstr>Setter &amp; Getter Method of Thread Priority </vt:lpstr>
      <vt:lpstr>Constants Defined in Thread Class </vt:lpstr>
      <vt:lpstr>Example</vt:lpstr>
      <vt:lpstr>PowerPoint Presentation</vt:lpstr>
      <vt:lpstr>PowerPoint Presentation</vt:lpstr>
      <vt:lpstr>Synchronization</vt:lpstr>
      <vt:lpstr>Why use Synchronization? </vt:lpstr>
      <vt:lpstr>Types of Synchronization</vt:lpstr>
      <vt:lpstr>Thread Synchronization </vt:lpstr>
      <vt:lpstr>Mutual Exclusive </vt:lpstr>
      <vt:lpstr>Concept of Lock in Java </vt:lpstr>
      <vt:lpstr>Example Without Synchronization</vt:lpstr>
      <vt:lpstr>PowerPoint Presentation</vt:lpstr>
      <vt:lpstr>PowerPoint Presentation</vt:lpstr>
      <vt:lpstr>PowerPoint Presentation</vt:lpstr>
      <vt:lpstr>PowerPoint Presentation</vt:lpstr>
      <vt:lpstr>Synchronized Method</vt:lpstr>
      <vt:lpstr>Example With Synchronization</vt:lpstr>
      <vt:lpstr>PowerPoint Presentation</vt:lpstr>
      <vt:lpstr>PowerPoint Presentation</vt:lpstr>
      <vt:lpstr>PowerPoint Presentation</vt:lpstr>
      <vt:lpstr>PowerPoint Presentation</vt:lpstr>
      <vt:lpstr>Synchronized method by using  annonymous class  </vt:lpstr>
      <vt:lpstr>PowerPoint Presentation</vt:lpstr>
      <vt:lpstr>PowerPoint Presentation</vt:lpstr>
      <vt:lpstr>Static Synchronization </vt:lpstr>
      <vt:lpstr>Problem without static synchronization </vt:lpstr>
      <vt:lpstr>Example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schandra</dc:creator>
  <cp:lastModifiedBy>Dr. Dinesh Sharma</cp:lastModifiedBy>
  <cp:revision>1660</cp:revision>
  <dcterms:created xsi:type="dcterms:W3CDTF">2008-12-16T09:40:48Z</dcterms:created>
  <dcterms:modified xsi:type="dcterms:W3CDTF">2022-04-09T04:20:17Z</dcterms:modified>
</cp:coreProperties>
</file>