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9"/>
  </p:notesMasterIdLst>
  <p:sldIdLst>
    <p:sldId id="334" r:id="rId2"/>
    <p:sldId id="346" r:id="rId3"/>
    <p:sldId id="347" r:id="rId4"/>
    <p:sldId id="348" r:id="rId5"/>
    <p:sldId id="335" r:id="rId6"/>
    <p:sldId id="337" r:id="rId7"/>
    <p:sldId id="425" r:id="rId8"/>
    <p:sldId id="479" r:id="rId9"/>
    <p:sldId id="480" r:id="rId10"/>
    <p:sldId id="481" r:id="rId11"/>
    <p:sldId id="482" r:id="rId12"/>
    <p:sldId id="483" r:id="rId13"/>
    <p:sldId id="484" r:id="rId14"/>
    <p:sldId id="485" r:id="rId15"/>
    <p:sldId id="426" r:id="rId16"/>
    <p:sldId id="475" r:id="rId17"/>
    <p:sldId id="477" r:id="rId18"/>
    <p:sldId id="427" r:id="rId19"/>
    <p:sldId id="478" r:id="rId20"/>
    <p:sldId id="336" r:id="rId21"/>
    <p:sldId id="349" r:id="rId22"/>
    <p:sldId id="350" r:id="rId23"/>
    <p:sldId id="351" r:id="rId24"/>
    <p:sldId id="338" r:id="rId25"/>
    <p:sldId id="433" r:id="rId26"/>
    <p:sldId id="434" r:id="rId27"/>
    <p:sldId id="435" r:id="rId28"/>
    <p:sldId id="442" r:id="rId29"/>
    <p:sldId id="436" r:id="rId30"/>
    <p:sldId id="443" r:id="rId31"/>
    <p:sldId id="444" r:id="rId32"/>
    <p:sldId id="437" r:id="rId33"/>
    <p:sldId id="445" r:id="rId34"/>
    <p:sldId id="446" r:id="rId35"/>
    <p:sldId id="438" r:id="rId36"/>
    <p:sldId id="447" r:id="rId37"/>
    <p:sldId id="448" r:id="rId38"/>
    <p:sldId id="449" r:id="rId39"/>
    <p:sldId id="439" r:id="rId40"/>
    <p:sldId id="450" r:id="rId41"/>
    <p:sldId id="451" r:id="rId42"/>
    <p:sldId id="452" r:id="rId43"/>
    <p:sldId id="440" r:id="rId44"/>
    <p:sldId id="453" r:id="rId45"/>
    <p:sldId id="454" r:id="rId46"/>
    <p:sldId id="455" r:id="rId47"/>
    <p:sldId id="441" r:id="rId48"/>
    <p:sldId id="456" r:id="rId49"/>
    <p:sldId id="457" r:id="rId50"/>
    <p:sldId id="458" r:id="rId51"/>
    <p:sldId id="459" r:id="rId52"/>
    <p:sldId id="460" r:id="rId53"/>
    <p:sldId id="461" r:id="rId54"/>
    <p:sldId id="462" r:id="rId55"/>
    <p:sldId id="463" r:id="rId56"/>
    <p:sldId id="464" r:id="rId57"/>
    <p:sldId id="339" r:id="rId58"/>
    <p:sldId id="340" r:id="rId59"/>
    <p:sldId id="341" r:id="rId60"/>
    <p:sldId id="486" r:id="rId61"/>
    <p:sldId id="489" r:id="rId62"/>
    <p:sldId id="488" r:id="rId63"/>
    <p:sldId id="342" r:id="rId64"/>
    <p:sldId id="428" r:id="rId65"/>
    <p:sldId id="429" r:id="rId66"/>
    <p:sldId id="430" r:id="rId67"/>
    <p:sldId id="431" r:id="rId68"/>
    <p:sldId id="432" r:id="rId69"/>
    <p:sldId id="343" r:id="rId70"/>
    <p:sldId id="345" r:id="rId71"/>
    <p:sldId id="344" r:id="rId72"/>
    <p:sldId id="352" r:id="rId73"/>
    <p:sldId id="490" r:id="rId74"/>
    <p:sldId id="491" r:id="rId75"/>
    <p:sldId id="353" r:id="rId76"/>
    <p:sldId id="354" r:id="rId77"/>
    <p:sldId id="355" r:id="rId78"/>
    <p:sldId id="356" r:id="rId79"/>
    <p:sldId id="422" r:id="rId80"/>
    <p:sldId id="492" r:id="rId81"/>
    <p:sldId id="493" r:id="rId82"/>
    <p:sldId id="423" r:id="rId83"/>
    <p:sldId id="358" r:id="rId84"/>
    <p:sldId id="359" r:id="rId85"/>
    <p:sldId id="360" r:id="rId86"/>
    <p:sldId id="424" r:id="rId87"/>
    <p:sldId id="361" r:id="rId88"/>
    <p:sldId id="362" r:id="rId89"/>
    <p:sldId id="363" r:id="rId90"/>
    <p:sldId id="364" r:id="rId91"/>
    <p:sldId id="365" r:id="rId92"/>
    <p:sldId id="366" r:id="rId93"/>
    <p:sldId id="367" r:id="rId94"/>
    <p:sldId id="368" r:id="rId95"/>
    <p:sldId id="369" r:id="rId96"/>
    <p:sldId id="370" r:id="rId97"/>
    <p:sldId id="371" r:id="rId98"/>
    <p:sldId id="372" r:id="rId99"/>
    <p:sldId id="373" r:id="rId100"/>
    <p:sldId id="374" r:id="rId101"/>
    <p:sldId id="375" r:id="rId102"/>
    <p:sldId id="376" r:id="rId103"/>
    <p:sldId id="377" r:id="rId104"/>
    <p:sldId id="378" r:id="rId105"/>
    <p:sldId id="407" r:id="rId106"/>
    <p:sldId id="408" r:id="rId107"/>
    <p:sldId id="382" r:id="rId108"/>
    <p:sldId id="383" r:id="rId109"/>
    <p:sldId id="384" r:id="rId110"/>
    <p:sldId id="385" r:id="rId111"/>
    <p:sldId id="386" r:id="rId112"/>
    <p:sldId id="387" r:id="rId113"/>
    <p:sldId id="388" r:id="rId114"/>
    <p:sldId id="389" r:id="rId115"/>
    <p:sldId id="390" r:id="rId116"/>
    <p:sldId id="391" r:id="rId117"/>
    <p:sldId id="392" r:id="rId118"/>
    <p:sldId id="393" r:id="rId119"/>
    <p:sldId id="394" r:id="rId120"/>
    <p:sldId id="406" r:id="rId121"/>
    <p:sldId id="395" r:id="rId122"/>
    <p:sldId id="396" r:id="rId123"/>
    <p:sldId id="397" r:id="rId124"/>
    <p:sldId id="398" r:id="rId125"/>
    <p:sldId id="399" r:id="rId126"/>
    <p:sldId id="400" r:id="rId127"/>
    <p:sldId id="401" r:id="rId128"/>
    <p:sldId id="402" r:id="rId129"/>
    <p:sldId id="468" r:id="rId130"/>
    <p:sldId id="465" r:id="rId131"/>
    <p:sldId id="466" r:id="rId132"/>
    <p:sldId id="467" r:id="rId133"/>
    <p:sldId id="403" r:id="rId134"/>
    <p:sldId id="404" r:id="rId135"/>
    <p:sldId id="405" r:id="rId136"/>
    <p:sldId id="379" r:id="rId137"/>
    <p:sldId id="380" r:id="rId138"/>
    <p:sldId id="381" r:id="rId139"/>
    <p:sldId id="409" r:id="rId140"/>
    <p:sldId id="410" r:id="rId141"/>
    <p:sldId id="411" r:id="rId142"/>
    <p:sldId id="412" r:id="rId143"/>
    <p:sldId id="413" r:id="rId144"/>
    <p:sldId id="414" r:id="rId145"/>
    <p:sldId id="415" r:id="rId146"/>
    <p:sldId id="416" r:id="rId147"/>
    <p:sldId id="417" r:id="rId148"/>
    <p:sldId id="418" r:id="rId149"/>
    <p:sldId id="419" r:id="rId150"/>
    <p:sldId id="420" r:id="rId151"/>
    <p:sldId id="421" r:id="rId152"/>
    <p:sldId id="469" r:id="rId153"/>
    <p:sldId id="470" r:id="rId154"/>
    <p:sldId id="471" r:id="rId155"/>
    <p:sldId id="472" r:id="rId156"/>
    <p:sldId id="473" r:id="rId157"/>
    <p:sldId id="474" r:id="rId1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1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ASHOK KUMAR" userId="8eb8013b9092bca9" providerId="LiveId" clId="{6474761D-2278-4C0E-ACDE-76F457CC6484}"/>
    <pc:docChg chg="addSld delSld modSld">
      <pc:chgData name="Dr ASHOK KUMAR" userId="8eb8013b9092bca9" providerId="LiveId" clId="{6474761D-2278-4C0E-ACDE-76F457CC6484}" dt="2024-07-22T06:24:51.960" v="2" actId="47"/>
      <pc:docMkLst>
        <pc:docMk/>
      </pc:docMkLst>
      <pc:sldChg chg="del">
        <pc:chgData name="Dr ASHOK KUMAR" userId="8eb8013b9092bca9" providerId="LiveId" clId="{6474761D-2278-4C0E-ACDE-76F457CC6484}" dt="2024-07-19T09:28:12.068" v="0" actId="47"/>
        <pc:sldMkLst>
          <pc:docMk/>
          <pc:sldMk cId="16392216" sldId="256"/>
        </pc:sldMkLst>
      </pc:sldChg>
      <pc:sldChg chg="del">
        <pc:chgData name="Dr ASHOK KUMAR" userId="8eb8013b9092bca9" providerId="LiveId" clId="{6474761D-2278-4C0E-ACDE-76F457CC6484}" dt="2024-07-22T06:24:51.960" v="2" actId="47"/>
        <pc:sldMkLst>
          <pc:docMk/>
          <pc:sldMk cId="0" sldId="257"/>
        </pc:sldMkLst>
      </pc:sldChg>
      <pc:sldChg chg="del">
        <pc:chgData name="Dr ASHOK KUMAR" userId="8eb8013b9092bca9" providerId="LiveId" clId="{6474761D-2278-4C0E-ACDE-76F457CC6484}" dt="2024-07-19T09:28:12.068" v="0" actId="47"/>
        <pc:sldMkLst>
          <pc:docMk/>
          <pc:sldMk cId="0" sldId="258"/>
        </pc:sldMkLst>
      </pc:sldChg>
      <pc:sldChg chg="del">
        <pc:chgData name="Dr ASHOK KUMAR" userId="8eb8013b9092bca9" providerId="LiveId" clId="{6474761D-2278-4C0E-ACDE-76F457CC6484}" dt="2024-07-19T09:28:12.068" v="0" actId="47"/>
        <pc:sldMkLst>
          <pc:docMk/>
          <pc:sldMk cId="0" sldId="259"/>
        </pc:sldMkLst>
      </pc:sldChg>
      <pc:sldChg chg="del">
        <pc:chgData name="Dr ASHOK KUMAR" userId="8eb8013b9092bca9" providerId="LiveId" clId="{6474761D-2278-4C0E-ACDE-76F457CC6484}" dt="2024-07-19T09:28:12.068" v="0" actId="47"/>
        <pc:sldMkLst>
          <pc:docMk/>
          <pc:sldMk cId="0" sldId="260"/>
        </pc:sldMkLst>
      </pc:sldChg>
      <pc:sldChg chg="del">
        <pc:chgData name="Dr ASHOK KUMAR" userId="8eb8013b9092bca9" providerId="LiveId" clId="{6474761D-2278-4C0E-ACDE-76F457CC6484}" dt="2024-07-19T09:28:12.068" v="0" actId="47"/>
        <pc:sldMkLst>
          <pc:docMk/>
          <pc:sldMk cId="0" sldId="261"/>
        </pc:sldMkLst>
      </pc:sldChg>
      <pc:sldChg chg="del">
        <pc:chgData name="Dr ASHOK KUMAR" userId="8eb8013b9092bca9" providerId="LiveId" clId="{6474761D-2278-4C0E-ACDE-76F457CC6484}" dt="2024-07-19T09:28:12.068" v="0" actId="47"/>
        <pc:sldMkLst>
          <pc:docMk/>
          <pc:sldMk cId="0" sldId="262"/>
        </pc:sldMkLst>
      </pc:sldChg>
      <pc:sldChg chg="del">
        <pc:chgData name="Dr ASHOK KUMAR" userId="8eb8013b9092bca9" providerId="LiveId" clId="{6474761D-2278-4C0E-ACDE-76F457CC6484}" dt="2024-07-19T09:28:12.068" v="0" actId="47"/>
        <pc:sldMkLst>
          <pc:docMk/>
          <pc:sldMk cId="0" sldId="263"/>
        </pc:sldMkLst>
      </pc:sldChg>
      <pc:sldChg chg="del">
        <pc:chgData name="Dr ASHOK KUMAR" userId="8eb8013b9092bca9" providerId="LiveId" clId="{6474761D-2278-4C0E-ACDE-76F457CC6484}" dt="2024-07-19T09:28:12.068" v="0" actId="47"/>
        <pc:sldMkLst>
          <pc:docMk/>
          <pc:sldMk cId="0" sldId="265"/>
        </pc:sldMkLst>
      </pc:sldChg>
      <pc:sldChg chg="del">
        <pc:chgData name="Dr ASHOK KUMAR" userId="8eb8013b9092bca9" providerId="LiveId" clId="{6474761D-2278-4C0E-ACDE-76F457CC6484}" dt="2024-07-19T09:28:12.068" v="0" actId="47"/>
        <pc:sldMkLst>
          <pc:docMk/>
          <pc:sldMk cId="0" sldId="266"/>
        </pc:sldMkLst>
      </pc:sldChg>
      <pc:sldChg chg="del">
        <pc:chgData name="Dr ASHOK KUMAR" userId="8eb8013b9092bca9" providerId="LiveId" clId="{6474761D-2278-4C0E-ACDE-76F457CC6484}" dt="2024-07-19T09:28:12.068" v="0" actId="47"/>
        <pc:sldMkLst>
          <pc:docMk/>
          <pc:sldMk cId="0" sldId="267"/>
        </pc:sldMkLst>
      </pc:sldChg>
      <pc:sldChg chg="del">
        <pc:chgData name="Dr ASHOK KUMAR" userId="8eb8013b9092bca9" providerId="LiveId" clId="{6474761D-2278-4C0E-ACDE-76F457CC6484}" dt="2024-07-19T09:28:12.068" v="0" actId="47"/>
        <pc:sldMkLst>
          <pc:docMk/>
          <pc:sldMk cId="0" sldId="268"/>
        </pc:sldMkLst>
      </pc:sldChg>
      <pc:sldChg chg="del">
        <pc:chgData name="Dr ASHOK KUMAR" userId="8eb8013b9092bca9" providerId="LiveId" clId="{6474761D-2278-4C0E-ACDE-76F457CC6484}" dt="2024-07-19T09:28:12.068" v="0" actId="47"/>
        <pc:sldMkLst>
          <pc:docMk/>
          <pc:sldMk cId="0" sldId="269"/>
        </pc:sldMkLst>
      </pc:sldChg>
      <pc:sldChg chg="del">
        <pc:chgData name="Dr ASHOK KUMAR" userId="8eb8013b9092bca9" providerId="LiveId" clId="{6474761D-2278-4C0E-ACDE-76F457CC6484}" dt="2024-07-19T09:28:12.068" v="0" actId="47"/>
        <pc:sldMkLst>
          <pc:docMk/>
          <pc:sldMk cId="0" sldId="270"/>
        </pc:sldMkLst>
      </pc:sldChg>
      <pc:sldChg chg="del">
        <pc:chgData name="Dr ASHOK KUMAR" userId="8eb8013b9092bca9" providerId="LiveId" clId="{6474761D-2278-4C0E-ACDE-76F457CC6484}" dt="2024-07-19T09:28:12.068" v="0" actId="47"/>
        <pc:sldMkLst>
          <pc:docMk/>
          <pc:sldMk cId="0" sldId="271"/>
        </pc:sldMkLst>
      </pc:sldChg>
      <pc:sldChg chg="del">
        <pc:chgData name="Dr ASHOK KUMAR" userId="8eb8013b9092bca9" providerId="LiveId" clId="{6474761D-2278-4C0E-ACDE-76F457CC6484}" dt="2024-07-19T09:28:12.068" v="0" actId="47"/>
        <pc:sldMkLst>
          <pc:docMk/>
          <pc:sldMk cId="0" sldId="272"/>
        </pc:sldMkLst>
      </pc:sldChg>
      <pc:sldChg chg="del">
        <pc:chgData name="Dr ASHOK KUMAR" userId="8eb8013b9092bca9" providerId="LiveId" clId="{6474761D-2278-4C0E-ACDE-76F457CC6484}" dt="2024-07-19T09:28:12.068" v="0" actId="47"/>
        <pc:sldMkLst>
          <pc:docMk/>
          <pc:sldMk cId="0" sldId="274"/>
        </pc:sldMkLst>
      </pc:sldChg>
      <pc:sldChg chg="del">
        <pc:chgData name="Dr ASHOK KUMAR" userId="8eb8013b9092bca9" providerId="LiveId" clId="{6474761D-2278-4C0E-ACDE-76F457CC6484}" dt="2024-07-19T09:28:12.068" v="0" actId="47"/>
        <pc:sldMkLst>
          <pc:docMk/>
          <pc:sldMk cId="0" sldId="275"/>
        </pc:sldMkLst>
      </pc:sldChg>
      <pc:sldChg chg="del">
        <pc:chgData name="Dr ASHOK KUMAR" userId="8eb8013b9092bca9" providerId="LiveId" clId="{6474761D-2278-4C0E-ACDE-76F457CC6484}" dt="2024-07-19T09:28:12.068" v="0" actId="47"/>
        <pc:sldMkLst>
          <pc:docMk/>
          <pc:sldMk cId="0" sldId="276"/>
        </pc:sldMkLst>
      </pc:sldChg>
      <pc:sldChg chg="del">
        <pc:chgData name="Dr ASHOK KUMAR" userId="8eb8013b9092bca9" providerId="LiveId" clId="{6474761D-2278-4C0E-ACDE-76F457CC6484}" dt="2024-07-19T09:28:12.068" v="0" actId="47"/>
        <pc:sldMkLst>
          <pc:docMk/>
          <pc:sldMk cId="0" sldId="277"/>
        </pc:sldMkLst>
      </pc:sldChg>
      <pc:sldChg chg="del">
        <pc:chgData name="Dr ASHOK KUMAR" userId="8eb8013b9092bca9" providerId="LiveId" clId="{6474761D-2278-4C0E-ACDE-76F457CC6484}" dt="2024-07-19T09:28:12.068" v="0" actId="47"/>
        <pc:sldMkLst>
          <pc:docMk/>
          <pc:sldMk cId="0" sldId="278"/>
        </pc:sldMkLst>
      </pc:sldChg>
      <pc:sldChg chg="del">
        <pc:chgData name="Dr ASHOK KUMAR" userId="8eb8013b9092bca9" providerId="LiveId" clId="{6474761D-2278-4C0E-ACDE-76F457CC6484}" dt="2024-07-19T09:28:12.068" v="0" actId="47"/>
        <pc:sldMkLst>
          <pc:docMk/>
          <pc:sldMk cId="0" sldId="279"/>
        </pc:sldMkLst>
      </pc:sldChg>
      <pc:sldChg chg="del">
        <pc:chgData name="Dr ASHOK KUMAR" userId="8eb8013b9092bca9" providerId="LiveId" clId="{6474761D-2278-4C0E-ACDE-76F457CC6484}" dt="2024-07-19T09:28:12.068" v="0" actId="47"/>
        <pc:sldMkLst>
          <pc:docMk/>
          <pc:sldMk cId="0" sldId="280"/>
        </pc:sldMkLst>
      </pc:sldChg>
      <pc:sldChg chg="del">
        <pc:chgData name="Dr ASHOK KUMAR" userId="8eb8013b9092bca9" providerId="LiveId" clId="{6474761D-2278-4C0E-ACDE-76F457CC6484}" dt="2024-07-19T09:28:12.068" v="0" actId="47"/>
        <pc:sldMkLst>
          <pc:docMk/>
          <pc:sldMk cId="0" sldId="281"/>
        </pc:sldMkLst>
      </pc:sldChg>
      <pc:sldChg chg="del">
        <pc:chgData name="Dr ASHOK KUMAR" userId="8eb8013b9092bca9" providerId="LiveId" clId="{6474761D-2278-4C0E-ACDE-76F457CC6484}" dt="2024-07-19T09:28:12.068" v="0" actId="47"/>
        <pc:sldMkLst>
          <pc:docMk/>
          <pc:sldMk cId="0" sldId="282"/>
        </pc:sldMkLst>
      </pc:sldChg>
      <pc:sldChg chg="del">
        <pc:chgData name="Dr ASHOK KUMAR" userId="8eb8013b9092bca9" providerId="LiveId" clId="{6474761D-2278-4C0E-ACDE-76F457CC6484}" dt="2024-07-19T09:28:12.068" v="0" actId="47"/>
        <pc:sldMkLst>
          <pc:docMk/>
          <pc:sldMk cId="0" sldId="289"/>
        </pc:sldMkLst>
      </pc:sldChg>
      <pc:sldChg chg="del">
        <pc:chgData name="Dr ASHOK KUMAR" userId="8eb8013b9092bca9" providerId="LiveId" clId="{6474761D-2278-4C0E-ACDE-76F457CC6484}" dt="2024-07-19T09:28:12.068" v="0" actId="47"/>
        <pc:sldMkLst>
          <pc:docMk/>
          <pc:sldMk cId="0" sldId="290"/>
        </pc:sldMkLst>
      </pc:sldChg>
      <pc:sldChg chg="del">
        <pc:chgData name="Dr ASHOK KUMAR" userId="8eb8013b9092bca9" providerId="LiveId" clId="{6474761D-2278-4C0E-ACDE-76F457CC6484}" dt="2024-07-19T09:28:12.068" v="0" actId="47"/>
        <pc:sldMkLst>
          <pc:docMk/>
          <pc:sldMk cId="0" sldId="291"/>
        </pc:sldMkLst>
      </pc:sldChg>
      <pc:sldChg chg="del">
        <pc:chgData name="Dr ASHOK KUMAR" userId="8eb8013b9092bca9" providerId="LiveId" clId="{6474761D-2278-4C0E-ACDE-76F457CC6484}" dt="2024-07-19T09:28:12.068" v="0" actId="47"/>
        <pc:sldMkLst>
          <pc:docMk/>
          <pc:sldMk cId="0" sldId="292"/>
        </pc:sldMkLst>
      </pc:sldChg>
      <pc:sldChg chg="del">
        <pc:chgData name="Dr ASHOK KUMAR" userId="8eb8013b9092bca9" providerId="LiveId" clId="{6474761D-2278-4C0E-ACDE-76F457CC6484}" dt="2024-07-19T09:28:12.068" v="0" actId="47"/>
        <pc:sldMkLst>
          <pc:docMk/>
          <pc:sldMk cId="0" sldId="293"/>
        </pc:sldMkLst>
      </pc:sldChg>
      <pc:sldChg chg="del">
        <pc:chgData name="Dr ASHOK KUMAR" userId="8eb8013b9092bca9" providerId="LiveId" clId="{6474761D-2278-4C0E-ACDE-76F457CC6484}" dt="2024-07-19T09:28:12.068" v="0" actId="47"/>
        <pc:sldMkLst>
          <pc:docMk/>
          <pc:sldMk cId="0" sldId="294"/>
        </pc:sldMkLst>
      </pc:sldChg>
      <pc:sldChg chg="del">
        <pc:chgData name="Dr ASHOK KUMAR" userId="8eb8013b9092bca9" providerId="LiveId" clId="{6474761D-2278-4C0E-ACDE-76F457CC6484}" dt="2024-07-19T09:28:12.068" v="0" actId="47"/>
        <pc:sldMkLst>
          <pc:docMk/>
          <pc:sldMk cId="0" sldId="295"/>
        </pc:sldMkLst>
      </pc:sldChg>
      <pc:sldChg chg="del">
        <pc:chgData name="Dr ASHOK KUMAR" userId="8eb8013b9092bca9" providerId="LiveId" clId="{6474761D-2278-4C0E-ACDE-76F457CC6484}" dt="2024-07-19T09:28:12.068" v="0" actId="47"/>
        <pc:sldMkLst>
          <pc:docMk/>
          <pc:sldMk cId="0" sldId="296"/>
        </pc:sldMkLst>
      </pc:sldChg>
      <pc:sldChg chg="del">
        <pc:chgData name="Dr ASHOK KUMAR" userId="8eb8013b9092bca9" providerId="LiveId" clId="{6474761D-2278-4C0E-ACDE-76F457CC6484}" dt="2024-07-19T09:28:12.068" v="0" actId="47"/>
        <pc:sldMkLst>
          <pc:docMk/>
          <pc:sldMk cId="0" sldId="297"/>
        </pc:sldMkLst>
      </pc:sldChg>
      <pc:sldChg chg="del">
        <pc:chgData name="Dr ASHOK KUMAR" userId="8eb8013b9092bca9" providerId="LiveId" clId="{6474761D-2278-4C0E-ACDE-76F457CC6484}" dt="2024-07-19T09:28:12.068" v="0" actId="47"/>
        <pc:sldMkLst>
          <pc:docMk/>
          <pc:sldMk cId="0" sldId="298"/>
        </pc:sldMkLst>
      </pc:sldChg>
      <pc:sldChg chg="del">
        <pc:chgData name="Dr ASHOK KUMAR" userId="8eb8013b9092bca9" providerId="LiveId" clId="{6474761D-2278-4C0E-ACDE-76F457CC6484}" dt="2024-07-19T09:28:12.068" v="0" actId="47"/>
        <pc:sldMkLst>
          <pc:docMk/>
          <pc:sldMk cId="0" sldId="299"/>
        </pc:sldMkLst>
      </pc:sldChg>
      <pc:sldChg chg="del">
        <pc:chgData name="Dr ASHOK KUMAR" userId="8eb8013b9092bca9" providerId="LiveId" clId="{6474761D-2278-4C0E-ACDE-76F457CC6484}" dt="2024-07-19T09:28:12.068" v="0" actId="47"/>
        <pc:sldMkLst>
          <pc:docMk/>
          <pc:sldMk cId="0" sldId="300"/>
        </pc:sldMkLst>
      </pc:sldChg>
      <pc:sldChg chg="del">
        <pc:chgData name="Dr ASHOK KUMAR" userId="8eb8013b9092bca9" providerId="LiveId" clId="{6474761D-2278-4C0E-ACDE-76F457CC6484}" dt="2024-07-19T09:28:12.068" v="0" actId="47"/>
        <pc:sldMkLst>
          <pc:docMk/>
          <pc:sldMk cId="0" sldId="301"/>
        </pc:sldMkLst>
      </pc:sldChg>
      <pc:sldChg chg="del">
        <pc:chgData name="Dr ASHOK KUMAR" userId="8eb8013b9092bca9" providerId="LiveId" clId="{6474761D-2278-4C0E-ACDE-76F457CC6484}" dt="2024-07-19T09:28:12.068" v="0" actId="47"/>
        <pc:sldMkLst>
          <pc:docMk/>
          <pc:sldMk cId="0" sldId="302"/>
        </pc:sldMkLst>
      </pc:sldChg>
      <pc:sldChg chg="del">
        <pc:chgData name="Dr ASHOK KUMAR" userId="8eb8013b9092bca9" providerId="LiveId" clId="{6474761D-2278-4C0E-ACDE-76F457CC6484}" dt="2024-07-19T09:28:12.068" v="0" actId="47"/>
        <pc:sldMkLst>
          <pc:docMk/>
          <pc:sldMk cId="0" sldId="303"/>
        </pc:sldMkLst>
      </pc:sldChg>
      <pc:sldChg chg="del">
        <pc:chgData name="Dr ASHOK KUMAR" userId="8eb8013b9092bca9" providerId="LiveId" clId="{6474761D-2278-4C0E-ACDE-76F457CC6484}" dt="2024-07-19T09:28:12.068" v="0" actId="47"/>
        <pc:sldMkLst>
          <pc:docMk/>
          <pc:sldMk cId="0" sldId="304"/>
        </pc:sldMkLst>
      </pc:sldChg>
      <pc:sldChg chg="del">
        <pc:chgData name="Dr ASHOK KUMAR" userId="8eb8013b9092bca9" providerId="LiveId" clId="{6474761D-2278-4C0E-ACDE-76F457CC6484}" dt="2024-07-19T09:28:12.068" v="0" actId="47"/>
        <pc:sldMkLst>
          <pc:docMk/>
          <pc:sldMk cId="0" sldId="305"/>
        </pc:sldMkLst>
      </pc:sldChg>
      <pc:sldChg chg="del">
        <pc:chgData name="Dr ASHOK KUMAR" userId="8eb8013b9092bca9" providerId="LiveId" clId="{6474761D-2278-4C0E-ACDE-76F457CC6484}" dt="2024-07-19T09:28:12.068" v="0" actId="47"/>
        <pc:sldMkLst>
          <pc:docMk/>
          <pc:sldMk cId="0" sldId="306"/>
        </pc:sldMkLst>
      </pc:sldChg>
      <pc:sldChg chg="del">
        <pc:chgData name="Dr ASHOK KUMAR" userId="8eb8013b9092bca9" providerId="LiveId" clId="{6474761D-2278-4C0E-ACDE-76F457CC6484}" dt="2024-07-19T09:28:12.068" v="0" actId="47"/>
        <pc:sldMkLst>
          <pc:docMk/>
          <pc:sldMk cId="0" sldId="307"/>
        </pc:sldMkLst>
      </pc:sldChg>
      <pc:sldChg chg="del">
        <pc:chgData name="Dr ASHOK KUMAR" userId="8eb8013b9092bca9" providerId="LiveId" clId="{6474761D-2278-4C0E-ACDE-76F457CC6484}" dt="2024-07-19T09:28:12.068" v="0" actId="47"/>
        <pc:sldMkLst>
          <pc:docMk/>
          <pc:sldMk cId="0" sldId="308"/>
        </pc:sldMkLst>
      </pc:sldChg>
      <pc:sldChg chg="del">
        <pc:chgData name="Dr ASHOK KUMAR" userId="8eb8013b9092bca9" providerId="LiveId" clId="{6474761D-2278-4C0E-ACDE-76F457CC6484}" dt="2024-07-19T09:28:12.068" v="0" actId="47"/>
        <pc:sldMkLst>
          <pc:docMk/>
          <pc:sldMk cId="0" sldId="309"/>
        </pc:sldMkLst>
      </pc:sldChg>
      <pc:sldChg chg="del">
        <pc:chgData name="Dr ASHOK KUMAR" userId="8eb8013b9092bca9" providerId="LiveId" clId="{6474761D-2278-4C0E-ACDE-76F457CC6484}" dt="2024-07-19T09:28:12.068" v="0" actId="47"/>
        <pc:sldMkLst>
          <pc:docMk/>
          <pc:sldMk cId="0" sldId="310"/>
        </pc:sldMkLst>
      </pc:sldChg>
      <pc:sldChg chg="del">
        <pc:chgData name="Dr ASHOK KUMAR" userId="8eb8013b9092bca9" providerId="LiveId" clId="{6474761D-2278-4C0E-ACDE-76F457CC6484}" dt="2024-07-19T09:28:12.068" v="0" actId="47"/>
        <pc:sldMkLst>
          <pc:docMk/>
          <pc:sldMk cId="0" sldId="311"/>
        </pc:sldMkLst>
      </pc:sldChg>
      <pc:sldChg chg="del">
        <pc:chgData name="Dr ASHOK KUMAR" userId="8eb8013b9092bca9" providerId="LiveId" clId="{6474761D-2278-4C0E-ACDE-76F457CC6484}" dt="2024-07-19T09:28:12.068" v="0" actId="47"/>
        <pc:sldMkLst>
          <pc:docMk/>
          <pc:sldMk cId="0" sldId="313"/>
        </pc:sldMkLst>
      </pc:sldChg>
      <pc:sldChg chg="del">
        <pc:chgData name="Dr ASHOK KUMAR" userId="8eb8013b9092bca9" providerId="LiveId" clId="{6474761D-2278-4C0E-ACDE-76F457CC6484}" dt="2024-07-19T09:28:12.068" v="0" actId="47"/>
        <pc:sldMkLst>
          <pc:docMk/>
          <pc:sldMk cId="0" sldId="314"/>
        </pc:sldMkLst>
      </pc:sldChg>
      <pc:sldChg chg="del">
        <pc:chgData name="Dr ASHOK KUMAR" userId="8eb8013b9092bca9" providerId="LiveId" clId="{6474761D-2278-4C0E-ACDE-76F457CC6484}" dt="2024-07-19T09:28:12.068" v="0" actId="47"/>
        <pc:sldMkLst>
          <pc:docMk/>
          <pc:sldMk cId="0" sldId="315"/>
        </pc:sldMkLst>
      </pc:sldChg>
      <pc:sldChg chg="del">
        <pc:chgData name="Dr ASHOK KUMAR" userId="8eb8013b9092bca9" providerId="LiveId" clId="{6474761D-2278-4C0E-ACDE-76F457CC6484}" dt="2024-07-19T09:28:12.068" v="0" actId="47"/>
        <pc:sldMkLst>
          <pc:docMk/>
          <pc:sldMk cId="0" sldId="316"/>
        </pc:sldMkLst>
      </pc:sldChg>
      <pc:sldChg chg="del">
        <pc:chgData name="Dr ASHOK KUMAR" userId="8eb8013b9092bca9" providerId="LiveId" clId="{6474761D-2278-4C0E-ACDE-76F457CC6484}" dt="2024-07-19T09:28:12.068" v="0" actId="47"/>
        <pc:sldMkLst>
          <pc:docMk/>
          <pc:sldMk cId="0" sldId="317"/>
        </pc:sldMkLst>
      </pc:sldChg>
      <pc:sldChg chg="del">
        <pc:chgData name="Dr ASHOK KUMAR" userId="8eb8013b9092bca9" providerId="LiveId" clId="{6474761D-2278-4C0E-ACDE-76F457CC6484}" dt="2024-07-19T09:28:12.068" v="0" actId="47"/>
        <pc:sldMkLst>
          <pc:docMk/>
          <pc:sldMk cId="0" sldId="318"/>
        </pc:sldMkLst>
      </pc:sldChg>
      <pc:sldChg chg="del">
        <pc:chgData name="Dr ASHOK KUMAR" userId="8eb8013b9092bca9" providerId="LiveId" clId="{6474761D-2278-4C0E-ACDE-76F457CC6484}" dt="2024-07-19T09:28:12.068" v="0" actId="47"/>
        <pc:sldMkLst>
          <pc:docMk/>
          <pc:sldMk cId="0" sldId="319"/>
        </pc:sldMkLst>
      </pc:sldChg>
      <pc:sldChg chg="del">
        <pc:chgData name="Dr ASHOK KUMAR" userId="8eb8013b9092bca9" providerId="LiveId" clId="{6474761D-2278-4C0E-ACDE-76F457CC6484}" dt="2024-07-19T09:28:12.068" v="0" actId="47"/>
        <pc:sldMkLst>
          <pc:docMk/>
          <pc:sldMk cId="0" sldId="320"/>
        </pc:sldMkLst>
      </pc:sldChg>
      <pc:sldChg chg="del">
        <pc:chgData name="Dr ASHOK KUMAR" userId="8eb8013b9092bca9" providerId="LiveId" clId="{6474761D-2278-4C0E-ACDE-76F457CC6484}" dt="2024-07-19T09:28:12.068" v="0" actId="47"/>
        <pc:sldMkLst>
          <pc:docMk/>
          <pc:sldMk cId="0" sldId="321"/>
        </pc:sldMkLst>
      </pc:sldChg>
      <pc:sldChg chg="del">
        <pc:chgData name="Dr ASHOK KUMAR" userId="8eb8013b9092bca9" providerId="LiveId" clId="{6474761D-2278-4C0E-ACDE-76F457CC6484}" dt="2024-07-19T09:28:12.068" v="0" actId="47"/>
        <pc:sldMkLst>
          <pc:docMk/>
          <pc:sldMk cId="0" sldId="322"/>
        </pc:sldMkLst>
      </pc:sldChg>
      <pc:sldChg chg="del">
        <pc:chgData name="Dr ASHOK KUMAR" userId="8eb8013b9092bca9" providerId="LiveId" clId="{6474761D-2278-4C0E-ACDE-76F457CC6484}" dt="2024-07-19T09:28:12.068" v="0" actId="47"/>
        <pc:sldMkLst>
          <pc:docMk/>
          <pc:sldMk cId="0" sldId="323"/>
        </pc:sldMkLst>
      </pc:sldChg>
      <pc:sldChg chg="del">
        <pc:chgData name="Dr ASHOK KUMAR" userId="8eb8013b9092bca9" providerId="LiveId" clId="{6474761D-2278-4C0E-ACDE-76F457CC6484}" dt="2024-07-19T09:28:12.068" v="0" actId="47"/>
        <pc:sldMkLst>
          <pc:docMk/>
          <pc:sldMk cId="0" sldId="324"/>
        </pc:sldMkLst>
      </pc:sldChg>
      <pc:sldChg chg="del">
        <pc:chgData name="Dr ASHOK KUMAR" userId="8eb8013b9092bca9" providerId="LiveId" clId="{6474761D-2278-4C0E-ACDE-76F457CC6484}" dt="2024-07-19T09:28:12.068" v="0" actId="47"/>
        <pc:sldMkLst>
          <pc:docMk/>
          <pc:sldMk cId="0" sldId="325"/>
        </pc:sldMkLst>
      </pc:sldChg>
      <pc:sldChg chg="del">
        <pc:chgData name="Dr ASHOK KUMAR" userId="8eb8013b9092bca9" providerId="LiveId" clId="{6474761D-2278-4C0E-ACDE-76F457CC6484}" dt="2024-07-19T09:28:12.068" v="0" actId="47"/>
        <pc:sldMkLst>
          <pc:docMk/>
          <pc:sldMk cId="0" sldId="326"/>
        </pc:sldMkLst>
      </pc:sldChg>
      <pc:sldChg chg="del">
        <pc:chgData name="Dr ASHOK KUMAR" userId="8eb8013b9092bca9" providerId="LiveId" clId="{6474761D-2278-4C0E-ACDE-76F457CC6484}" dt="2024-07-19T09:28:12.068" v="0" actId="47"/>
        <pc:sldMkLst>
          <pc:docMk/>
          <pc:sldMk cId="0" sldId="327"/>
        </pc:sldMkLst>
      </pc:sldChg>
      <pc:sldChg chg="del">
        <pc:chgData name="Dr ASHOK KUMAR" userId="8eb8013b9092bca9" providerId="LiveId" clId="{6474761D-2278-4C0E-ACDE-76F457CC6484}" dt="2024-07-19T09:28:12.068" v="0" actId="47"/>
        <pc:sldMkLst>
          <pc:docMk/>
          <pc:sldMk cId="0" sldId="328"/>
        </pc:sldMkLst>
      </pc:sldChg>
      <pc:sldChg chg="del">
        <pc:chgData name="Dr ASHOK KUMAR" userId="8eb8013b9092bca9" providerId="LiveId" clId="{6474761D-2278-4C0E-ACDE-76F457CC6484}" dt="2024-07-19T09:28:12.068" v="0" actId="47"/>
        <pc:sldMkLst>
          <pc:docMk/>
          <pc:sldMk cId="0" sldId="329"/>
        </pc:sldMkLst>
      </pc:sldChg>
      <pc:sldChg chg="del">
        <pc:chgData name="Dr ASHOK KUMAR" userId="8eb8013b9092bca9" providerId="LiveId" clId="{6474761D-2278-4C0E-ACDE-76F457CC6484}" dt="2024-07-19T09:28:12.068" v="0" actId="47"/>
        <pc:sldMkLst>
          <pc:docMk/>
          <pc:sldMk cId="0" sldId="330"/>
        </pc:sldMkLst>
      </pc:sldChg>
      <pc:sldChg chg="del">
        <pc:chgData name="Dr ASHOK KUMAR" userId="8eb8013b9092bca9" providerId="LiveId" clId="{6474761D-2278-4C0E-ACDE-76F457CC6484}" dt="2024-07-19T09:28:12.068" v="0" actId="47"/>
        <pc:sldMkLst>
          <pc:docMk/>
          <pc:sldMk cId="0" sldId="331"/>
        </pc:sldMkLst>
      </pc:sldChg>
      <pc:sldChg chg="del">
        <pc:chgData name="Dr ASHOK KUMAR" userId="8eb8013b9092bca9" providerId="LiveId" clId="{6474761D-2278-4C0E-ACDE-76F457CC6484}" dt="2024-07-19T09:28:12.068" v="0" actId="47"/>
        <pc:sldMkLst>
          <pc:docMk/>
          <pc:sldMk cId="0" sldId="332"/>
        </pc:sldMkLst>
      </pc:sldChg>
      <pc:sldChg chg="add">
        <pc:chgData name="Dr ASHOK KUMAR" userId="8eb8013b9092bca9" providerId="LiveId" clId="{6474761D-2278-4C0E-ACDE-76F457CC6484}" dt="2024-07-22T06:24:47.684" v="1"/>
        <pc:sldMkLst>
          <pc:docMk/>
          <pc:sldMk cId="2574687030" sldId="3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A2080-0B27-411B-AB6D-B9BCCB426948}" type="datetimeFigureOut">
              <a:rPr lang="en-US" smtClean="0"/>
              <a:t>9/28/2025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35DB0-BAA0-4643-A5CF-20020A74989D}" type="slidenum">
              <a:rPr lang="en-US" smtClean="0"/>
              <a:t>‹#›</a:t>
            </a:fld>
            <a:endParaRPr lang="en-US"/>
          </a:p>
        </p:txBody>
      </p:sp>
    </p:spTree>
    <p:extLst>
      <p:ext uri="{BB962C8B-B14F-4D97-AF65-F5344CB8AC3E}">
        <p14:creationId xmlns:p14="http://schemas.microsoft.com/office/powerpoint/2010/main" val="398900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135DB0-BAA0-4643-A5CF-20020A74989D}" type="slidenum">
              <a:rPr lang="en-US" smtClean="0"/>
              <a:t>15</a:t>
            </a:fld>
            <a:endParaRPr lang="en-US"/>
          </a:p>
        </p:txBody>
      </p:sp>
    </p:spTree>
    <p:extLst>
      <p:ext uri="{BB962C8B-B14F-4D97-AF65-F5344CB8AC3E}">
        <p14:creationId xmlns:p14="http://schemas.microsoft.com/office/powerpoint/2010/main" val="70189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46C23-CFA8-9684-B3CE-8EB57F0DB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D8D8D-B727-D1EB-979C-A9697E367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73146-0A6B-1287-BF26-B9C96CD06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BA374F-5BD1-36EC-3761-9F435553000B}"/>
              </a:ext>
            </a:extLst>
          </p:cNvPr>
          <p:cNvSpPr>
            <a:spLocks noGrp="1"/>
          </p:cNvSpPr>
          <p:nvPr>
            <p:ph type="sldNum" sz="quarter" idx="5"/>
          </p:nvPr>
        </p:nvSpPr>
        <p:spPr/>
        <p:txBody>
          <a:bodyPr/>
          <a:lstStyle/>
          <a:p>
            <a:fld id="{2B135DB0-BAA0-4643-A5CF-20020A74989D}" type="slidenum">
              <a:rPr lang="en-US" smtClean="0"/>
              <a:t>16</a:t>
            </a:fld>
            <a:endParaRPr lang="en-US"/>
          </a:p>
        </p:txBody>
      </p:sp>
    </p:spTree>
    <p:extLst>
      <p:ext uri="{BB962C8B-B14F-4D97-AF65-F5344CB8AC3E}">
        <p14:creationId xmlns:p14="http://schemas.microsoft.com/office/powerpoint/2010/main" val="351467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5052AEE2-3365-49E9-8569-7011BE5D5985}" type="slidenum">
              <a:rPr lang="en-IN" smtClean="0"/>
              <a:pPr/>
              <a:t>‹#›</a:t>
            </a:fld>
            <a:endParaRPr lang="en-IN"/>
          </a:p>
        </p:txBody>
      </p:sp>
    </p:spTree>
    <p:extLst>
      <p:ext uri="{BB962C8B-B14F-4D97-AF65-F5344CB8AC3E}">
        <p14:creationId xmlns:p14="http://schemas.microsoft.com/office/powerpoint/2010/main" val="123715410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5052AEE2-3365-49E9-8569-7011BE5D5985}" type="slidenum">
              <a:rPr lang="en-IN" smtClean="0"/>
              <a:pPr/>
              <a:t>‹#›</a:t>
            </a:fld>
            <a:endParaRPr lang="en-IN"/>
          </a:p>
        </p:txBody>
      </p:sp>
    </p:spTree>
    <p:extLst>
      <p:ext uri="{BB962C8B-B14F-4D97-AF65-F5344CB8AC3E}">
        <p14:creationId xmlns:p14="http://schemas.microsoft.com/office/powerpoint/2010/main" val="13068855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5052AEE2-3365-49E9-8569-7011BE5D5985}" type="slidenum">
              <a:rPr lang="en-IN" smtClean="0"/>
              <a:pPr/>
              <a:t>‹#›</a:t>
            </a:fld>
            <a:endParaRPr lang="en-IN"/>
          </a:p>
        </p:txBody>
      </p:sp>
    </p:spTree>
    <p:extLst>
      <p:ext uri="{BB962C8B-B14F-4D97-AF65-F5344CB8AC3E}">
        <p14:creationId xmlns:p14="http://schemas.microsoft.com/office/powerpoint/2010/main" val="142649179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a:prstGeom prst="rect">
            <a:avLst/>
          </a:prstGeom>
        </p:spPr>
        <p:txBody>
          <a:bodyPr/>
          <a:lstStyle/>
          <a:p>
            <a:pPr lvl="0"/>
            <a:r>
              <a:rPr lang="en-US" noProof="0"/>
              <a:t>Click icon to add table</a:t>
            </a:r>
          </a:p>
        </p:txBody>
      </p:sp>
      <p:sp>
        <p:nvSpPr>
          <p:cNvPr id="4" name="Rectangle 6"/>
          <p:cNvSpPr>
            <a:spLocks noGrp="1" noChangeArrowheads="1"/>
          </p:cNvSpPr>
          <p:nvPr>
            <p:ph type="sldNum" sz="quarter" idx="10"/>
          </p:nvPr>
        </p:nvSpPr>
        <p:spPr>
          <a:ln/>
        </p:spPr>
        <p:txBody>
          <a:bodyPr/>
          <a:lstStyle>
            <a:lvl1pPr>
              <a:defRPr/>
            </a:lvl1pPr>
          </a:lstStyle>
          <a:p>
            <a:fld id="{5052AEE2-3365-49E9-8569-7011BE5D5985}" type="slidenum">
              <a:rPr lang="en-IN" smtClean="0"/>
              <a:pPr/>
              <a:t>‹#›</a:t>
            </a:fld>
            <a:endParaRPr lang="en-IN"/>
          </a:p>
        </p:txBody>
      </p:sp>
    </p:spTree>
    <p:extLst>
      <p:ext uri="{BB962C8B-B14F-4D97-AF65-F5344CB8AC3E}">
        <p14:creationId xmlns:p14="http://schemas.microsoft.com/office/powerpoint/2010/main" val="10493848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5052AEE2-3365-49E9-8569-7011BE5D5985}" type="slidenum">
              <a:rPr lang="en-IN" smtClean="0"/>
              <a:pPr/>
              <a:t>‹#›</a:t>
            </a:fld>
            <a:endParaRPr lang="en-IN"/>
          </a:p>
        </p:txBody>
      </p:sp>
    </p:spTree>
    <p:extLst>
      <p:ext uri="{BB962C8B-B14F-4D97-AF65-F5344CB8AC3E}">
        <p14:creationId xmlns:p14="http://schemas.microsoft.com/office/powerpoint/2010/main" val="11008602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6"/>
          <p:cNvSpPr>
            <a:spLocks noGrp="1" noChangeArrowheads="1"/>
          </p:cNvSpPr>
          <p:nvPr>
            <p:ph type="sldNum" sz="quarter" idx="10"/>
          </p:nvPr>
        </p:nvSpPr>
        <p:spPr>
          <a:ln/>
        </p:spPr>
        <p:txBody>
          <a:bodyPr/>
          <a:lstStyle>
            <a:lvl1pPr>
              <a:defRPr/>
            </a:lvl1pPr>
          </a:lstStyle>
          <a:p>
            <a:fld id="{5052AEE2-3365-49E9-8569-7011BE5D5985}" type="slidenum">
              <a:rPr lang="en-IN" smtClean="0"/>
              <a:pPr/>
              <a:t>‹#›</a:t>
            </a:fld>
            <a:endParaRPr lang="en-IN"/>
          </a:p>
        </p:txBody>
      </p:sp>
    </p:spTree>
    <p:extLst>
      <p:ext uri="{BB962C8B-B14F-4D97-AF65-F5344CB8AC3E}">
        <p14:creationId xmlns:p14="http://schemas.microsoft.com/office/powerpoint/2010/main" val="30162698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5052AEE2-3365-49E9-8569-7011BE5D5985}" type="slidenum">
              <a:rPr lang="en-IN" smtClean="0"/>
              <a:pPr/>
              <a:t>‹#›</a:t>
            </a:fld>
            <a:endParaRPr lang="en-IN"/>
          </a:p>
        </p:txBody>
      </p:sp>
    </p:spTree>
    <p:extLst>
      <p:ext uri="{BB962C8B-B14F-4D97-AF65-F5344CB8AC3E}">
        <p14:creationId xmlns:p14="http://schemas.microsoft.com/office/powerpoint/2010/main" val="9713331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5052AEE2-3365-49E9-8569-7011BE5D5985}" type="slidenum">
              <a:rPr lang="en-IN" smtClean="0"/>
              <a:pPr/>
              <a:t>‹#›</a:t>
            </a:fld>
            <a:endParaRPr lang="en-IN"/>
          </a:p>
        </p:txBody>
      </p:sp>
    </p:spTree>
    <p:extLst>
      <p:ext uri="{BB962C8B-B14F-4D97-AF65-F5344CB8AC3E}">
        <p14:creationId xmlns:p14="http://schemas.microsoft.com/office/powerpoint/2010/main" val="1938480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5052AEE2-3365-49E9-8569-7011BE5D5985}" type="slidenum">
              <a:rPr lang="en-IN" smtClean="0"/>
              <a:pPr/>
              <a:t>‹#›</a:t>
            </a:fld>
            <a:endParaRPr lang="en-IN"/>
          </a:p>
        </p:txBody>
      </p:sp>
    </p:spTree>
    <p:extLst>
      <p:ext uri="{BB962C8B-B14F-4D97-AF65-F5344CB8AC3E}">
        <p14:creationId xmlns:p14="http://schemas.microsoft.com/office/powerpoint/2010/main" val="42406993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052AEE2-3365-49E9-8569-7011BE5D5985}" type="slidenum">
              <a:rPr lang="en-IN" smtClean="0"/>
              <a:pPr/>
              <a:t>‹#›</a:t>
            </a:fld>
            <a:endParaRPr lang="en-IN"/>
          </a:p>
        </p:txBody>
      </p:sp>
    </p:spTree>
    <p:extLst>
      <p:ext uri="{BB962C8B-B14F-4D97-AF65-F5344CB8AC3E}">
        <p14:creationId xmlns:p14="http://schemas.microsoft.com/office/powerpoint/2010/main" val="39386465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fld id="{5052AEE2-3365-49E9-8569-7011BE5D5985}" type="slidenum">
              <a:rPr lang="en-IN" smtClean="0"/>
              <a:pPr/>
              <a:t>‹#›</a:t>
            </a:fld>
            <a:endParaRPr lang="en-IN"/>
          </a:p>
        </p:txBody>
      </p:sp>
    </p:spTree>
    <p:extLst>
      <p:ext uri="{BB962C8B-B14F-4D97-AF65-F5344CB8AC3E}">
        <p14:creationId xmlns:p14="http://schemas.microsoft.com/office/powerpoint/2010/main" val="31161880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fld id="{5052AEE2-3365-49E9-8569-7011BE5D5985}" type="slidenum">
              <a:rPr lang="en-IN" smtClean="0"/>
              <a:pPr/>
              <a:t>‹#›</a:t>
            </a:fld>
            <a:endParaRPr lang="en-IN"/>
          </a:p>
        </p:txBody>
      </p:sp>
    </p:spTree>
    <p:extLst>
      <p:ext uri="{BB962C8B-B14F-4D97-AF65-F5344CB8AC3E}">
        <p14:creationId xmlns:p14="http://schemas.microsoft.com/office/powerpoint/2010/main" val="22026538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8"/>
          <p:cNvPicPr>
            <a:picLocks noChangeAspect="1" noChangeArrowheads="1"/>
          </p:cNvPicPr>
          <p:nvPr/>
        </p:nvPicPr>
        <p:blipFill>
          <a:blip r:embed="rId14" cstate="print"/>
          <a:srcRect b="83365"/>
          <a:stretch>
            <a:fillRect/>
          </a:stretch>
        </p:blipFill>
        <p:spPr bwMode="auto">
          <a:xfrm>
            <a:off x="0" y="-304800"/>
            <a:ext cx="12183533" cy="113982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1" y="6553200"/>
            <a:ext cx="531284"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vl1pPr>
          </a:lstStyle>
          <a:p>
            <a:fld id="{5052AEE2-3365-49E9-8569-7011BE5D5985}" type="slidenum">
              <a:rPr lang="en-IN" smtClean="0"/>
              <a:pPr/>
              <a:t>‹#›</a:t>
            </a:fld>
            <a:endParaRPr lang="en-IN"/>
          </a:p>
        </p:txBody>
      </p:sp>
      <p:sp>
        <p:nvSpPr>
          <p:cNvPr id="1032" name="Rectangle 8"/>
          <p:cNvSpPr>
            <a:spLocks noChangeArrowheads="1"/>
          </p:cNvSpPr>
          <p:nvPr/>
        </p:nvSpPr>
        <p:spPr bwMode="auto">
          <a:xfrm>
            <a:off x="5486400" y="304800"/>
            <a:ext cx="6197600" cy="304800"/>
          </a:xfrm>
          <a:prstGeom prst="rect">
            <a:avLst/>
          </a:prstGeom>
          <a:noFill/>
          <a:ln w="9525">
            <a:noFill/>
            <a:miter lim="800000"/>
            <a:headEnd/>
            <a:tailEnd/>
          </a:ln>
          <a:effectLst/>
        </p:spPr>
        <p:txBody>
          <a:bodyPr/>
          <a:lstStyle/>
          <a:p>
            <a:pPr algn="r">
              <a:defRPr/>
            </a:pPr>
            <a:r>
              <a:rPr lang="en-US" sz="1600" b="1">
                <a:solidFill>
                  <a:schemeClr val="accent2"/>
                </a:solidFill>
                <a:latin typeface="Garamond" pitchFamily="18" charset="0"/>
              </a:rPr>
              <a:t>Amity School of Engineering &amp; Technology</a:t>
            </a:r>
          </a:p>
        </p:txBody>
      </p:sp>
      <p:sp>
        <p:nvSpPr>
          <p:cNvPr id="1034" name="Rectangle 10"/>
          <p:cNvSpPr>
            <a:spLocks noChangeArrowheads="1"/>
          </p:cNvSpPr>
          <p:nvPr/>
        </p:nvSpPr>
        <p:spPr bwMode="auto">
          <a:xfrm>
            <a:off x="3251200" y="6705600"/>
            <a:ext cx="8940800" cy="152400"/>
          </a:xfrm>
          <a:prstGeom prst="rect">
            <a:avLst/>
          </a:prstGeom>
          <a:solidFill>
            <a:srgbClr val="F1B43B"/>
          </a:solidFill>
          <a:ln w="9525">
            <a:noFill/>
            <a:miter lim="800000"/>
            <a:headEnd/>
            <a:tailEnd/>
          </a:ln>
          <a:effectLst/>
        </p:spPr>
        <p:txBody>
          <a:bodyPr wrap="none" anchor="ctr"/>
          <a:lstStyle/>
          <a:p>
            <a:pPr>
              <a:defRPr/>
            </a:pPr>
            <a:endParaRPr lang="en-US" sz="1800"/>
          </a:p>
        </p:txBody>
      </p:sp>
    </p:spTree>
    <p:extLst>
      <p:ext uri="{BB962C8B-B14F-4D97-AF65-F5344CB8AC3E}">
        <p14:creationId xmlns:p14="http://schemas.microsoft.com/office/powerpoint/2010/main" val="680412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CDE4-C3BB-FB69-A80C-8ADF2A591C50}"/>
              </a:ext>
            </a:extLst>
          </p:cNvPr>
          <p:cNvSpPr>
            <a:spLocks noGrp="1"/>
          </p:cNvSpPr>
          <p:nvPr>
            <p:ph type="ctrTitle"/>
          </p:nvPr>
        </p:nvSpPr>
        <p:spPr>
          <a:xfrm>
            <a:off x="1607975" y="1041400"/>
            <a:ext cx="9144000" cy="2387600"/>
          </a:xfrm>
        </p:spPr>
        <p:txBody>
          <a:bodyPr>
            <a:noAutofit/>
          </a:bodyPr>
          <a:lstStyle/>
          <a:p>
            <a:pPr algn="just"/>
            <a:r>
              <a:rPr lang="en-US" sz="2400" b="1" dirty="0">
                <a:latin typeface="Times New Roman" panose="02020603050405020304" pitchFamily="18" charset="0"/>
                <a:ea typeface="Times New Roman" panose="02020603050405020304" pitchFamily="18" charset="0"/>
                <a:cs typeface="Times New Roman" panose="02020603050405020304" pitchFamily="18" charset="0"/>
              </a:rPr>
              <a:t>Module-1</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Introduction to Reinforcement Learning What is RL?</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RL algorithm</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How RL differs from other ML paradigms Elements of RL</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Agent</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Policy function</a:t>
            </a:r>
            <a:r>
              <a:rPr lang="en-I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Value function</a:t>
            </a:r>
            <a:r>
              <a:rPr lang="en-I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Model Agent environment interface</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Types of RL environment</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Deterministic environment Stochastic environment</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Fully observable environment</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Partially observable environment Discrete environment</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Continuous environment</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Episodic and non-episodic environment</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Single and multi-agent environment</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RL platforms</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OpenAI Gym and Universe</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DeepMind Lab</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RL-Glue</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Project Malmo</a:t>
            </a:r>
            <a:r>
              <a:rPr lang="en-I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ViZDoom</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Applications of RL</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Education</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Medicine and healthcare</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Manufacturing</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Inventory management</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Finance Natural Language Processing and Computer Vision</a:t>
            </a:r>
            <a:endParaRPr lang="en-IN" sz="2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130167F-8FC9-1F23-2073-B720659D8DBE}"/>
              </a:ext>
            </a:extLst>
          </p:cNvPr>
          <p:cNvSpPr>
            <a:spLocks noGrp="1"/>
          </p:cNvSpPr>
          <p:nvPr>
            <p:ph type="subTitle" idx="1"/>
          </p:nvPr>
        </p:nvSpPr>
        <p:spPr>
          <a:xfrm>
            <a:off x="1912775" y="5816600"/>
            <a:ext cx="8534400" cy="716604"/>
          </a:xfrm>
        </p:spPr>
        <p:txBody>
          <a:bodyPr>
            <a:normAutofit fontScale="55000" lnSpcReduction="20000"/>
          </a:bodyPr>
          <a:lstStyle/>
          <a:p>
            <a:r>
              <a:rPr lang="en-US" sz="3600" dirty="0"/>
              <a:t>By </a:t>
            </a:r>
          </a:p>
          <a:p>
            <a:r>
              <a:rPr lang="en-US" sz="3600" dirty="0"/>
              <a:t>Dr. Ashok Kumar</a:t>
            </a:r>
            <a:endParaRPr lang="en-IN" sz="3600" dirty="0"/>
          </a:p>
        </p:txBody>
      </p:sp>
    </p:spTree>
    <p:extLst>
      <p:ext uri="{BB962C8B-B14F-4D97-AF65-F5344CB8AC3E}">
        <p14:creationId xmlns:p14="http://schemas.microsoft.com/office/powerpoint/2010/main" val="25746870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EBFE-67B3-1A03-3856-19BD390C7170}"/>
              </a:ext>
            </a:extLst>
          </p:cNvPr>
          <p:cNvSpPr>
            <a:spLocks noGrp="1"/>
          </p:cNvSpPr>
          <p:nvPr>
            <p:ph type="title"/>
          </p:nvPr>
        </p:nvSpPr>
        <p:spPr>
          <a:xfrm>
            <a:off x="609601" y="674913"/>
            <a:ext cx="11408228" cy="805543"/>
          </a:xfrm>
        </p:spPr>
        <p:txBody>
          <a:bodyPr/>
          <a:lstStyle/>
          <a:p>
            <a:r>
              <a:rPr lang="en-US" sz="4000" dirty="0"/>
              <a:t>Step 2: Understand States, Actions, and Rewards</a:t>
            </a:r>
          </a:p>
        </p:txBody>
      </p:sp>
      <p:sp>
        <p:nvSpPr>
          <p:cNvPr id="3" name="Content Placeholder 2">
            <a:extLst>
              <a:ext uri="{FF2B5EF4-FFF2-40B4-BE49-F238E27FC236}">
                <a16:creationId xmlns:a16="http://schemas.microsoft.com/office/drawing/2014/main" id="{45571043-E9B2-9FFA-95B8-D0937D1C6551}"/>
              </a:ext>
            </a:extLst>
          </p:cNvPr>
          <p:cNvSpPr>
            <a:spLocks noGrp="1"/>
          </p:cNvSpPr>
          <p:nvPr>
            <p:ph idx="1"/>
          </p:nvPr>
        </p:nvSpPr>
        <p:spPr>
          <a:xfrm>
            <a:off x="609600" y="1785257"/>
            <a:ext cx="10972800" cy="4996543"/>
          </a:xfrm>
        </p:spPr>
        <p:txBody>
          <a:bodyPr/>
          <a:lstStyle/>
          <a:p>
            <a:pPr algn="just"/>
            <a:r>
              <a:rPr lang="en-US" dirty="0"/>
              <a:t>Imagine an agent in an environment. The environment exists in a specific </a:t>
            </a:r>
            <a:r>
              <a:rPr lang="en-US" b="1" dirty="0"/>
              <a:t>state</a:t>
            </a:r>
            <a:r>
              <a:rPr lang="en-US" dirty="0"/>
              <a:t> (e.g., your location on a chessboard). From this state, the agent can take an </a:t>
            </a:r>
            <a:r>
              <a:rPr lang="en-US" b="1" dirty="0"/>
              <a:t>action</a:t>
            </a:r>
            <a:r>
              <a:rPr lang="en-US" dirty="0"/>
              <a:t> (e.g., move a piece). As a result, the environment moves to a new state and the agent receives a </a:t>
            </a:r>
            <a:r>
              <a:rPr lang="en-US" b="1" dirty="0"/>
              <a:t>reward</a:t>
            </a:r>
            <a:r>
              <a:rPr lang="en-US" dirty="0"/>
              <a:t> (e.g., capturing an opponent's piece).</a:t>
            </a:r>
          </a:p>
          <a:p>
            <a:pPr algn="just"/>
            <a:r>
              <a:rPr lang="en-US" dirty="0"/>
              <a:t>The value function, often represented as V(s), is a mapping that tells you the total future reward you can expect from a given state s.</a:t>
            </a:r>
          </a:p>
          <a:p>
            <a:endParaRPr lang="en-US" dirty="0"/>
          </a:p>
        </p:txBody>
      </p:sp>
    </p:spTree>
    <p:extLst>
      <p:ext uri="{BB962C8B-B14F-4D97-AF65-F5344CB8AC3E}">
        <p14:creationId xmlns:p14="http://schemas.microsoft.com/office/powerpoint/2010/main" val="1970424547"/>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CE5A2-33C6-C392-0DFE-941786BE7C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5E912B5-0C39-0DB9-B5EA-A99165843C27}"/>
              </a:ext>
            </a:extLst>
          </p:cNvPr>
          <p:cNvSpPr txBox="1"/>
          <p:nvPr/>
        </p:nvSpPr>
        <p:spPr>
          <a:xfrm>
            <a:off x="479086" y="750625"/>
            <a:ext cx="10104607" cy="3170099"/>
          </a:xfrm>
          <a:prstGeom prst="rect">
            <a:avLst/>
          </a:prstGeom>
          <a:noFill/>
        </p:spPr>
        <p:txBody>
          <a:bodyPr wrap="square">
            <a:spAutoFit/>
          </a:bodyPr>
          <a:lstStyle/>
          <a:p>
            <a:pPr>
              <a:buNone/>
            </a:pPr>
            <a:r>
              <a:rPr lang="en-US" sz="2000" b="1" dirty="0"/>
              <a:t>Value Function</a:t>
            </a:r>
          </a:p>
          <a:p>
            <a:pPr>
              <a:buFont typeface="Arial" panose="020B0604020202020204" pitchFamily="34" charset="0"/>
              <a:buChar char="•"/>
            </a:pPr>
            <a:r>
              <a:rPr lang="en-US" sz="2000" dirty="0"/>
              <a:t>Evaluates how good it is to be in a given </a:t>
            </a:r>
            <a:r>
              <a:rPr lang="en-US" sz="2000" b="1" dirty="0"/>
              <a:t>state</a:t>
            </a:r>
            <a:r>
              <a:rPr lang="en-US" sz="2000" dirty="0"/>
              <a:t> or to take a given </a:t>
            </a:r>
            <a:r>
              <a:rPr lang="en-US" sz="2000" b="1" dirty="0"/>
              <a:t>action</a:t>
            </a:r>
            <a:r>
              <a:rPr lang="en-US" sz="2000" dirty="0"/>
              <a:t>.</a:t>
            </a:r>
          </a:p>
          <a:p>
            <a:pPr>
              <a:buFont typeface="Arial" panose="020B0604020202020204" pitchFamily="34" charset="0"/>
              <a:buChar char="•"/>
            </a:pPr>
            <a:r>
              <a:rPr lang="en-US" sz="2000" b="1" dirty="0"/>
              <a:t>State Value Function (Vπ(s))</a:t>
            </a:r>
            <a:r>
              <a:rPr lang="en-US" sz="2000" dirty="0"/>
              <a:t>:</a:t>
            </a:r>
          </a:p>
          <a:p>
            <a:pPr marL="742950" lvl="1" indent="-285750">
              <a:buFont typeface="Arial" panose="020B0604020202020204" pitchFamily="34" charset="0"/>
              <a:buChar char="•"/>
            </a:pPr>
            <a:r>
              <a:rPr lang="en-US" sz="2000" dirty="0"/>
              <a:t>Expected long-term return starting from state </a:t>
            </a:r>
            <a:r>
              <a:rPr lang="en-US" sz="2000" i="1" dirty="0"/>
              <a:t>s</a:t>
            </a:r>
            <a:r>
              <a:rPr lang="en-US" sz="2000" dirty="0"/>
              <a:t>.</a:t>
            </a:r>
          </a:p>
          <a:p>
            <a:pPr>
              <a:buFont typeface="Arial" panose="020B0604020202020204" pitchFamily="34" charset="0"/>
              <a:buChar char="•"/>
            </a:pPr>
            <a:r>
              <a:rPr lang="en-US" sz="2000" b="1" dirty="0"/>
              <a:t>Action Value Function (Qπ(</a:t>
            </a:r>
            <a:r>
              <a:rPr lang="en-US" sz="2000" b="1" dirty="0" err="1"/>
              <a:t>s,a</a:t>
            </a:r>
            <a:r>
              <a:rPr lang="en-US" sz="2000" b="1" dirty="0"/>
              <a:t>))</a:t>
            </a:r>
            <a:r>
              <a:rPr lang="en-US" sz="2000" dirty="0"/>
              <a:t>:</a:t>
            </a:r>
          </a:p>
          <a:p>
            <a:pPr marL="742950" lvl="1" indent="-285750">
              <a:buFont typeface="Arial" panose="020B0604020202020204" pitchFamily="34" charset="0"/>
              <a:buChar char="•"/>
            </a:pPr>
            <a:r>
              <a:rPr lang="en-US" sz="2000" dirty="0"/>
              <a:t>Expected return starting from state </a:t>
            </a:r>
            <a:r>
              <a:rPr lang="en-US" sz="2000" i="1" dirty="0"/>
              <a:t>s</a:t>
            </a:r>
            <a:r>
              <a:rPr lang="en-US" sz="2000" dirty="0"/>
              <a:t>, taking action </a:t>
            </a:r>
            <a:r>
              <a:rPr lang="en-US" sz="2000" i="1" dirty="0"/>
              <a:t>a</a:t>
            </a:r>
            <a:r>
              <a:rPr lang="en-US" sz="2000" dirty="0"/>
              <a:t>.</a:t>
            </a:r>
          </a:p>
          <a:p>
            <a:pPr>
              <a:buFont typeface="Arial" panose="020B0604020202020204" pitchFamily="34" charset="0"/>
              <a:buChar char="•"/>
            </a:pPr>
            <a:r>
              <a:rPr lang="en-US" sz="2000" dirty="0"/>
              <a:t>Importance:</a:t>
            </a:r>
          </a:p>
          <a:p>
            <a:pPr marL="742950" lvl="1" indent="-285750">
              <a:buFont typeface="Arial" panose="020B0604020202020204" pitchFamily="34" charset="0"/>
              <a:buChar char="•"/>
            </a:pPr>
            <a:r>
              <a:rPr lang="en-US" sz="2000" dirty="0"/>
              <a:t>Helps distinguish good vs bad states/actions.</a:t>
            </a:r>
          </a:p>
          <a:p>
            <a:pPr>
              <a:buFont typeface="Arial" panose="020B0604020202020204" pitchFamily="34" charset="0"/>
              <a:buChar char="•"/>
            </a:pPr>
            <a:r>
              <a:rPr lang="en-US" sz="2000" dirty="0"/>
              <a:t>Example:</a:t>
            </a:r>
          </a:p>
          <a:p>
            <a:pPr marL="742950" lvl="1" indent="-285750">
              <a:buFont typeface="Arial" panose="020B0604020202020204" pitchFamily="34" charset="0"/>
              <a:buChar char="•"/>
            </a:pPr>
            <a:r>
              <a:rPr lang="en-US" sz="2000" dirty="0"/>
              <a:t>In chess, V(s) estimates winning probability from board state </a:t>
            </a:r>
            <a:r>
              <a:rPr lang="en-US" sz="2000" i="1" dirty="0"/>
              <a:t>s</a:t>
            </a:r>
            <a:r>
              <a:rPr lang="en-US" sz="2000" dirty="0"/>
              <a:t>.</a:t>
            </a:r>
          </a:p>
        </p:txBody>
      </p:sp>
    </p:spTree>
    <p:extLst>
      <p:ext uri="{BB962C8B-B14F-4D97-AF65-F5344CB8AC3E}">
        <p14:creationId xmlns:p14="http://schemas.microsoft.com/office/powerpoint/2010/main" val="68848102"/>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6E22F-8465-C609-077A-05926AAD695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097EB04-7F0A-5AF6-852E-52F40D62D2EE}"/>
              </a:ext>
            </a:extLst>
          </p:cNvPr>
          <p:cNvSpPr txBox="1"/>
          <p:nvPr/>
        </p:nvSpPr>
        <p:spPr>
          <a:xfrm>
            <a:off x="702821" y="924605"/>
            <a:ext cx="6094378" cy="400110"/>
          </a:xfrm>
          <a:prstGeom prst="rect">
            <a:avLst/>
          </a:prstGeom>
          <a:noFill/>
        </p:spPr>
        <p:txBody>
          <a:bodyPr wrap="square">
            <a:spAutoFit/>
          </a:bodyPr>
          <a:lstStyle/>
          <a:p>
            <a:r>
              <a:rPr lang="en-IN" sz="2000" b="1" dirty="0"/>
              <a:t>Model of the Environment</a:t>
            </a:r>
          </a:p>
        </p:txBody>
      </p:sp>
      <p:pic>
        <p:nvPicPr>
          <p:cNvPr id="6" name="Picture 5">
            <a:extLst>
              <a:ext uri="{FF2B5EF4-FFF2-40B4-BE49-F238E27FC236}">
                <a16:creationId xmlns:a16="http://schemas.microsoft.com/office/drawing/2014/main" id="{7442CE2F-5B41-8CF0-1990-28D6C5D0EC1D}"/>
              </a:ext>
            </a:extLst>
          </p:cNvPr>
          <p:cNvPicPr>
            <a:picLocks noChangeAspect="1"/>
          </p:cNvPicPr>
          <p:nvPr/>
        </p:nvPicPr>
        <p:blipFill>
          <a:blip r:embed="rId2"/>
          <a:stretch>
            <a:fillRect/>
          </a:stretch>
        </p:blipFill>
        <p:spPr>
          <a:xfrm>
            <a:off x="702821" y="1473943"/>
            <a:ext cx="9696047" cy="4100005"/>
          </a:xfrm>
          <a:prstGeom prst="rect">
            <a:avLst/>
          </a:prstGeom>
        </p:spPr>
      </p:pic>
    </p:spTree>
    <p:extLst>
      <p:ext uri="{BB962C8B-B14F-4D97-AF65-F5344CB8AC3E}">
        <p14:creationId xmlns:p14="http://schemas.microsoft.com/office/powerpoint/2010/main" val="1835567058"/>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6BAF7-C5ED-C908-D734-24165A9956A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463599-92DE-4D45-24CD-D08593975B64}"/>
              </a:ext>
            </a:extLst>
          </p:cNvPr>
          <p:cNvSpPr txBox="1"/>
          <p:nvPr/>
        </p:nvSpPr>
        <p:spPr>
          <a:xfrm>
            <a:off x="479087" y="827010"/>
            <a:ext cx="6094378" cy="400110"/>
          </a:xfrm>
          <a:prstGeom prst="rect">
            <a:avLst/>
          </a:prstGeom>
          <a:noFill/>
        </p:spPr>
        <p:txBody>
          <a:bodyPr wrap="square">
            <a:spAutoFit/>
          </a:bodyPr>
          <a:lstStyle/>
          <a:p>
            <a:r>
              <a:rPr lang="en-IN" sz="2000" b="1" dirty="0"/>
              <a:t>Agent–Environment Interface</a:t>
            </a:r>
          </a:p>
        </p:txBody>
      </p:sp>
      <p:pic>
        <p:nvPicPr>
          <p:cNvPr id="5" name="Picture 4">
            <a:extLst>
              <a:ext uri="{FF2B5EF4-FFF2-40B4-BE49-F238E27FC236}">
                <a16:creationId xmlns:a16="http://schemas.microsoft.com/office/drawing/2014/main" id="{A347AC3D-080A-4947-0100-1F13C0A4F679}"/>
              </a:ext>
            </a:extLst>
          </p:cNvPr>
          <p:cNvPicPr>
            <a:picLocks noChangeAspect="1"/>
          </p:cNvPicPr>
          <p:nvPr/>
        </p:nvPicPr>
        <p:blipFill>
          <a:blip r:embed="rId2"/>
          <a:stretch>
            <a:fillRect/>
          </a:stretch>
        </p:blipFill>
        <p:spPr>
          <a:xfrm>
            <a:off x="479087" y="1309687"/>
            <a:ext cx="9268028" cy="5120296"/>
          </a:xfrm>
          <a:prstGeom prst="rect">
            <a:avLst/>
          </a:prstGeom>
        </p:spPr>
      </p:pic>
    </p:spTree>
    <p:extLst>
      <p:ext uri="{BB962C8B-B14F-4D97-AF65-F5344CB8AC3E}">
        <p14:creationId xmlns:p14="http://schemas.microsoft.com/office/powerpoint/2010/main" val="2708943418"/>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C4B55-4110-5996-A9B3-C96608B174B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5F349D-0372-7AB3-94E1-1F38FC84E63A}"/>
              </a:ext>
            </a:extLst>
          </p:cNvPr>
          <p:cNvSpPr txBox="1"/>
          <p:nvPr/>
        </p:nvSpPr>
        <p:spPr>
          <a:xfrm>
            <a:off x="780645" y="856672"/>
            <a:ext cx="8684368" cy="1323439"/>
          </a:xfrm>
          <a:prstGeom prst="rect">
            <a:avLst/>
          </a:prstGeom>
          <a:noFill/>
        </p:spPr>
        <p:txBody>
          <a:bodyPr wrap="square">
            <a:spAutoFit/>
          </a:bodyPr>
          <a:lstStyle/>
          <a:p>
            <a:pPr>
              <a:buNone/>
            </a:pPr>
            <a:r>
              <a:rPr lang="en-IN" sz="2000" b="1" dirty="0"/>
              <a:t>RL Loop Diagram</a:t>
            </a:r>
          </a:p>
          <a:p>
            <a:br>
              <a:rPr lang="en-IN" sz="2000" dirty="0"/>
            </a:br>
            <a:r>
              <a:rPr lang="en-IN" sz="2000" b="1" dirty="0"/>
              <a:t>Agent → Action → Environment → State, Reward → Agent</a:t>
            </a:r>
            <a:endParaRPr lang="en-IN" sz="2000" dirty="0"/>
          </a:p>
          <a:p>
            <a:pPr>
              <a:buFont typeface="Arial" panose="020B0604020202020204" pitchFamily="34" charset="0"/>
              <a:buChar char="•"/>
            </a:pPr>
            <a:r>
              <a:rPr lang="en-IN" sz="2000" dirty="0"/>
              <a:t>Highlights continuous cycle of learning.</a:t>
            </a:r>
          </a:p>
        </p:txBody>
      </p:sp>
      <p:sp>
        <p:nvSpPr>
          <p:cNvPr id="5" name="TextBox 4">
            <a:extLst>
              <a:ext uri="{FF2B5EF4-FFF2-40B4-BE49-F238E27FC236}">
                <a16:creationId xmlns:a16="http://schemas.microsoft.com/office/drawing/2014/main" id="{A947ECFB-4A1E-8256-C5A3-9E371C9E87B7}"/>
              </a:ext>
            </a:extLst>
          </p:cNvPr>
          <p:cNvSpPr txBox="1"/>
          <p:nvPr/>
        </p:nvSpPr>
        <p:spPr>
          <a:xfrm>
            <a:off x="780644" y="2809620"/>
            <a:ext cx="8246623" cy="2343655"/>
          </a:xfrm>
          <a:prstGeom prst="rect">
            <a:avLst/>
          </a:prstGeom>
          <a:noFill/>
        </p:spPr>
        <p:txBody>
          <a:bodyPr wrap="square">
            <a:spAutoFit/>
          </a:bodyPr>
          <a:lstStyle/>
          <a:p>
            <a:pPr>
              <a:lnSpc>
                <a:spcPct val="150000"/>
              </a:lnSpc>
              <a:buNone/>
            </a:pPr>
            <a:r>
              <a:rPr lang="en-US" sz="2000" b="1" dirty="0"/>
              <a:t>Putting It All Together</a:t>
            </a:r>
          </a:p>
          <a:p>
            <a:pPr>
              <a:lnSpc>
                <a:spcPct val="150000"/>
              </a:lnSpc>
              <a:buFont typeface="Arial" panose="020B0604020202020204" pitchFamily="34" charset="0"/>
              <a:buChar char="•"/>
            </a:pPr>
            <a:r>
              <a:rPr lang="en-US" sz="2000" dirty="0"/>
              <a:t>Agent uses </a:t>
            </a:r>
            <a:r>
              <a:rPr lang="en-US" sz="2000" b="1" dirty="0"/>
              <a:t>policy</a:t>
            </a:r>
            <a:r>
              <a:rPr lang="en-US" sz="2000" dirty="0"/>
              <a:t> to pick actions.</a:t>
            </a:r>
          </a:p>
          <a:p>
            <a:pPr>
              <a:lnSpc>
                <a:spcPct val="150000"/>
              </a:lnSpc>
              <a:buFont typeface="Arial" panose="020B0604020202020204" pitchFamily="34" charset="0"/>
              <a:buChar char="•"/>
            </a:pPr>
            <a:r>
              <a:rPr lang="en-US" sz="2000" dirty="0"/>
              <a:t>Environment gives </a:t>
            </a:r>
            <a:r>
              <a:rPr lang="en-US" sz="2000" b="1" dirty="0"/>
              <a:t>reward</a:t>
            </a:r>
            <a:r>
              <a:rPr lang="en-US" sz="2000" dirty="0"/>
              <a:t> and </a:t>
            </a:r>
            <a:r>
              <a:rPr lang="en-US" sz="2000" b="1" dirty="0"/>
              <a:t>next state</a:t>
            </a:r>
            <a:r>
              <a:rPr lang="en-US" sz="2000" dirty="0"/>
              <a:t>.</a:t>
            </a:r>
          </a:p>
          <a:p>
            <a:pPr>
              <a:lnSpc>
                <a:spcPct val="150000"/>
              </a:lnSpc>
              <a:buFont typeface="Arial" panose="020B0604020202020204" pitchFamily="34" charset="0"/>
              <a:buChar char="•"/>
            </a:pPr>
            <a:r>
              <a:rPr lang="en-US" sz="2000" dirty="0"/>
              <a:t>Agent updates using </a:t>
            </a:r>
            <a:r>
              <a:rPr lang="en-US" sz="2000" b="1" dirty="0"/>
              <a:t>value function</a:t>
            </a:r>
            <a:r>
              <a:rPr lang="en-US" sz="2000" dirty="0"/>
              <a:t> (to evaluate) or </a:t>
            </a:r>
            <a:r>
              <a:rPr lang="en-US" sz="2000" b="1" dirty="0"/>
              <a:t>model</a:t>
            </a:r>
            <a:r>
              <a:rPr lang="en-US" sz="2000" dirty="0"/>
              <a:t> (to plan).</a:t>
            </a:r>
          </a:p>
          <a:p>
            <a:pPr>
              <a:lnSpc>
                <a:spcPct val="150000"/>
              </a:lnSpc>
              <a:buFont typeface="Arial" panose="020B0604020202020204" pitchFamily="34" charset="0"/>
              <a:buChar char="•"/>
            </a:pPr>
            <a:r>
              <a:rPr lang="en-US" sz="2000" dirty="0"/>
              <a:t>The </a:t>
            </a:r>
            <a:r>
              <a:rPr lang="en-US" sz="2000" b="1" dirty="0"/>
              <a:t>interface</a:t>
            </a:r>
            <a:r>
              <a:rPr lang="en-US" sz="2000" dirty="0"/>
              <a:t> ensures interaction is systematic.</a:t>
            </a:r>
          </a:p>
        </p:txBody>
      </p:sp>
    </p:spTree>
    <p:extLst>
      <p:ext uri="{BB962C8B-B14F-4D97-AF65-F5344CB8AC3E}">
        <p14:creationId xmlns:p14="http://schemas.microsoft.com/office/powerpoint/2010/main" val="642389556"/>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177BE-B08A-0284-CC91-6F839F9FFA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C74797-3997-4C81-17D5-4BF8752A696C}"/>
              </a:ext>
            </a:extLst>
          </p:cNvPr>
          <p:cNvSpPr txBox="1"/>
          <p:nvPr/>
        </p:nvSpPr>
        <p:spPr>
          <a:xfrm>
            <a:off x="1160024" y="817761"/>
            <a:ext cx="6094378" cy="3785652"/>
          </a:xfrm>
          <a:prstGeom prst="rect">
            <a:avLst/>
          </a:prstGeom>
          <a:noFill/>
        </p:spPr>
        <p:txBody>
          <a:bodyPr wrap="square">
            <a:spAutoFit/>
          </a:bodyPr>
          <a:lstStyle/>
          <a:p>
            <a:r>
              <a:rPr lang="en-IN" sz="2400" b="1" dirty="0"/>
              <a:t>Types of RL environment</a:t>
            </a:r>
          </a:p>
          <a:p>
            <a:pPr marL="342900" indent="-342900">
              <a:buFont typeface="Arial" panose="020B0604020202020204" pitchFamily="34" charset="0"/>
              <a:buChar char="•"/>
            </a:pPr>
            <a:r>
              <a:rPr lang="en-IN" sz="2400" b="1" dirty="0"/>
              <a:t>Deterministic environment </a:t>
            </a:r>
          </a:p>
          <a:p>
            <a:pPr marL="342900" indent="-342900">
              <a:buFont typeface="Arial" panose="020B0604020202020204" pitchFamily="34" charset="0"/>
              <a:buChar char="•"/>
            </a:pPr>
            <a:r>
              <a:rPr lang="en-IN" sz="2400" b="1" dirty="0"/>
              <a:t>Stochastic environment</a:t>
            </a:r>
          </a:p>
          <a:p>
            <a:pPr marL="342900" indent="-342900">
              <a:buFont typeface="Arial" panose="020B0604020202020204" pitchFamily="34" charset="0"/>
              <a:buChar char="•"/>
            </a:pPr>
            <a:r>
              <a:rPr lang="en-IN" sz="2400" b="1" dirty="0"/>
              <a:t>Fully observable environment</a:t>
            </a:r>
          </a:p>
          <a:p>
            <a:pPr marL="342900" indent="-342900">
              <a:buFont typeface="Arial" panose="020B0604020202020204" pitchFamily="34" charset="0"/>
              <a:buChar char="•"/>
            </a:pPr>
            <a:r>
              <a:rPr lang="en-IN" sz="2400" b="1" dirty="0"/>
              <a:t>Partially observable environment</a:t>
            </a:r>
          </a:p>
          <a:p>
            <a:pPr marL="342900" indent="-342900">
              <a:buFont typeface="Arial" panose="020B0604020202020204" pitchFamily="34" charset="0"/>
              <a:buChar char="•"/>
            </a:pPr>
            <a:r>
              <a:rPr lang="en-IN" sz="2400" b="1" dirty="0"/>
              <a:t>Discrete environment</a:t>
            </a:r>
          </a:p>
          <a:p>
            <a:pPr marL="342900" indent="-342900">
              <a:buFont typeface="Arial" panose="020B0604020202020204" pitchFamily="34" charset="0"/>
              <a:buChar char="•"/>
            </a:pPr>
            <a:r>
              <a:rPr lang="en-IN" sz="2400" b="1" dirty="0"/>
              <a:t>Continuous environment</a:t>
            </a:r>
          </a:p>
          <a:p>
            <a:pPr marL="342900" indent="-342900">
              <a:buFont typeface="Arial" panose="020B0604020202020204" pitchFamily="34" charset="0"/>
              <a:buChar char="•"/>
            </a:pPr>
            <a:r>
              <a:rPr lang="en-IN" sz="2400" b="1" dirty="0"/>
              <a:t>Episodic and non-episodic environment</a:t>
            </a:r>
          </a:p>
          <a:p>
            <a:pPr marL="342900" indent="-342900">
              <a:buFont typeface="Arial" panose="020B0604020202020204" pitchFamily="34" charset="0"/>
              <a:buChar char="•"/>
            </a:pPr>
            <a:r>
              <a:rPr lang="en-IN" sz="2400" b="1" dirty="0"/>
              <a:t>Single and multi-agent environment</a:t>
            </a:r>
          </a:p>
        </p:txBody>
      </p:sp>
    </p:spTree>
    <p:extLst>
      <p:ext uri="{BB962C8B-B14F-4D97-AF65-F5344CB8AC3E}">
        <p14:creationId xmlns:p14="http://schemas.microsoft.com/office/powerpoint/2010/main" val="3498072578"/>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4A7F75B-03BD-C724-101F-D33D7B5E5775}"/>
              </a:ext>
            </a:extLst>
          </p:cNvPr>
          <p:cNvGraphicFramePr>
            <a:graphicFrameLocks noGrp="1"/>
          </p:cNvGraphicFramePr>
          <p:nvPr>
            <p:extLst>
              <p:ext uri="{D42A27DB-BD31-4B8C-83A1-F6EECF244321}">
                <p14:modId xmlns:p14="http://schemas.microsoft.com/office/powerpoint/2010/main" val="3859883290"/>
              </p:ext>
            </p:extLst>
          </p:nvPr>
        </p:nvGraphicFramePr>
        <p:xfrm>
          <a:off x="1118680" y="813948"/>
          <a:ext cx="10252952" cy="5705796"/>
        </p:xfrm>
        <a:graphic>
          <a:graphicData uri="http://schemas.openxmlformats.org/drawingml/2006/table">
            <a:tbl>
              <a:tblPr>
                <a:tableStyleId>{775DCB02-9BB8-47FD-8907-85C794F793BA}</a:tableStyleId>
              </a:tblPr>
              <a:tblGrid>
                <a:gridCol w="2563238">
                  <a:extLst>
                    <a:ext uri="{9D8B030D-6E8A-4147-A177-3AD203B41FA5}">
                      <a16:colId xmlns:a16="http://schemas.microsoft.com/office/drawing/2014/main" val="1799844109"/>
                    </a:ext>
                  </a:extLst>
                </a:gridCol>
                <a:gridCol w="2563238">
                  <a:extLst>
                    <a:ext uri="{9D8B030D-6E8A-4147-A177-3AD203B41FA5}">
                      <a16:colId xmlns:a16="http://schemas.microsoft.com/office/drawing/2014/main" val="2020134479"/>
                    </a:ext>
                  </a:extLst>
                </a:gridCol>
                <a:gridCol w="2563238">
                  <a:extLst>
                    <a:ext uri="{9D8B030D-6E8A-4147-A177-3AD203B41FA5}">
                      <a16:colId xmlns:a16="http://schemas.microsoft.com/office/drawing/2014/main" val="1579410636"/>
                    </a:ext>
                  </a:extLst>
                </a:gridCol>
                <a:gridCol w="2563238">
                  <a:extLst>
                    <a:ext uri="{9D8B030D-6E8A-4147-A177-3AD203B41FA5}">
                      <a16:colId xmlns:a16="http://schemas.microsoft.com/office/drawing/2014/main" val="3887382639"/>
                    </a:ext>
                  </a:extLst>
                </a:gridCol>
              </a:tblGrid>
              <a:tr h="146263">
                <a:tc>
                  <a:txBody>
                    <a:bodyPr/>
                    <a:lstStyle/>
                    <a:p>
                      <a:pPr>
                        <a:buNone/>
                      </a:pPr>
                      <a:r>
                        <a:rPr lang="en-IN" sz="1800" b="1"/>
                        <a:t>Environment Type</a:t>
                      </a:r>
                      <a:endParaRPr lang="en-IN" sz="1800"/>
                    </a:p>
                  </a:txBody>
                  <a:tcPr marL="36566" marR="36566" marT="18283" marB="18283" anchor="ctr"/>
                </a:tc>
                <a:tc>
                  <a:txBody>
                    <a:bodyPr/>
                    <a:lstStyle/>
                    <a:p>
                      <a:pPr>
                        <a:buNone/>
                      </a:pPr>
                      <a:r>
                        <a:rPr lang="en-IN" sz="1800" b="1"/>
                        <a:t>Description</a:t>
                      </a:r>
                      <a:endParaRPr lang="en-IN" sz="1800"/>
                    </a:p>
                  </a:txBody>
                  <a:tcPr marL="36566" marR="36566" marT="18283" marB="18283" anchor="ctr"/>
                </a:tc>
                <a:tc>
                  <a:txBody>
                    <a:bodyPr/>
                    <a:lstStyle/>
                    <a:p>
                      <a:pPr>
                        <a:buNone/>
                      </a:pPr>
                      <a:r>
                        <a:rPr lang="en-IN" sz="1800" b="1"/>
                        <a:t>Characteristics</a:t>
                      </a:r>
                      <a:endParaRPr lang="en-IN" sz="1800"/>
                    </a:p>
                  </a:txBody>
                  <a:tcPr marL="36566" marR="36566" marT="18283" marB="18283" anchor="ctr"/>
                </a:tc>
                <a:tc>
                  <a:txBody>
                    <a:bodyPr/>
                    <a:lstStyle/>
                    <a:p>
                      <a:pPr>
                        <a:buNone/>
                      </a:pPr>
                      <a:r>
                        <a:rPr lang="en-IN" sz="1800" b="1"/>
                        <a:t>Examples</a:t>
                      </a:r>
                      <a:endParaRPr lang="en-IN" sz="1800"/>
                    </a:p>
                  </a:txBody>
                  <a:tcPr marL="36566" marR="36566" marT="18283" marB="18283" anchor="ctr"/>
                </a:tc>
                <a:extLst>
                  <a:ext uri="{0D108BD9-81ED-4DB2-BD59-A6C34878D82A}">
                    <a16:rowId xmlns:a16="http://schemas.microsoft.com/office/drawing/2014/main" val="4280789925"/>
                  </a:ext>
                </a:extLst>
              </a:tr>
              <a:tr h="475356">
                <a:tc>
                  <a:txBody>
                    <a:bodyPr/>
                    <a:lstStyle/>
                    <a:p>
                      <a:pPr>
                        <a:buNone/>
                      </a:pPr>
                      <a:r>
                        <a:rPr lang="en-IN" sz="1800" b="1"/>
                        <a:t>Deterministic</a:t>
                      </a:r>
                      <a:endParaRPr lang="en-IN" sz="1800"/>
                    </a:p>
                  </a:txBody>
                  <a:tcPr marL="36566" marR="36566" marT="18283" marB="18283" anchor="ctr"/>
                </a:tc>
                <a:tc>
                  <a:txBody>
                    <a:bodyPr/>
                    <a:lstStyle/>
                    <a:p>
                      <a:pPr>
                        <a:buNone/>
                      </a:pPr>
                      <a:r>
                        <a:rPr lang="en-US" sz="1800"/>
                        <a:t>The next state is completely determined by the current state and action.</a:t>
                      </a:r>
                    </a:p>
                  </a:txBody>
                  <a:tcPr marL="36566" marR="36566" marT="18283" marB="18283" anchor="ctr"/>
                </a:tc>
                <a:tc>
                  <a:txBody>
                    <a:bodyPr/>
                    <a:lstStyle/>
                    <a:p>
                      <a:pPr>
                        <a:buNone/>
                      </a:pPr>
                      <a:r>
                        <a:rPr lang="en-IN" sz="1800"/>
                        <a:t>- No randomness- Predictable outcomes</a:t>
                      </a:r>
                    </a:p>
                  </a:txBody>
                  <a:tcPr marL="36566" marR="36566" marT="18283" marB="18283" anchor="ctr"/>
                </a:tc>
                <a:tc>
                  <a:txBody>
                    <a:bodyPr/>
                    <a:lstStyle/>
                    <a:p>
                      <a:pPr>
                        <a:buNone/>
                      </a:pPr>
                      <a:r>
                        <a:rPr lang="en-US" sz="1800"/>
                        <a:t>Chess (idealized), Maze with fixed paths</a:t>
                      </a:r>
                    </a:p>
                  </a:txBody>
                  <a:tcPr marL="36566" marR="36566" marT="18283" marB="18283" anchor="ctr"/>
                </a:tc>
                <a:extLst>
                  <a:ext uri="{0D108BD9-81ED-4DB2-BD59-A6C34878D82A}">
                    <a16:rowId xmlns:a16="http://schemas.microsoft.com/office/drawing/2014/main" val="3556983457"/>
                  </a:ext>
                </a:extLst>
              </a:tr>
              <a:tr h="475356">
                <a:tc>
                  <a:txBody>
                    <a:bodyPr/>
                    <a:lstStyle/>
                    <a:p>
                      <a:pPr>
                        <a:buNone/>
                      </a:pPr>
                      <a:r>
                        <a:rPr lang="en-IN" sz="1800" b="1"/>
                        <a:t>Stochastic</a:t>
                      </a:r>
                      <a:endParaRPr lang="en-IN" sz="1800"/>
                    </a:p>
                  </a:txBody>
                  <a:tcPr marL="36566" marR="36566" marT="18283" marB="18283" anchor="ctr"/>
                </a:tc>
                <a:tc>
                  <a:txBody>
                    <a:bodyPr/>
                    <a:lstStyle/>
                    <a:p>
                      <a:pPr>
                        <a:buNone/>
                      </a:pPr>
                      <a:r>
                        <a:rPr lang="en-US" sz="1800" dirty="0"/>
                        <a:t>The next state is probabilistic, depending on the current state and action.</a:t>
                      </a:r>
                    </a:p>
                  </a:txBody>
                  <a:tcPr marL="36566" marR="36566" marT="18283" marB="18283" anchor="ctr"/>
                </a:tc>
                <a:tc>
                  <a:txBody>
                    <a:bodyPr/>
                    <a:lstStyle/>
                    <a:p>
                      <a:pPr>
                        <a:buNone/>
                      </a:pPr>
                      <a:r>
                        <a:rPr lang="en-US" sz="1800"/>
                        <a:t>- Randomness in outcomes- Uncertainty in state transitions</a:t>
                      </a:r>
                    </a:p>
                  </a:txBody>
                  <a:tcPr marL="36566" marR="36566" marT="18283" marB="18283" anchor="ctr"/>
                </a:tc>
                <a:tc>
                  <a:txBody>
                    <a:bodyPr/>
                    <a:lstStyle/>
                    <a:p>
                      <a:pPr>
                        <a:buNone/>
                      </a:pPr>
                      <a:r>
                        <a:rPr lang="en-US" sz="1800"/>
                        <a:t>Dice games, Stock market trading</a:t>
                      </a:r>
                    </a:p>
                  </a:txBody>
                  <a:tcPr marL="36566" marR="36566" marT="18283" marB="18283" anchor="ctr"/>
                </a:tc>
                <a:extLst>
                  <a:ext uri="{0D108BD9-81ED-4DB2-BD59-A6C34878D82A}">
                    <a16:rowId xmlns:a16="http://schemas.microsoft.com/office/drawing/2014/main" val="1117647243"/>
                  </a:ext>
                </a:extLst>
              </a:tr>
              <a:tr h="475356">
                <a:tc>
                  <a:txBody>
                    <a:bodyPr/>
                    <a:lstStyle/>
                    <a:p>
                      <a:pPr>
                        <a:buNone/>
                      </a:pPr>
                      <a:r>
                        <a:rPr lang="en-IN" sz="1800" b="1"/>
                        <a:t>Fully Observable</a:t>
                      </a:r>
                      <a:endParaRPr lang="en-IN" sz="1800"/>
                    </a:p>
                  </a:txBody>
                  <a:tcPr marL="36566" marR="36566" marT="18283" marB="18283" anchor="ctr"/>
                </a:tc>
                <a:tc>
                  <a:txBody>
                    <a:bodyPr/>
                    <a:lstStyle/>
                    <a:p>
                      <a:pPr>
                        <a:buNone/>
                      </a:pPr>
                      <a:r>
                        <a:rPr lang="en-US" sz="1800"/>
                        <a:t>The agent has complete information about the environment’s current state.</a:t>
                      </a:r>
                    </a:p>
                  </a:txBody>
                  <a:tcPr marL="36566" marR="36566" marT="18283" marB="18283" anchor="ctr"/>
                </a:tc>
                <a:tc>
                  <a:txBody>
                    <a:bodyPr/>
                    <a:lstStyle/>
                    <a:p>
                      <a:pPr>
                        <a:buNone/>
                      </a:pPr>
                      <a:r>
                        <a:rPr lang="en-US" sz="1800"/>
                        <a:t>- No hidden states- Decision based on full state</a:t>
                      </a:r>
                    </a:p>
                  </a:txBody>
                  <a:tcPr marL="36566" marR="36566" marT="18283" marB="18283" anchor="ctr"/>
                </a:tc>
                <a:tc>
                  <a:txBody>
                    <a:bodyPr/>
                    <a:lstStyle/>
                    <a:p>
                      <a:pPr>
                        <a:buNone/>
                      </a:pPr>
                      <a:r>
                        <a:rPr lang="en-IN" sz="1800"/>
                        <a:t>Chess, Tic-Tac-Toe</a:t>
                      </a:r>
                    </a:p>
                  </a:txBody>
                  <a:tcPr marL="36566" marR="36566" marT="18283" marB="18283" anchor="ctr"/>
                </a:tc>
                <a:extLst>
                  <a:ext uri="{0D108BD9-81ED-4DB2-BD59-A6C34878D82A}">
                    <a16:rowId xmlns:a16="http://schemas.microsoft.com/office/drawing/2014/main" val="4057570623"/>
                  </a:ext>
                </a:extLst>
              </a:tr>
              <a:tr h="475356">
                <a:tc>
                  <a:txBody>
                    <a:bodyPr/>
                    <a:lstStyle/>
                    <a:p>
                      <a:pPr>
                        <a:buNone/>
                      </a:pPr>
                      <a:r>
                        <a:rPr lang="en-IN" sz="1800" b="1"/>
                        <a:t>Partially Observable</a:t>
                      </a:r>
                      <a:endParaRPr lang="en-IN" sz="1800"/>
                    </a:p>
                  </a:txBody>
                  <a:tcPr marL="36566" marR="36566" marT="18283" marB="18283" anchor="ctr"/>
                </a:tc>
                <a:tc>
                  <a:txBody>
                    <a:bodyPr/>
                    <a:lstStyle/>
                    <a:p>
                      <a:pPr>
                        <a:buNone/>
                      </a:pPr>
                      <a:r>
                        <a:rPr lang="en-US" sz="1800"/>
                        <a:t>The agent has limited or incomplete information about the environment’s state.</a:t>
                      </a:r>
                    </a:p>
                  </a:txBody>
                  <a:tcPr marL="36566" marR="36566" marT="18283" marB="18283" anchor="ctr"/>
                </a:tc>
                <a:tc>
                  <a:txBody>
                    <a:bodyPr/>
                    <a:lstStyle/>
                    <a:p>
                      <a:pPr>
                        <a:buNone/>
                      </a:pPr>
                      <a:r>
                        <a:rPr lang="en-US" sz="1800"/>
                        <a:t>- Hidden states exist- Requires memory or inference</a:t>
                      </a:r>
                    </a:p>
                  </a:txBody>
                  <a:tcPr marL="36566" marR="36566" marT="18283" marB="18283" anchor="ctr"/>
                </a:tc>
                <a:tc>
                  <a:txBody>
                    <a:bodyPr/>
                    <a:lstStyle/>
                    <a:p>
                      <a:pPr>
                        <a:buNone/>
                      </a:pPr>
                      <a:r>
                        <a:rPr lang="en-US" sz="1800"/>
                        <a:t>Poker, Robot navigation with limited sensors</a:t>
                      </a:r>
                    </a:p>
                  </a:txBody>
                  <a:tcPr marL="36566" marR="36566" marT="18283" marB="18283" anchor="ctr"/>
                </a:tc>
                <a:extLst>
                  <a:ext uri="{0D108BD9-81ED-4DB2-BD59-A6C34878D82A}">
                    <a16:rowId xmlns:a16="http://schemas.microsoft.com/office/drawing/2014/main" val="3466183135"/>
                  </a:ext>
                </a:extLst>
              </a:tr>
              <a:tr h="365659">
                <a:tc>
                  <a:txBody>
                    <a:bodyPr/>
                    <a:lstStyle/>
                    <a:p>
                      <a:pPr>
                        <a:buNone/>
                      </a:pPr>
                      <a:r>
                        <a:rPr lang="en-IN" sz="1800" b="1"/>
                        <a:t>Discrete</a:t>
                      </a:r>
                      <a:endParaRPr lang="en-IN" sz="1800"/>
                    </a:p>
                  </a:txBody>
                  <a:tcPr marL="36566" marR="36566" marT="18283" marB="18283" anchor="ctr"/>
                </a:tc>
                <a:tc>
                  <a:txBody>
                    <a:bodyPr/>
                    <a:lstStyle/>
                    <a:p>
                      <a:pPr>
                        <a:buNone/>
                      </a:pPr>
                      <a:r>
                        <a:rPr lang="en-US" sz="1800"/>
                        <a:t>The state and action spaces are finite and countable.</a:t>
                      </a:r>
                    </a:p>
                  </a:txBody>
                  <a:tcPr marL="36566" marR="36566" marT="18283" marB="18283" anchor="ctr"/>
                </a:tc>
                <a:tc>
                  <a:txBody>
                    <a:bodyPr/>
                    <a:lstStyle/>
                    <a:p>
                      <a:pPr>
                        <a:buNone/>
                      </a:pPr>
                      <a:r>
                        <a:rPr lang="en-US" sz="1800"/>
                        <a:t>- Limited number of states/actions- Easier to compute policies</a:t>
                      </a:r>
                    </a:p>
                  </a:txBody>
                  <a:tcPr marL="36566" marR="36566" marT="18283" marB="18283" anchor="ctr"/>
                </a:tc>
                <a:tc>
                  <a:txBody>
                    <a:bodyPr/>
                    <a:lstStyle/>
                    <a:p>
                      <a:pPr>
                        <a:buNone/>
                      </a:pPr>
                      <a:r>
                        <a:rPr lang="en-IN" sz="1800" dirty="0" err="1"/>
                        <a:t>Gridworld</a:t>
                      </a:r>
                      <a:r>
                        <a:rPr lang="en-IN" sz="1800" dirty="0"/>
                        <a:t>, Board games</a:t>
                      </a:r>
                    </a:p>
                  </a:txBody>
                  <a:tcPr marL="36566" marR="36566" marT="18283" marB="18283" anchor="ctr"/>
                </a:tc>
                <a:extLst>
                  <a:ext uri="{0D108BD9-81ED-4DB2-BD59-A6C34878D82A}">
                    <a16:rowId xmlns:a16="http://schemas.microsoft.com/office/drawing/2014/main" val="1062316468"/>
                  </a:ext>
                </a:extLst>
              </a:tr>
            </a:tbl>
          </a:graphicData>
        </a:graphic>
      </p:graphicFrame>
    </p:spTree>
    <p:extLst>
      <p:ext uri="{BB962C8B-B14F-4D97-AF65-F5344CB8AC3E}">
        <p14:creationId xmlns:p14="http://schemas.microsoft.com/office/powerpoint/2010/main" val="1613787864"/>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27D0E9-B617-B901-9BD0-E2DE728C84A0}"/>
              </a:ext>
            </a:extLst>
          </p:cNvPr>
          <p:cNvGraphicFramePr>
            <a:graphicFrameLocks noGrp="1"/>
          </p:cNvGraphicFramePr>
          <p:nvPr>
            <p:extLst>
              <p:ext uri="{D42A27DB-BD31-4B8C-83A1-F6EECF244321}">
                <p14:modId xmlns:p14="http://schemas.microsoft.com/office/powerpoint/2010/main" val="3209627171"/>
              </p:ext>
            </p:extLst>
          </p:nvPr>
        </p:nvGraphicFramePr>
        <p:xfrm>
          <a:off x="945204" y="862587"/>
          <a:ext cx="10301592" cy="4882836"/>
        </p:xfrm>
        <a:graphic>
          <a:graphicData uri="http://schemas.openxmlformats.org/drawingml/2006/table">
            <a:tbl>
              <a:tblPr>
                <a:tableStyleId>{775DCB02-9BB8-47FD-8907-85C794F793BA}</a:tableStyleId>
              </a:tblPr>
              <a:tblGrid>
                <a:gridCol w="2575398">
                  <a:extLst>
                    <a:ext uri="{9D8B030D-6E8A-4147-A177-3AD203B41FA5}">
                      <a16:colId xmlns:a16="http://schemas.microsoft.com/office/drawing/2014/main" val="1517957186"/>
                    </a:ext>
                  </a:extLst>
                </a:gridCol>
                <a:gridCol w="2575398">
                  <a:extLst>
                    <a:ext uri="{9D8B030D-6E8A-4147-A177-3AD203B41FA5}">
                      <a16:colId xmlns:a16="http://schemas.microsoft.com/office/drawing/2014/main" val="3078475153"/>
                    </a:ext>
                  </a:extLst>
                </a:gridCol>
                <a:gridCol w="2575398">
                  <a:extLst>
                    <a:ext uri="{9D8B030D-6E8A-4147-A177-3AD203B41FA5}">
                      <a16:colId xmlns:a16="http://schemas.microsoft.com/office/drawing/2014/main" val="3748564120"/>
                    </a:ext>
                  </a:extLst>
                </a:gridCol>
                <a:gridCol w="2575398">
                  <a:extLst>
                    <a:ext uri="{9D8B030D-6E8A-4147-A177-3AD203B41FA5}">
                      <a16:colId xmlns:a16="http://schemas.microsoft.com/office/drawing/2014/main" val="1942095319"/>
                    </a:ext>
                  </a:extLst>
                </a:gridCol>
              </a:tblGrid>
              <a:tr h="146263">
                <a:tc>
                  <a:txBody>
                    <a:bodyPr/>
                    <a:lstStyle/>
                    <a:p>
                      <a:pPr>
                        <a:buNone/>
                      </a:pPr>
                      <a:r>
                        <a:rPr lang="en-IN" sz="1800" b="1"/>
                        <a:t>Environment Type</a:t>
                      </a:r>
                      <a:endParaRPr lang="en-IN" sz="1800"/>
                    </a:p>
                  </a:txBody>
                  <a:tcPr marL="36566" marR="36566" marT="18283" marB="18283" anchor="ctr"/>
                </a:tc>
                <a:tc>
                  <a:txBody>
                    <a:bodyPr/>
                    <a:lstStyle/>
                    <a:p>
                      <a:pPr>
                        <a:buNone/>
                      </a:pPr>
                      <a:r>
                        <a:rPr lang="en-IN" sz="1800" b="1"/>
                        <a:t>Description</a:t>
                      </a:r>
                      <a:endParaRPr lang="en-IN" sz="1800"/>
                    </a:p>
                  </a:txBody>
                  <a:tcPr marL="36566" marR="36566" marT="18283" marB="18283" anchor="ctr"/>
                </a:tc>
                <a:tc>
                  <a:txBody>
                    <a:bodyPr/>
                    <a:lstStyle/>
                    <a:p>
                      <a:pPr>
                        <a:buNone/>
                      </a:pPr>
                      <a:r>
                        <a:rPr lang="en-IN" sz="1800" b="1"/>
                        <a:t>Characteristics</a:t>
                      </a:r>
                      <a:endParaRPr lang="en-IN" sz="1800"/>
                    </a:p>
                  </a:txBody>
                  <a:tcPr marL="36566" marR="36566" marT="18283" marB="18283" anchor="ctr"/>
                </a:tc>
                <a:tc>
                  <a:txBody>
                    <a:bodyPr/>
                    <a:lstStyle/>
                    <a:p>
                      <a:pPr>
                        <a:buNone/>
                      </a:pPr>
                      <a:r>
                        <a:rPr lang="en-IN" sz="1800" b="1"/>
                        <a:t>Examples</a:t>
                      </a:r>
                      <a:endParaRPr lang="en-IN" sz="1800"/>
                    </a:p>
                  </a:txBody>
                  <a:tcPr marL="36566" marR="36566" marT="18283" marB="18283" anchor="ctr"/>
                </a:tc>
                <a:extLst>
                  <a:ext uri="{0D108BD9-81ED-4DB2-BD59-A6C34878D82A}">
                    <a16:rowId xmlns:a16="http://schemas.microsoft.com/office/drawing/2014/main" val="3639923845"/>
                  </a:ext>
                </a:extLst>
              </a:tr>
              <a:tr h="365659">
                <a:tc>
                  <a:txBody>
                    <a:bodyPr/>
                    <a:lstStyle/>
                    <a:p>
                      <a:pPr>
                        <a:buNone/>
                      </a:pPr>
                      <a:r>
                        <a:rPr lang="en-IN" sz="1800" b="1"/>
                        <a:t>Continuous</a:t>
                      </a:r>
                      <a:endParaRPr lang="en-IN" sz="1800"/>
                    </a:p>
                  </a:txBody>
                  <a:tcPr marL="36566" marR="36566" marT="18283" marB="18283" anchor="ctr"/>
                </a:tc>
                <a:tc>
                  <a:txBody>
                    <a:bodyPr/>
                    <a:lstStyle/>
                    <a:p>
                      <a:pPr>
                        <a:buNone/>
                      </a:pPr>
                      <a:r>
                        <a:rPr lang="en-US" sz="1800"/>
                        <a:t>The state or action spaces are infinite or continuous.</a:t>
                      </a:r>
                    </a:p>
                  </a:txBody>
                  <a:tcPr marL="36566" marR="36566" marT="18283" marB="18283" anchor="ctr"/>
                </a:tc>
                <a:tc>
                  <a:txBody>
                    <a:bodyPr/>
                    <a:lstStyle/>
                    <a:p>
                      <a:pPr>
                        <a:buNone/>
                      </a:pPr>
                      <a:r>
                        <a:rPr lang="en-US" sz="1800"/>
                        <a:t>- Requires function approximation- Complex learning</a:t>
                      </a:r>
                    </a:p>
                  </a:txBody>
                  <a:tcPr marL="36566" marR="36566" marT="18283" marB="18283" anchor="ctr"/>
                </a:tc>
                <a:tc>
                  <a:txBody>
                    <a:bodyPr/>
                    <a:lstStyle/>
                    <a:p>
                      <a:pPr>
                        <a:buNone/>
                      </a:pPr>
                      <a:r>
                        <a:rPr lang="en-US" sz="1800" dirty="0"/>
                        <a:t>Robot arm control, Autonomous driving</a:t>
                      </a:r>
                    </a:p>
                  </a:txBody>
                  <a:tcPr marL="36566" marR="36566" marT="18283" marB="18283" anchor="ctr"/>
                </a:tc>
                <a:extLst>
                  <a:ext uri="{0D108BD9-81ED-4DB2-BD59-A6C34878D82A}">
                    <a16:rowId xmlns:a16="http://schemas.microsoft.com/office/drawing/2014/main" val="3986192618"/>
                  </a:ext>
                </a:extLst>
              </a:tr>
              <a:tr h="475356">
                <a:tc>
                  <a:txBody>
                    <a:bodyPr/>
                    <a:lstStyle/>
                    <a:p>
                      <a:pPr>
                        <a:buNone/>
                      </a:pPr>
                      <a:r>
                        <a:rPr lang="en-IN" sz="1800" b="1"/>
                        <a:t>Episodic</a:t>
                      </a:r>
                      <a:endParaRPr lang="en-IN" sz="1800"/>
                    </a:p>
                  </a:txBody>
                  <a:tcPr marL="36566" marR="36566" marT="18283" marB="18283" anchor="ctr"/>
                </a:tc>
                <a:tc>
                  <a:txBody>
                    <a:bodyPr/>
                    <a:lstStyle/>
                    <a:p>
                      <a:pPr>
                        <a:buNone/>
                      </a:pPr>
                      <a:r>
                        <a:rPr lang="en-US" sz="1800"/>
                        <a:t>Interaction is divided into episodes with a clear start and end.</a:t>
                      </a:r>
                    </a:p>
                  </a:txBody>
                  <a:tcPr marL="36566" marR="36566" marT="18283" marB="18283" anchor="ctr"/>
                </a:tc>
                <a:tc>
                  <a:txBody>
                    <a:bodyPr/>
                    <a:lstStyle/>
                    <a:p>
                      <a:pPr>
                        <a:buNone/>
                      </a:pPr>
                      <a:r>
                        <a:rPr lang="en-US" sz="1800"/>
                        <a:t>- Rewards accumulate per episode- Environment resets after episode</a:t>
                      </a:r>
                    </a:p>
                  </a:txBody>
                  <a:tcPr marL="36566" marR="36566" marT="18283" marB="18283" anchor="ctr"/>
                </a:tc>
                <a:tc>
                  <a:txBody>
                    <a:bodyPr/>
                    <a:lstStyle/>
                    <a:p>
                      <a:pPr>
                        <a:buNone/>
                      </a:pPr>
                      <a:r>
                        <a:rPr lang="en-IN" sz="1800"/>
                        <a:t>CartPole, MountainCar</a:t>
                      </a:r>
                    </a:p>
                  </a:txBody>
                  <a:tcPr marL="36566" marR="36566" marT="18283" marB="18283" anchor="ctr"/>
                </a:tc>
                <a:extLst>
                  <a:ext uri="{0D108BD9-81ED-4DB2-BD59-A6C34878D82A}">
                    <a16:rowId xmlns:a16="http://schemas.microsoft.com/office/drawing/2014/main" val="3904871830"/>
                  </a:ext>
                </a:extLst>
              </a:tr>
              <a:tr h="365659">
                <a:tc>
                  <a:txBody>
                    <a:bodyPr/>
                    <a:lstStyle/>
                    <a:p>
                      <a:pPr>
                        <a:buNone/>
                      </a:pPr>
                      <a:r>
                        <a:rPr lang="en-IN" sz="1800" b="1"/>
                        <a:t>Non-episodic / Continuing</a:t>
                      </a:r>
                      <a:endParaRPr lang="en-IN" sz="1800"/>
                    </a:p>
                  </a:txBody>
                  <a:tcPr marL="36566" marR="36566" marT="18283" marB="18283" anchor="ctr"/>
                </a:tc>
                <a:tc>
                  <a:txBody>
                    <a:bodyPr/>
                    <a:lstStyle/>
                    <a:p>
                      <a:pPr>
                        <a:buNone/>
                      </a:pPr>
                      <a:r>
                        <a:rPr lang="en-US" sz="1800" dirty="0"/>
                        <a:t>Interaction goes on indefinitely without clear episodes.</a:t>
                      </a:r>
                    </a:p>
                  </a:txBody>
                  <a:tcPr marL="36566" marR="36566" marT="18283" marB="18283" anchor="ctr"/>
                </a:tc>
                <a:tc>
                  <a:txBody>
                    <a:bodyPr/>
                    <a:lstStyle/>
                    <a:p>
                      <a:pPr>
                        <a:buNone/>
                      </a:pPr>
                      <a:r>
                        <a:rPr lang="en-US" sz="1800"/>
                        <a:t>- Rewards accumulate indefinitely- No automatic reset</a:t>
                      </a:r>
                    </a:p>
                  </a:txBody>
                  <a:tcPr marL="36566" marR="36566" marT="18283" marB="18283" anchor="ctr"/>
                </a:tc>
                <a:tc>
                  <a:txBody>
                    <a:bodyPr/>
                    <a:lstStyle/>
                    <a:p>
                      <a:pPr>
                        <a:buNone/>
                      </a:pPr>
                      <a:r>
                        <a:rPr lang="en-US" sz="1800"/>
                        <a:t>Stock trading, Online recommendation systems</a:t>
                      </a:r>
                    </a:p>
                  </a:txBody>
                  <a:tcPr marL="36566" marR="36566" marT="18283" marB="18283" anchor="ctr"/>
                </a:tc>
                <a:extLst>
                  <a:ext uri="{0D108BD9-81ED-4DB2-BD59-A6C34878D82A}">
                    <a16:rowId xmlns:a16="http://schemas.microsoft.com/office/drawing/2014/main" val="3799164664"/>
                  </a:ext>
                </a:extLst>
              </a:tr>
              <a:tr h="365659">
                <a:tc>
                  <a:txBody>
                    <a:bodyPr/>
                    <a:lstStyle/>
                    <a:p>
                      <a:pPr>
                        <a:buNone/>
                      </a:pPr>
                      <a:r>
                        <a:rPr lang="en-IN" sz="1800" b="1"/>
                        <a:t>Single-agent</a:t>
                      </a:r>
                      <a:endParaRPr lang="en-IN" sz="1800"/>
                    </a:p>
                  </a:txBody>
                  <a:tcPr marL="36566" marR="36566" marT="18283" marB="18283" anchor="ctr"/>
                </a:tc>
                <a:tc>
                  <a:txBody>
                    <a:bodyPr/>
                    <a:lstStyle/>
                    <a:p>
                      <a:pPr>
                        <a:buNone/>
                      </a:pPr>
                      <a:r>
                        <a:rPr lang="en-US" sz="1800"/>
                        <a:t>Only one agent interacts with the environment.</a:t>
                      </a:r>
                    </a:p>
                  </a:txBody>
                  <a:tcPr marL="36566" marR="36566" marT="18283" marB="18283" anchor="ctr"/>
                </a:tc>
                <a:tc>
                  <a:txBody>
                    <a:bodyPr/>
                    <a:lstStyle/>
                    <a:p>
                      <a:pPr>
                        <a:buNone/>
                      </a:pPr>
                      <a:r>
                        <a:rPr lang="en-US" sz="1800"/>
                        <a:t>- No competition or cooperation- Simplest RL setup</a:t>
                      </a:r>
                    </a:p>
                  </a:txBody>
                  <a:tcPr marL="36566" marR="36566" marT="18283" marB="18283" anchor="ctr"/>
                </a:tc>
                <a:tc>
                  <a:txBody>
                    <a:bodyPr/>
                    <a:lstStyle/>
                    <a:p>
                      <a:pPr>
                        <a:buNone/>
                      </a:pPr>
                      <a:r>
                        <a:rPr lang="en-IN" sz="1800"/>
                        <a:t>Maze solving, CartPole</a:t>
                      </a:r>
                    </a:p>
                  </a:txBody>
                  <a:tcPr marL="36566" marR="36566" marT="18283" marB="18283" anchor="ctr"/>
                </a:tc>
                <a:extLst>
                  <a:ext uri="{0D108BD9-81ED-4DB2-BD59-A6C34878D82A}">
                    <a16:rowId xmlns:a16="http://schemas.microsoft.com/office/drawing/2014/main" val="1187394417"/>
                  </a:ext>
                </a:extLst>
              </a:tr>
              <a:tr h="365659">
                <a:tc>
                  <a:txBody>
                    <a:bodyPr/>
                    <a:lstStyle/>
                    <a:p>
                      <a:pPr>
                        <a:buNone/>
                      </a:pPr>
                      <a:r>
                        <a:rPr lang="en-IN" sz="1800" b="1"/>
                        <a:t>Multi-agent</a:t>
                      </a:r>
                      <a:endParaRPr lang="en-IN" sz="1800"/>
                    </a:p>
                  </a:txBody>
                  <a:tcPr marL="36566" marR="36566" marT="18283" marB="18283" anchor="ctr"/>
                </a:tc>
                <a:tc>
                  <a:txBody>
                    <a:bodyPr/>
                    <a:lstStyle/>
                    <a:p>
                      <a:pPr>
                        <a:buNone/>
                      </a:pPr>
                      <a:r>
                        <a:rPr lang="en-US" sz="1800"/>
                        <a:t>Multiple agents interact in the environment.</a:t>
                      </a:r>
                    </a:p>
                  </a:txBody>
                  <a:tcPr marL="36566" marR="36566" marT="18283" marB="18283" anchor="ctr"/>
                </a:tc>
                <a:tc>
                  <a:txBody>
                    <a:bodyPr/>
                    <a:lstStyle/>
                    <a:p>
                      <a:pPr>
                        <a:buNone/>
                      </a:pPr>
                      <a:r>
                        <a:rPr lang="en-US" sz="1800"/>
                        <a:t>- Cooperation or competition- Complex dynamics</a:t>
                      </a:r>
                    </a:p>
                  </a:txBody>
                  <a:tcPr marL="36566" marR="36566" marT="18283" marB="18283" anchor="ctr"/>
                </a:tc>
                <a:tc>
                  <a:txBody>
                    <a:bodyPr/>
                    <a:lstStyle/>
                    <a:p>
                      <a:pPr>
                        <a:buNone/>
                      </a:pPr>
                      <a:r>
                        <a:rPr lang="en-IN" sz="1800" dirty="0"/>
                        <a:t>Soccer simulation, Multi-robot coordination</a:t>
                      </a:r>
                    </a:p>
                  </a:txBody>
                  <a:tcPr marL="36566" marR="36566" marT="18283" marB="18283" anchor="ctr"/>
                </a:tc>
                <a:extLst>
                  <a:ext uri="{0D108BD9-81ED-4DB2-BD59-A6C34878D82A}">
                    <a16:rowId xmlns:a16="http://schemas.microsoft.com/office/drawing/2014/main" val="4197198390"/>
                  </a:ext>
                </a:extLst>
              </a:tr>
            </a:tbl>
          </a:graphicData>
        </a:graphic>
      </p:graphicFrame>
    </p:spTree>
    <p:extLst>
      <p:ext uri="{BB962C8B-B14F-4D97-AF65-F5344CB8AC3E}">
        <p14:creationId xmlns:p14="http://schemas.microsoft.com/office/powerpoint/2010/main" val="3432955828"/>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8D353-2F8C-2ABC-729E-0E5DF2D248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9F8C783-9A79-4990-CF0C-0F6AAEFAC31F}"/>
              </a:ext>
            </a:extLst>
          </p:cNvPr>
          <p:cNvSpPr txBox="1"/>
          <p:nvPr/>
        </p:nvSpPr>
        <p:spPr>
          <a:xfrm>
            <a:off x="369650" y="1142242"/>
            <a:ext cx="11011711" cy="4954690"/>
          </a:xfrm>
          <a:prstGeom prst="rect">
            <a:avLst/>
          </a:prstGeom>
          <a:noFill/>
        </p:spPr>
        <p:txBody>
          <a:bodyPr wrap="square">
            <a:spAutoFit/>
          </a:bodyPr>
          <a:lstStyle/>
          <a:p>
            <a:pPr algn="just" fontAlgn="ctr">
              <a:spcAft>
                <a:spcPts val="1500"/>
              </a:spcAft>
              <a:buNone/>
            </a:pPr>
            <a:r>
              <a:rPr lang="en-US" sz="2200" dirty="0">
                <a:latin typeface="Google Sans"/>
              </a:rPr>
              <a:t>D</a:t>
            </a:r>
            <a:r>
              <a:rPr lang="en-US" sz="2200" b="0" i="0" dirty="0">
                <a:effectLst/>
                <a:latin typeface="Google Sans"/>
              </a:rPr>
              <a:t>eterministic environment is one where the outcome of an action taken in a given state is always the same. This means that if an agent takes a specific action in a particular state, it will always transition to the same next state and receive the same reward. There is no randomness or uncertainty in the state transitions or rewards.</a:t>
            </a:r>
          </a:p>
          <a:p>
            <a:pPr algn="just" fontAlgn="ctr">
              <a:lnSpc>
                <a:spcPts val="1950"/>
              </a:lnSpc>
              <a:spcBef>
                <a:spcPts val="1500"/>
              </a:spcBef>
              <a:spcAft>
                <a:spcPts val="750"/>
              </a:spcAft>
              <a:buNone/>
            </a:pPr>
            <a:r>
              <a:rPr lang="en-US" sz="2200" b="1" i="0" dirty="0">
                <a:effectLst/>
                <a:latin typeface="Google Sans"/>
              </a:rPr>
              <a:t>Key characteristics of deterministic environments in RL</a:t>
            </a:r>
          </a:p>
          <a:p>
            <a:pPr algn="just">
              <a:lnSpc>
                <a:spcPts val="1650"/>
              </a:lnSpc>
              <a:spcBef>
                <a:spcPts val="750"/>
              </a:spcBef>
              <a:spcAft>
                <a:spcPts val="600"/>
              </a:spcAft>
              <a:buFont typeface="Arial" panose="020B0604020202020204" pitchFamily="34" charset="0"/>
              <a:buChar char="•"/>
            </a:pPr>
            <a:r>
              <a:rPr lang="en-US" sz="2200" b="1" dirty="0">
                <a:latin typeface="Google Sans"/>
              </a:rPr>
              <a:t>No randomness</a:t>
            </a:r>
            <a:endParaRPr lang="en-US" sz="2200" dirty="0">
              <a:latin typeface="Google Sans"/>
            </a:endParaRPr>
          </a:p>
          <a:p>
            <a:pPr algn="just">
              <a:lnSpc>
                <a:spcPts val="1650"/>
              </a:lnSpc>
              <a:spcBef>
                <a:spcPts val="750"/>
              </a:spcBef>
              <a:spcAft>
                <a:spcPts val="600"/>
              </a:spcAft>
              <a:buFont typeface="Arial" panose="020B0604020202020204" pitchFamily="34" charset="0"/>
              <a:buChar char="•"/>
            </a:pPr>
            <a:r>
              <a:rPr lang="en-US" sz="2200" dirty="0">
                <a:latin typeface="Google Sans"/>
              </a:rPr>
              <a:t>Unlike stochastic environments, there are no probabilistic elements influencing the transitions</a:t>
            </a:r>
            <a:endParaRPr lang="en-US" sz="2200" b="1" i="0" dirty="0">
              <a:effectLst/>
              <a:latin typeface="Google Sans"/>
            </a:endParaRPr>
          </a:p>
          <a:p>
            <a:pPr algn="just">
              <a:lnSpc>
                <a:spcPts val="1650"/>
              </a:lnSpc>
              <a:spcBef>
                <a:spcPts val="750"/>
              </a:spcBef>
              <a:spcAft>
                <a:spcPts val="600"/>
              </a:spcAft>
              <a:buFont typeface="Arial" panose="020B0604020202020204" pitchFamily="34" charset="0"/>
              <a:buChar char="•"/>
            </a:pPr>
            <a:r>
              <a:rPr lang="en-US" sz="2200" b="1" i="0" dirty="0">
                <a:effectLst/>
                <a:latin typeface="Google Sans"/>
              </a:rPr>
              <a:t>Predictable outcomes:</a:t>
            </a:r>
            <a:endParaRPr lang="en-US" sz="2200" b="0" i="0" dirty="0">
              <a:effectLst/>
              <a:latin typeface="Google Sans"/>
            </a:endParaRPr>
          </a:p>
          <a:p>
            <a:pPr algn="just">
              <a:lnSpc>
                <a:spcPts val="1650"/>
              </a:lnSpc>
              <a:spcBef>
                <a:spcPts val="750"/>
              </a:spcBef>
              <a:spcAft>
                <a:spcPts val="600"/>
              </a:spcAft>
              <a:buFont typeface="Arial" panose="020B0604020202020204" pitchFamily="34" charset="0"/>
              <a:buChar char="•"/>
            </a:pPr>
            <a:r>
              <a:rPr lang="en-US" sz="2200" b="0" i="0" dirty="0">
                <a:effectLst/>
                <a:latin typeface="Google Sans"/>
              </a:rPr>
              <a:t>The next state and reward are entirely determined by the current state and the action taken.</a:t>
            </a:r>
          </a:p>
          <a:p>
            <a:pPr algn="just">
              <a:lnSpc>
                <a:spcPts val="1650"/>
              </a:lnSpc>
              <a:spcBef>
                <a:spcPts val="750"/>
              </a:spcBef>
              <a:spcAft>
                <a:spcPts val="600"/>
              </a:spcAft>
              <a:buFont typeface="Arial" panose="020B0604020202020204" pitchFamily="34" charset="0"/>
              <a:buChar char="•"/>
            </a:pPr>
            <a:r>
              <a:rPr lang="en-US" sz="2200" b="1" dirty="0">
                <a:latin typeface="Google Sans"/>
              </a:rPr>
              <a:t>Complete Information</a:t>
            </a:r>
            <a:endParaRPr lang="en-US" sz="2200" b="1" i="0" dirty="0">
              <a:effectLst/>
              <a:latin typeface="Google Sans"/>
            </a:endParaRPr>
          </a:p>
          <a:p>
            <a:pPr algn="just">
              <a:lnSpc>
                <a:spcPts val="1650"/>
              </a:lnSpc>
              <a:spcBef>
                <a:spcPts val="750"/>
              </a:spcBef>
              <a:spcAft>
                <a:spcPts val="1500"/>
              </a:spcAft>
              <a:buFont typeface="Arial" panose="020B0604020202020204" pitchFamily="34" charset="0"/>
              <a:buChar char="•"/>
            </a:pPr>
            <a:r>
              <a:rPr lang="en-US" sz="2200" b="1" i="0" dirty="0">
                <a:effectLst/>
                <a:latin typeface="Google Sans"/>
              </a:rPr>
              <a:t>Simplified learning: </a:t>
            </a:r>
            <a:r>
              <a:rPr lang="en-US" sz="2200" b="0" i="0" dirty="0">
                <a:effectLst/>
                <a:latin typeface="Google Sans"/>
              </a:rPr>
              <a:t>Learning in deterministic environments can sometimes be more straightforward as the agent does not need to account for uncertainty. Algorithms like Dynamic Programming can be highly effective in known deterministic environments.</a:t>
            </a:r>
          </a:p>
        </p:txBody>
      </p:sp>
      <p:sp>
        <p:nvSpPr>
          <p:cNvPr id="6" name="TextBox 5">
            <a:extLst>
              <a:ext uri="{FF2B5EF4-FFF2-40B4-BE49-F238E27FC236}">
                <a16:creationId xmlns:a16="http://schemas.microsoft.com/office/drawing/2014/main" id="{D36397F2-D92F-1EEE-0EAA-4839D0352145}"/>
              </a:ext>
            </a:extLst>
          </p:cNvPr>
          <p:cNvSpPr txBox="1"/>
          <p:nvPr/>
        </p:nvSpPr>
        <p:spPr>
          <a:xfrm>
            <a:off x="3270926" y="772910"/>
            <a:ext cx="6094378" cy="400110"/>
          </a:xfrm>
          <a:prstGeom prst="rect">
            <a:avLst/>
          </a:prstGeom>
          <a:noFill/>
        </p:spPr>
        <p:txBody>
          <a:bodyPr wrap="square">
            <a:spAutoFit/>
          </a:bodyPr>
          <a:lstStyle/>
          <a:p>
            <a:pPr algn="ctr"/>
            <a:r>
              <a:rPr lang="en-IN" sz="2000" b="1" dirty="0"/>
              <a:t>Deterministic environment</a:t>
            </a:r>
            <a:endParaRPr lang="en-IN" sz="2000" dirty="0"/>
          </a:p>
        </p:txBody>
      </p:sp>
    </p:spTree>
    <p:extLst>
      <p:ext uri="{BB962C8B-B14F-4D97-AF65-F5344CB8AC3E}">
        <p14:creationId xmlns:p14="http://schemas.microsoft.com/office/powerpoint/2010/main" val="1689514205"/>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0867B-F9B9-D1B3-1510-886BA0AD2A0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D1602F9-2C3C-C487-04C4-17C36CE6E491}"/>
              </a:ext>
            </a:extLst>
          </p:cNvPr>
          <p:cNvPicPr>
            <a:picLocks noChangeAspect="1"/>
          </p:cNvPicPr>
          <p:nvPr/>
        </p:nvPicPr>
        <p:blipFill>
          <a:blip r:embed="rId2"/>
          <a:stretch>
            <a:fillRect/>
          </a:stretch>
        </p:blipFill>
        <p:spPr>
          <a:xfrm>
            <a:off x="640708" y="1372612"/>
            <a:ext cx="9534424" cy="3588493"/>
          </a:xfrm>
          <a:prstGeom prst="rect">
            <a:avLst/>
          </a:prstGeom>
        </p:spPr>
      </p:pic>
    </p:spTree>
    <p:extLst>
      <p:ext uri="{BB962C8B-B14F-4D97-AF65-F5344CB8AC3E}">
        <p14:creationId xmlns:p14="http://schemas.microsoft.com/office/powerpoint/2010/main" val="3897192534"/>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C26FA-C447-AF55-5AFB-76CCB4F6A2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7C1FAE1-52E2-7AE1-C1B6-7625EC72BABF}"/>
              </a:ext>
            </a:extLst>
          </p:cNvPr>
          <p:cNvSpPr txBox="1"/>
          <p:nvPr/>
        </p:nvSpPr>
        <p:spPr>
          <a:xfrm>
            <a:off x="2940185" y="895104"/>
            <a:ext cx="6094378" cy="400110"/>
          </a:xfrm>
          <a:prstGeom prst="rect">
            <a:avLst/>
          </a:prstGeom>
          <a:noFill/>
        </p:spPr>
        <p:txBody>
          <a:bodyPr wrap="square">
            <a:spAutoFit/>
          </a:bodyPr>
          <a:lstStyle/>
          <a:p>
            <a:r>
              <a:rPr lang="en-IN" sz="2000" b="1" dirty="0"/>
              <a:t>Stochastic environment</a:t>
            </a:r>
          </a:p>
        </p:txBody>
      </p:sp>
      <p:pic>
        <p:nvPicPr>
          <p:cNvPr id="5" name="Picture 4">
            <a:extLst>
              <a:ext uri="{FF2B5EF4-FFF2-40B4-BE49-F238E27FC236}">
                <a16:creationId xmlns:a16="http://schemas.microsoft.com/office/drawing/2014/main" id="{3861BEE9-444B-EBC5-ECA4-431B8BB09F02}"/>
              </a:ext>
            </a:extLst>
          </p:cNvPr>
          <p:cNvPicPr>
            <a:picLocks noChangeAspect="1"/>
          </p:cNvPicPr>
          <p:nvPr/>
        </p:nvPicPr>
        <p:blipFill>
          <a:blip r:embed="rId2"/>
          <a:stretch>
            <a:fillRect/>
          </a:stretch>
        </p:blipFill>
        <p:spPr>
          <a:xfrm>
            <a:off x="685596" y="1363696"/>
            <a:ext cx="10686037" cy="4803639"/>
          </a:xfrm>
          <a:prstGeom prst="rect">
            <a:avLst/>
          </a:prstGeom>
        </p:spPr>
      </p:pic>
    </p:spTree>
    <p:extLst>
      <p:ext uri="{BB962C8B-B14F-4D97-AF65-F5344CB8AC3E}">
        <p14:creationId xmlns:p14="http://schemas.microsoft.com/office/powerpoint/2010/main" val="30105334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5ABB-517E-3124-6843-D7E201DCCA5D}"/>
              </a:ext>
            </a:extLst>
          </p:cNvPr>
          <p:cNvSpPr>
            <a:spLocks noGrp="1"/>
          </p:cNvSpPr>
          <p:nvPr>
            <p:ph type="title"/>
          </p:nvPr>
        </p:nvSpPr>
        <p:spPr>
          <a:xfrm>
            <a:off x="609600" y="653142"/>
            <a:ext cx="10972800" cy="764495"/>
          </a:xfrm>
        </p:spPr>
        <p:txBody>
          <a:bodyPr/>
          <a:lstStyle/>
          <a:p>
            <a:r>
              <a:rPr lang="en-US" dirty="0"/>
              <a:t>Step 3: The Importance of "Expected"</a:t>
            </a:r>
          </a:p>
        </p:txBody>
      </p:sp>
      <p:sp>
        <p:nvSpPr>
          <p:cNvPr id="3" name="Content Placeholder 2">
            <a:extLst>
              <a:ext uri="{FF2B5EF4-FFF2-40B4-BE49-F238E27FC236}">
                <a16:creationId xmlns:a16="http://schemas.microsoft.com/office/drawing/2014/main" id="{FD5078C6-C2E1-1A3D-3DF0-4AF3F97C3850}"/>
              </a:ext>
            </a:extLst>
          </p:cNvPr>
          <p:cNvSpPr>
            <a:spLocks noGrp="1"/>
          </p:cNvSpPr>
          <p:nvPr>
            <p:ph idx="1"/>
          </p:nvPr>
        </p:nvSpPr>
        <p:spPr/>
        <p:txBody>
          <a:bodyPr/>
          <a:lstStyle/>
          <a:p>
            <a:pPr algn="just"/>
            <a:r>
              <a:rPr lang="en-US" dirty="0"/>
              <a:t>The value function doesn't give a single, guaranteed number. The future is uncertain; a single action might lead to different outcomes depending on the environment. Therefore, the value function calculates the </a:t>
            </a:r>
            <a:r>
              <a:rPr lang="en-US" b="1" dirty="0"/>
              <a:t>expected</a:t>
            </a:r>
            <a:r>
              <a:rPr lang="en-US" dirty="0"/>
              <a:t> or average total reward over all possible future scenarios. This makes it a robust tool for decision-making in unpredictable environments.</a:t>
            </a:r>
          </a:p>
        </p:txBody>
      </p:sp>
    </p:spTree>
    <p:extLst>
      <p:ext uri="{BB962C8B-B14F-4D97-AF65-F5344CB8AC3E}">
        <p14:creationId xmlns:p14="http://schemas.microsoft.com/office/powerpoint/2010/main" val="546568598"/>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B0997-8B38-768E-F47D-DA5C262DAC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D31C2C2-6240-7630-8956-517D3BAC7224}"/>
              </a:ext>
            </a:extLst>
          </p:cNvPr>
          <p:cNvSpPr txBox="1"/>
          <p:nvPr/>
        </p:nvSpPr>
        <p:spPr>
          <a:xfrm>
            <a:off x="758756" y="955502"/>
            <a:ext cx="10262681" cy="4946995"/>
          </a:xfrm>
          <a:prstGeom prst="rect">
            <a:avLst/>
          </a:prstGeom>
          <a:noFill/>
        </p:spPr>
        <p:txBody>
          <a:bodyPr wrap="square">
            <a:spAutoFit/>
          </a:bodyPr>
          <a:lstStyle/>
          <a:p>
            <a:pPr algn="just" fontAlgn="ctr">
              <a:lnSpc>
                <a:spcPts val="1800"/>
              </a:lnSpc>
              <a:spcBef>
                <a:spcPts val="750"/>
              </a:spcBef>
              <a:spcAft>
                <a:spcPts val="750"/>
              </a:spcAft>
              <a:buNone/>
            </a:pPr>
            <a:r>
              <a:rPr lang="en-US" sz="2200" b="1" i="0" dirty="0">
                <a:effectLst/>
                <a:latin typeface="Times New Roman" panose="02020603050405020304" pitchFamily="18" charset="0"/>
                <a:cs typeface="Times New Roman" panose="02020603050405020304" pitchFamily="18" charset="0"/>
              </a:rPr>
              <a:t>Key characteristics and implications of stochastic environments in reinforcement learning:</a:t>
            </a:r>
          </a:p>
          <a:p>
            <a:pPr algn="just">
              <a:lnSpc>
                <a:spcPts val="1650"/>
              </a:lnSpc>
              <a:spcBef>
                <a:spcPts val="750"/>
              </a:spcBef>
              <a:spcAft>
                <a:spcPts val="600"/>
              </a:spcAft>
              <a:buFont typeface="Arial" panose="020B0604020202020204" pitchFamily="34" charset="0"/>
              <a:buChar char="•"/>
            </a:pPr>
            <a:r>
              <a:rPr lang="en-US" sz="2200" b="1" i="0" dirty="0">
                <a:effectLst/>
                <a:latin typeface="Times New Roman" panose="02020603050405020304" pitchFamily="18" charset="0"/>
                <a:cs typeface="Times New Roman" panose="02020603050405020304" pitchFamily="18" charset="0"/>
              </a:rPr>
              <a:t>Uncertainty in Transitions: </a:t>
            </a:r>
            <a:r>
              <a:rPr lang="en-US" sz="2200" b="0" i="0" dirty="0">
                <a:effectLst/>
                <a:latin typeface="Times New Roman" panose="02020603050405020304" pitchFamily="18" charset="0"/>
                <a:cs typeface="Times New Roman" panose="02020603050405020304" pitchFamily="18" charset="0"/>
              </a:rPr>
              <a:t>When an agent takes an action, the next state it lands in is determined by a probability distribution, not a fixed outcome. </a:t>
            </a:r>
          </a:p>
          <a:p>
            <a:pPr algn="just">
              <a:lnSpc>
                <a:spcPts val="1650"/>
              </a:lnSpc>
              <a:spcBef>
                <a:spcPts val="750"/>
              </a:spcBef>
              <a:spcAft>
                <a:spcPts val="600"/>
              </a:spcAft>
              <a:buFont typeface="Arial" panose="020B0604020202020204" pitchFamily="34" charset="0"/>
              <a:buChar char="•"/>
            </a:pPr>
            <a:r>
              <a:rPr lang="en-US" sz="2200" b="1" i="0" dirty="0">
                <a:effectLst/>
                <a:latin typeface="Times New Roman" panose="02020603050405020304" pitchFamily="18" charset="0"/>
                <a:cs typeface="Times New Roman" panose="02020603050405020304" pitchFamily="18" charset="0"/>
              </a:rPr>
              <a:t>Uncertainty in Rewards: </a:t>
            </a:r>
            <a:r>
              <a:rPr lang="en-US" sz="2200" b="0" i="0" dirty="0">
                <a:effectLst/>
                <a:latin typeface="Times New Roman" panose="02020603050405020304" pitchFamily="18" charset="0"/>
                <a:cs typeface="Times New Roman" panose="02020603050405020304" pitchFamily="18" charset="0"/>
              </a:rPr>
              <a:t>The reward received after taking an action might also be probabilistic, meaning the same action in the same state could yield varying rewards.</a:t>
            </a:r>
          </a:p>
          <a:p>
            <a:pPr algn="just">
              <a:lnSpc>
                <a:spcPts val="1650"/>
              </a:lnSpc>
              <a:spcBef>
                <a:spcPts val="750"/>
              </a:spcBef>
              <a:spcAft>
                <a:spcPts val="600"/>
              </a:spcAft>
              <a:buFont typeface="Arial" panose="020B0604020202020204" pitchFamily="34" charset="0"/>
              <a:buChar char="•"/>
            </a:pPr>
            <a:r>
              <a:rPr lang="en-US" sz="2200" b="1" i="0" dirty="0">
                <a:effectLst/>
                <a:latin typeface="Times New Roman" panose="02020603050405020304" pitchFamily="18" charset="0"/>
                <a:cs typeface="Times New Roman" panose="02020603050405020304" pitchFamily="18" charset="0"/>
              </a:rPr>
              <a:t>Need for Robust Policies: </a:t>
            </a:r>
            <a:r>
              <a:rPr lang="en-US" sz="2200" b="0" i="0" dirty="0">
                <a:effectLst/>
                <a:latin typeface="Times New Roman" panose="02020603050405020304" pitchFamily="18" charset="0"/>
                <a:cs typeface="Times New Roman" panose="02020603050405020304" pitchFamily="18" charset="0"/>
              </a:rPr>
              <a:t>Agents in stochastic environments must learn policies that are robust to this inherent uncertainty. </a:t>
            </a:r>
          </a:p>
          <a:p>
            <a:pPr algn="just">
              <a:lnSpc>
                <a:spcPts val="1650"/>
              </a:lnSpc>
              <a:spcBef>
                <a:spcPts val="750"/>
              </a:spcBef>
              <a:spcAft>
                <a:spcPts val="600"/>
              </a:spcAft>
              <a:buFont typeface="Arial" panose="020B0604020202020204" pitchFamily="34" charset="0"/>
              <a:buChar char="•"/>
            </a:pPr>
            <a:r>
              <a:rPr lang="en-US" sz="2200" b="1" i="0" dirty="0">
                <a:effectLst/>
                <a:latin typeface="Times New Roman" panose="02020603050405020304" pitchFamily="18" charset="0"/>
                <a:cs typeface="Times New Roman" panose="02020603050405020304" pitchFamily="18" charset="0"/>
              </a:rPr>
              <a:t>Exploration-Exploitation Trade-off: </a:t>
            </a:r>
            <a:r>
              <a:rPr lang="en-US" sz="2200" b="0" i="0" dirty="0">
                <a:effectLst/>
                <a:latin typeface="Times New Roman" panose="02020603050405020304" pitchFamily="18" charset="0"/>
                <a:cs typeface="Times New Roman" panose="02020603050405020304" pitchFamily="18" charset="0"/>
              </a:rPr>
              <a:t>The presence of stochasticity can complicate the exploration-exploitation trade-off. </a:t>
            </a:r>
          </a:p>
          <a:p>
            <a:pPr algn="just">
              <a:lnSpc>
                <a:spcPts val="1650"/>
              </a:lnSpc>
              <a:spcBef>
                <a:spcPts val="750"/>
              </a:spcBef>
              <a:spcAft>
                <a:spcPts val="600"/>
              </a:spcAft>
              <a:buFont typeface="Arial" panose="020B0604020202020204" pitchFamily="34" charset="0"/>
              <a:buChar char="•"/>
            </a:pPr>
            <a:r>
              <a:rPr lang="en-US" sz="2200" b="1" i="0" dirty="0">
                <a:effectLst/>
                <a:latin typeface="Times New Roman" panose="02020603050405020304" pitchFamily="18" charset="0"/>
                <a:cs typeface="Times New Roman" panose="02020603050405020304" pitchFamily="18" charset="0"/>
              </a:rPr>
              <a:t>Algorithms for Stochastic Environments: </a:t>
            </a:r>
            <a:r>
              <a:rPr lang="en-US" sz="2200" b="0" i="0" dirty="0">
                <a:effectLst/>
                <a:latin typeface="Times New Roman" panose="02020603050405020304" pitchFamily="18" charset="0"/>
                <a:cs typeface="Times New Roman" panose="02020603050405020304" pitchFamily="18" charset="0"/>
              </a:rPr>
              <a:t>Many standard reinforcement learning algorithms, such as Q-learning and SARSA, are designed to handle stochastic environments by updating value estimates based on expected future rewards, averaging over the possible outcomes. </a:t>
            </a:r>
          </a:p>
          <a:p>
            <a:pPr algn="just">
              <a:lnSpc>
                <a:spcPts val="1650"/>
              </a:lnSpc>
              <a:spcBef>
                <a:spcPts val="750"/>
              </a:spcBef>
              <a:spcAft>
                <a:spcPts val="1500"/>
              </a:spcAft>
              <a:buFont typeface="Arial" panose="020B0604020202020204" pitchFamily="34" charset="0"/>
              <a:buChar char="•"/>
            </a:pPr>
            <a:r>
              <a:rPr lang="en-US" sz="2200" b="1" i="0" dirty="0">
                <a:effectLst/>
                <a:latin typeface="Times New Roman" panose="02020603050405020304" pitchFamily="18" charset="0"/>
                <a:cs typeface="Times New Roman" panose="02020603050405020304" pitchFamily="18" charset="0"/>
              </a:rPr>
              <a:t>Real-world Relevance: </a:t>
            </a:r>
            <a:r>
              <a:rPr lang="en-US" sz="2200" b="0" i="0" dirty="0">
                <a:effectLst/>
                <a:latin typeface="Times New Roman" panose="02020603050405020304" pitchFamily="18" charset="0"/>
                <a:cs typeface="Times New Roman" panose="02020603050405020304" pitchFamily="18" charset="0"/>
              </a:rPr>
              <a:t>Most real-world applications of reinforcement learning, such as autonomous driving, robotics, or financial trading, involve stochastic environments due to factors like sensor noise, unpredictable external events, or inherent system variability.</a:t>
            </a:r>
          </a:p>
        </p:txBody>
      </p:sp>
    </p:spTree>
    <p:extLst>
      <p:ext uri="{BB962C8B-B14F-4D97-AF65-F5344CB8AC3E}">
        <p14:creationId xmlns:p14="http://schemas.microsoft.com/office/powerpoint/2010/main" val="3658046247"/>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D67FC-13FB-C038-0382-C413761E4B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DA130A5-7D11-187B-2605-D9941BF98D3A}"/>
              </a:ext>
            </a:extLst>
          </p:cNvPr>
          <p:cNvSpPr txBox="1"/>
          <p:nvPr/>
        </p:nvSpPr>
        <p:spPr>
          <a:xfrm>
            <a:off x="2979095" y="934014"/>
            <a:ext cx="6094378" cy="400110"/>
          </a:xfrm>
          <a:prstGeom prst="rect">
            <a:avLst/>
          </a:prstGeom>
          <a:noFill/>
        </p:spPr>
        <p:txBody>
          <a:bodyPr wrap="square">
            <a:spAutoFit/>
          </a:bodyPr>
          <a:lstStyle/>
          <a:p>
            <a:r>
              <a:rPr lang="en-IN" sz="2000" b="1" dirty="0"/>
              <a:t>Fully observable environment</a:t>
            </a:r>
          </a:p>
        </p:txBody>
      </p:sp>
      <p:pic>
        <p:nvPicPr>
          <p:cNvPr id="7" name="Picture 6">
            <a:extLst>
              <a:ext uri="{FF2B5EF4-FFF2-40B4-BE49-F238E27FC236}">
                <a16:creationId xmlns:a16="http://schemas.microsoft.com/office/drawing/2014/main" id="{D7BB9FB0-F231-4233-C6D0-D4B9096BC701}"/>
              </a:ext>
            </a:extLst>
          </p:cNvPr>
          <p:cNvPicPr>
            <a:picLocks noChangeAspect="1"/>
          </p:cNvPicPr>
          <p:nvPr/>
        </p:nvPicPr>
        <p:blipFill>
          <a:blip r:embed="rId2"/>
          <a:stretch>
            <a:fillRect/>
          </a:stretch>
        </p:blipFill>
        <p:spPr>
          <a:xfrm>
            <a:off x="845799" y="1334124"/>
            <a:ext cx="10292371" cy="5309867"/>
          </a:xfrm>
          <a:prstGeom prst="rect">
            <a:avLst/>
          </a:prstGeom>
        </p:spPr>
      </p:pic>
    </p:spTree>
    <p:extLst>
      <p:ext uri="{BB962C8B-B14F-4D97-AF65-F5344CB8AC3E}">
        <p14:creationId xmlns:p14="http://schemas.microsoft.com/office/powerpoint/2010/main" val="650865156"/>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A2A85-7771-2BB5-75B3-CE5AF1F023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EEFEF4D-BC51-43C8-35BE-9C52A12D62C5}"/>
              </a:ext>
            </a:extLst>
          </p:cNvPr>
          <p:cNvSpPr txBox="1"/>
          <p:nvPr/>
        </p:nvSpPr>
        <p:spPr>
          <a:xfrm>
            <a:off x="829282" y="1006372"/>
            <a:ext cx="9958691" cy="2631874"/>
          </a:xfrm>
          <a:prstGeom prst="rect">
            <a:avLst/>
          </a:prstGeom>
          <a:noFill/>
        </p:spPr>
        <p:txBody>
          <a:bodyPr wrap="square">
            <a:spAutoFit/>
          </a:bodyPr>
          <a:lstStyle/>
          <a:p>
            <a:pPr algn="l" fontAlgn="ctr">
              <a:lnSpc>
                <a:spcPts val="1950"/>
              </a:lnSpc>
              <a:spcBef>
                <a:spcPts val="1500"/>
              </a:spcBef>
              <a:spcAft>
                <a:spcPts val="750"/>
              </a:spcAft>
              <a:buNone/>
            </a:pPr>
            <a:r>
              <a:rPr lang="en-US" sz="2000" b="1" i="0" dirty="0">
                <a:effectLst/>
                <a:latin typeface="Google Sans"/>
              </a:rPr>
              <a:t>Key characteristics of a fully observable environment in RL:</a:t>
            </a:r>
          </a:p>
          <a:p>
            <a:pPr algn="l">
              <a:lnSpc>
                <a:spcPts val="1650"/>
              </a:lnSpc>
              <a:spcBef>
                <a:spcPts val="750"/>
              </a:spcBef>
              <a:spcAft>
                <a:spcPts val="600"/>
              </a:spcAft>
              <a:buFont typeface="Arial" panose="020B0604020202020204" pitchFamily="34" charset="0"/>
              <a:buChar char="•"/>
            </a:pPr>
            <a:r>
              <a:rPr lang="en-US" sz="2000" b="1" i="0" dirty="0">
                <a:effectLst/>
                <a:latin typeface="Google Sans"/>
              </a:rPr>
              <a:t>Complete State Information:</a:t>
            </a:r>
            <a:endParaRPr lang="en-US" sz="2000" b="0" i="0" dirty="0">
              <a:effectLst/>
              <a:latin typeface="Google Sans"/>
            </a:endParaRPr>
          </a:p>
          <a:p>
            <a:pPr algn="l">
              <a:lnSpc>
                <a:spcPts val="1650"/>
              </a:lnSpc>
              <a:spcBef>
                <a:spcPts val="750"/>
              </a:spcBef>
              <a:spcAft>
                <a:spcPts val="600"/>
              </a:spcAft>
              <a:buFont typeface="Arial" panose="020B0604020202020204" pitchFamily="34" charset="0"/>
              <a:buChar char="•"/>
            </a:pPr>
            <a:r>
              <a:rPr lang="en-US" sz="2000" b="0" i="0" dirty="0">
                <a:effectLst/>
                <a:latin typeface="Google Sans"/>
              </a:rPr>
              <a:t>The agent can perceive every relevant aspect of the environment that influences its decision-making. There are no hidden variables or unknown elements that could impact the outcome of actions.</a:t>
            </a:r>
          </a:p>
          <a:p>
            <a:pPr algn="l">
              <a:lnSpc>
                <a:spcPts val="1650"/>
              </a:lnSpc>
              <a:spcBef>
                <a:spcPts val="750"/>
              </a:spcBef>
              <a:spcAft>
                <a:spcPts val="600"/>
              </a:spcAft>
              <a:buFont typeface="Arial" panose="020B0604020202020204" pitchFamily="34" charset="0"/>
              <a:buChar char="•"/>
            </a:pPr>
            <a:r>
              <a:rPr lang="en-US" sz="2000" b="1" i="0" dirty="0">
                <a:effectLst/>
                <a:latin typeface="Google Sans"/>
              </a:rPr>
              <a:t>No Need for State Estimation:</a:t>
            </a:r>
            <a:endParaRPr lang="en-US" sz="2000" b="0" i="0" dirty="0">
              <a:effectLst/>
              <a:latin typeface="Google Sans"/>
            </a:endParaRPr>
          </a:p>
          <a:p>
            <a:pPr algn="l">
              <a:lnSpc>
                <a:spcPts val="1650"/>
              </a:lnSpc>
              <a:spcBef>
                <a:spcPts val="750"/>
              </a:spcBef>
              <a:spcAft>
                <a:spcPts val="600"/>
              </a:spcAft>
              <a:buFont typeface="Arial" panose="020B0604020202020204" pitchFamily="34" charset="0"/>
              <a:buChar char="•"/>
            </a:pPr>
            <a:r>
              <a:rPr lang="en-US" sz="2000" b="0" i="0" dirty="0">
                <a:effectLst/>
                <a:latin typeface="Google Sans"/>
              </a:rPr>
              <a:t>Since the full state is directly available, the agent does not need to infer or estimate the true state based on partial observations or past experiences. This simplifies the learning process.</a:t>
            </a:r>
          </a:p>
        </p:txBody>
      </p:sp>
    </p:spTree>
    <p:extLst>
      <p:ext uri="{BB962C8B-B14F-4D97-AF65-F5344CB8AC3E}">
        <p14:creationId xmlns:p14="http://schemas.microsoft.com/office/powerpoint/2010/main" val="2723724519"/>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1E88B-4B7B-FCD4-ECB6-0BB54178ED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D80F9F-E824-87E3-B35E-B403E0EE832B}"/>
              </a:ext>
            </a:extLst>
          </p:cNvPr>
          <p:cNvSpPr txBox="1"/>
          <p:nvPr/>
        </p:nvSpPr>
        <p:spPr>
          <a:xfrm>
            <a:off x="3154193" y="690823"/>
            <a:ext cx="6094378" cy="400110"/>
          </a:xfrm>
          <a:prstGeom prst="rect">
            <a:avLst/>
          </a:prstGeom>
          <a:noFill/>
        </p:spPr>
        <p:txBody>
          <a:bodyPr wrap="square">
            <a:spAutoFit/>
          </a:bodyPr>
          <a:lstStyle/>
          <a:p>
            <a:r>
              <a:rPr lang="en-IN" sz="2000" b="1" dirty="0"/>
              <a:t>Partially observable environment</a:t>
            </a:r>
          </a:p>
        </p:txBody>
      </p:sp>
      <p:pic>
        <p:nvPicPr>
          <p:cNvPr id="5" name="Picture 4">
            <a:extLst>
              <a:ext uri="{FF2B5EF4-FFF2-40B4-BE49-F238E27FC236}">
                <a16:creationId xmlns:a16="http://schemas.microsoft.com/office/drawing/2014/main" id="{C20D0A4A-4CF0-E461-AD16-5F0AB3683A90}"/>
              </a:ext>
            </a:extLst>
          </p:cNvPr>
          <p:cNvPicPr>
            <a:picLocks noChangeAspect="1"/>
          </p:cNvPicPr>
          <p:nvPr/>
        </p:nvPicPr>
        <p:blipFill>
          <a:blip r:embed="rId2"/>
          <a:stretch>
            <a:fillRect/>
          </a:stretch>
        </p:blipFill>
        <p:spPr>
          <a:xfrm>
            <a:off x="1076121" y="1166103"/>
            <a:ext cx="10324696" cy="5001074"/>
          </a:xfrm>
          <a:prstGeom prst="rect">
            <a:avLst/>
          </a:prstGeom>
        </p:spPr>
      </p:pic>
    </p:spTree>
    <p:extLst>
      <p:ext uri="{BB962C8B-B14F-4D97-AF65-F5344CB8AC3E}">
        <p14:creationId xmlns:p14="http://schemas.microsoft.com/office/powerpoint/2010/main" val="2692507361"/>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1B9C9-901D-1441-355E-D1DBCDDD0B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65066A8-2C5F-D0A8-3BEE-2E20A993621B}"/>
              </a:ext>
            </a:extLst>
          </p:cNvPr>
          <p:cNvSpPr txBox="1"/>
          <p:nvPr/>
        </p:nvSpPr>
        <p:spPr>
          <a:xfrm>
            <a:off x="829281" y="1029774"/>
            <a:ext cx="10162973" cy="3542380"/>
          </a:xfrm>
          <a:prstGeom prst="rect">
            <a:avLst/>
          </a:prstGeom>
          <a:noFill/>
        </p:spPr>
        <p:txBody>
          <a:bodyPr wrap="square">
            <a:spAutoFit/>
          </a:bodyPr>
          <a:lstStyle/>
          <a:p>
            <a:pPr algn="just" fontAlgn="ctr">
              <a:lnSpc>
                <a:spcPts val="1950"/>
              </a:lnSpc>
              <a:spcBef>
                <a:spcPts val="1500"/>
              </a:spcBef>
              <a:spcAft>
                <a:spcPts val="750"/>
              </a:spcAft>
              <a:buNone/>
            </a:pPr>
            <a:r>
              <a:rPr lang="en-US" sz="2000" b="1" dirty="0">
                <a:latin typeface="Google Sans"/>
              </a:rPr>
              <a:t>Key characteristics </a:t>
            </a:r>
            <a:r>
              <a:rPr lang="en-US" sz="2000" b="0" i="0" dirty="0">
                <a:effectLst/>
                <a:latin typeface="Google Sans"/>
              </a:rPr>
              <a:t>:</a:t>
            </a:r>
          </a:p>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State Ambiguity:</a:t>
            </a:r>
            <a:endParaRPr lang="en-US" sz="2000" b="0" i="0" dirty="0">
              <a:effectLst/>
              <a:latin typeface="Google Sans"/>
            </a:endParaRPr>
          </a:p>
          <a:p>
            <a:pPr algn="just">
              <a:lnSpc>
                <a:spcPts val="1650"/>
              </a:lnSpc>
              <a:spcBef>
                <a:spcPts val="750"/>
              </a:spcBef>
              <a:spcAft>
                <a:spcPts val="600"/>
              </a:spcAft>
              <a:buFont typeface="Arial" panose="020B0604020202020204" pitchFamily="34" charset="0"/>
              <a:buChar char="•"/>
            </a:pPr>
            <a:r>
              <a:rPr lang="en-US" sz="2000" b="0" i="0" dirty="0">
                <a:effectLst/>
                <a:latin typeface="Google Sans"/>
              </a:rPr>
              <a:t>The same observation can correspond to different underlying states, making it difficult for the agent to infer its true situation.</a:t>
            </a:r>
          </a:p>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Memory Requirement:</a:t>
            </a:r>
            <a:endParaRPr lang="en-US" sz="2000" b="0" i="0" dirty="0">
              <a:effectLst/>
              <a:latin typeface="Google Sans"/>
            </a:endParaRPr>
          </a:p>
          <a:p>
            <a:pPr algn="just">
              <a:lnSpc>
                <a:spcPts val="1650"/>
              </a:lnSpc>
              <a:spcBef>
                <a:spcPts val="750"/>
              </a:spcBef>
              <a:spcAft>
                <a:spcPts val="600"/>
              </a:spcAft>
              <a:buFont typeface="Arial" panose="020B0604020202020204" pitchFamily="34" charset="0"/>
              <a:buChar char="•"/>
            </a:pPr>
            <a:r>
              <a:rPr lang="en-US" sz="2000" b="0" i="0" dirty="0">
                <a:effectLst/>
                <a:latin typeface="Google Sans"/>
              </a:rPr>
              <a:t>The agent needs a mechanism to remember past observations and actions to build a more complete understanding of the environment and resolve state ambiguities.</a:t>
            </a:r>
          </a:p>
          <a:p>
            <a:pPr algn="just">
              <a:lnSpc>
                <a:spcPts val="1650"/>
              </a:lnSpc>
              <a:spcBef>
                <a:spcPts val="750"/>
              </a:spcBef>
              <a:spcAft>
                <a:spcPts val="1500"/>
              </a:spcAft>
              <a:buFont typeface="Arial" panose="020B0604020202020204" pitchFamily="34" charset="0"/>
              <a:buChar char="•"/>
            </a:pPr>
            <a:r>
              <a:rPr lang="en-US" sz="2000" b="1" i="0" dirty="0">
                <a:effectLst/>
                <a:latin typeface="Google Sans"/>
              </a:rPr>
              <a:t>Exploration-Exploitation Trade-off:</a:t>
            </a:r>
            <a:endParaRPr lang="en-US" sz="2000" b="0" i="0" dirty="0">
              <a:effectLst/>
              <a:latin typeface="Google Sans"/>
            </a:endParaRPr>
          </a:p>
          <a:p>
            <a:pPr algn="just">
              <a:lnSpc>
                <a:spcPts val="1650"/>
              </a:lnSpc>
              <a:spcBef>
                <a:spcPts val="750"/>
              </a:spcBef>
              <a:spcAft>
                <a:spcPts val="1500"/>
              </a:spcAft>
              <a:buFont typeface="Arial" panose="020B0604020202020204" pitchFamily="34" charset="0"/>
              <a:buChar char="•"/>
            </a:pPr>
            <a:r>
              <a:rPr lang="en-US" sz="2000" b="0" i="0" dirty="0">
                <a:effectLst/>
                <a:latin typeface="Google Sans"/>
              </a:rPr>
              <a:t>The agent must balance exploring the environment to gain more information about the hidden state and exploiting its current knowledge to maximize rewards.</a:t>
            </a:r>
          </a:p>
        </p:txBody>
      </p:sp>
    </p:spTree>
    <p:extLst>
      <p:ext uri="{BB962C8B-B14F-4D97-AF65-F5344CB8AC3E}">
        <p14:creationId xmlns:p14="http://schemas.microsoft.com/office/powerpoint/2010/main" val="1194881103"/>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D066C-EF2C-18E8-D105-F44DFB6F4F6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05303B9-44AE-7B33-2DC1-E04BEEE00C7A}"/>
              </a:ext>
            </a:extLst>
          </p:cNvPr>
          <p:cNvSpPr txBox="1"/>
          <p:nvPr/>
        </p:nvSpPr>
        <p:spPr>
          <a:xfrm>
            <a:off x="3048811" y="797827"/>
            <a:ext cx="6094378" cy="400110"/>
          </a:xfrm>
          <a:prstGeom prst="rect">
            <a:avLst/>
          </a:prstGeom>
          <a:noFill/>
        </p:spPr>
        <p:txBody>
          <a:bodyPr wrap="square">
            <a:spAutoFit/>
          </a:bodyPr>
          <a:lstStyle/>
          <a:p>
            <a:r>
              <a:rPr lang="en-IN" sz="2000" b="1" dirty="0"/>
              <a:t>Discrete environment</a:t>
            </a:r>
          </a:p>
        </p:txBody>
      </p:sp>
      <p:pic>
        <p:nvPicPr>
          <p:cNvPr id="5" name="Picture 4">
            <a:extLst>
              <a:ext uri="{FF2B5EF4-FFF2-40B4-BE49-F238E27FC236}">
                <a16:creationId xmlns:a16="http://schemas.microsoft.com/office/drawing/2014/main" id="{587A9813-09E7-CFB1-5836-F1B27D90CF17}"/>
              </a:ext>
            </a:extLst>
          </p:cNvPr>
          <p:cNvPicPr>
            <a:picLocks noChangeAspect="1"/>
          </p:cNvPicPr>
          <p:nvPr/>
        </p:nvPicPr>
        <p:blipFill>
          <a:blip r:embed="rId2"/>
          <a:stretch>
            <a:fillRect/>
          </a:stretch>
        </p:blipFill>
        <p:spPr>
          <a:xfrm>
            <a:off x="1051904" y="1282227"/>
            <a:ext cx="10105722" cy="4962930"/>
          </a:xfrm>
          <a:prstGeom prst="rect">
            <a:avLst/>
          </a:prstGeom>
        </p:spPr>
      </p:pic>
    </p:spTree>
    <p:extLst>
      <p:ext uri="{BB962C8B-B14F-4D97-AF65-F5344CB8AC3E}">
        <p14:creationId xmlns:p14="http://schemas.microsoft.com/office/powerpoint/2010/main" val="20963274"/>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11D47-FEF1-79C4-9771-979EF7EABD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B7B9D2-5092-3DD1-FB4D-2C61CF65E078}"/>
              </a:ext>
            </a:extLst>
          </p:cNvPr>
          <p:cNvSpPr txBox="1"/>
          <p:nvPr/>
        </p:nvSpPr>
        <p:spPr>
          <a:xfrm>
            <a:off x="376136" y="820265"/>
            <a:ext cx="11439728" cy="5504456"/>
          </a:xfrm>
          <a:prstGeom prst="rect">
            <a:avLst/>
          </a:prstGeom>
          <a:noFill/>
        </p:spPr>
        <p:txBody>
          <a:bodyPr wrap="square">
            <a:spAutoFit/>
          </a:bodyPr>
          <a:lstStyle/>
          <a:p>
            <a:pPr algn="just" fontAlgn="ctr">
              <a:lnSpc>
                <a:spcPts val="1800"/>
              </a:lnSpc>
              <a:spcBef>
                <a:spcPts val="750"/>
              </a:spcBef>
              <a:spcAft>
                <a:spcPts val="750"/>
              </a:spcAft>
              <a:buNone/>
            </a:pPr>
            <a:r>
              <a:rPr lang="en-US" sz="2000" b="1" i="0" dirty="0">
                <a:effectLst/>
                <a:latin typeface="Google Sans"/>
              </a:rPr>
              <a:t>Key characteristics of discrete environment reinforcement learning include:</a:t>
            </a:r>
          </a:p>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Discrete Action Space:</a:t>
            </a:r>
            <a:endParaRPr lang="en-US" sz="2000" b="0" i="0" dirty="0">
              <a:effectLst/>
              <a:latin typeface="Google Sans"/>
            </a:endParaRPr>
          </a:p>
          <a:p>
            <a:pPr algn="just">
              <a:lnSpc>
                <a:spcPts val="1650"/>
              </a:lnSpc>
              <a:spcBef>
                <a:spcPts val="750"/>
              </a:spcBef>
              <a:spcAft>
                <a:spcPts val="600"/>
              </a:spcAft>
              <a:buFont typeface="Arial" panose="020B0604020202020204" pitchFamily="34" charset="0"/>
              <a:buChar char="•"/>
            </a:pPr>
            <a:r>
              <a:rPr lang="en-US" sz="2000" b="0" i="0" dirty="0">
                <a:effectLst/>
                <a:latin typeface="Google Sans"/>
              </a:rPr>
              <a:t>The set of possible actions an agent can take at any given time is limited to a finite number of distinct choices. Examples include moving up, down, left, or right in a grid world, or choosing from a predefined set of moves in a game like chess.</a:t>
            </a:r>
          </a:p>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Discrete State Space:</a:t>
            </a:r>
            <a:endParaRPr lang="en-US" sz="2000" b="0" i="0" dirty="0">
              <a:effectLst/>
              <a:latin typeface="Google Sans"/>
            </a:endParaRPr>
          </a:p>
          <a:p>
            <a:pPr algn="just">
              <a:lnSpc>
                <a:spcPts val="1650"/>
              </a:lnSpc>
              <a:spcBef>
                <a:spcPts val="750"/>
              </a:spcBef>
              <a:spcAft>
                <a:spcPts val="600"/>
              </a:spcAft>
              <a:buFont typeface="Arial" panose="020B0604020202020204" pitchFamily="34" charset="0"/>
              <a:buChar char="•"/>
            </a:pPr>
            <a:r>
              <a:rPr lang="en-US" sz="2000" b="0" i="0" dirty="0">
                <a:effectLst/>
                <a:latin typeface="Google Sans"/>
              </a:rPr>
              <a:t>The set of possible states the environment can be in is also finite and countable. For instance, in a maze navigation problem, each cell in the maze can represent a distinct state.</a:t>
            </a:r>
          </a:p>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Value-Based Methods:</a:t>
            </a:r>
            <a:endParaRPr lang="en-US" sz="2000" b="0" i="0" dirty="0">
              <a:effectLst/>
              <a:latin typeface="Google Sans"/>
            </a:endParaRPr>
          </a:p>
          <a:p>
            <a:pPr algn="just">
              <a:lnSpc>
                <a:spcPts val="1650"/>
              </a:lnSpc>
              <a:spcBef>
                <a:spcPts val="750"/>
              </a:spcBef>
              <a:spcAft>
                <a:spcPts val="600"/>
              </a:spcAft>
              <a:buFont typeface="Arial" panose="020B0604020202020204" pitchFamily="34" charset="0"/>
              <a:buChar char="•"/>
            </a:pPr>
            <a:r>
              <a:rPr lang="en-US" sz="2000" b="0" i="0" dirty="0">
                <a:effectLst/>
                <a:latin typeface="Google Sans"/>
              </a:rPr>
              <a:t>Algorithms like Q-learning and SARSA are commonly used in discrete environments. These methods learn a value function (or Q-function) that estimates the expected future reward for taking a specific action in a given state. Since the states and actions are discrete, these values can often be stored in a table (e.g., a Q-table).</a:t>
            </a:r>
          </a:p>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Challenges with Large Discrete Spaces:</a:t>
            </a:r>
            <a:endParaRPr lang="en-US" sz="2000" b="0" i="0" dirty="0">
              <a:effectLst/>
              <a:latin typeface="Google Sans"/>
            </a:endParaRPr>
          </a:p>
          <a:p>
            <a:pPr algn="just">
              <a:lnSpc>
                <a:spcPts val="1650"/>
              </a:lnSpc>
              <a:spcBef>
                <a:spcPts val="750"/>
              </a:spcBef>
              <a:spcAft>
                <a:spcPts val="600"/>
              </a:spcAft>
              <a:buFont typeface="Arial" panose="020B0604020202020204" pitchFamily="34" charset="0"/>
              <a:buChar char="•"/>
            </a:pPr>
            <a:r>
              <a:rPr lang="en-US" sz="2000" b="0" i="0" dirty="0">
                <a:effectLst/>
                <a:latin typeface="Google Sans"/>
              </a:rPr>
              <a:t>While discrete environments simplify some aspects of RL, dealing with very large discrete state or action spaces can still pose challenges. As the number of states or actions grows, storing and updating value functions becomes computationally expensive and may require function approximation techniques, even in discrete settings.</a:t>
            </a:r>
          </a:p>
        </p:txBody>
      </p:sp>
    </p:spTree>
    <p:extLst>
      <p:ext uri="{BB962C8B-B14F-4D97-AF65-F5344CB8AC3E}">
        <p14:creationId xmlns:p14="http://schemas.microsoft.com/office/powerpoint/2010/main" val="429395600"/>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F8F2E-F618-9CE7-8C93-5145671A26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CBEA85D-1D53-CCC6-13F3-F5D576452B93}"/>
              </a:ext>
            </a:extLst>
          </p:cNvPr>
          <p:cNvSpPr txBox="1"/>
          <p:nvPr/>
        </p:nvSpPr>
        <p:spPr>
          <a:xfrm>
            <a:off x="3048811" y="797827"/>
            <a:ext cx="6094378" cy="400110"/>
          </a:xfrm>
          <a:prstGeom prst="rect">
            <a:avLst/>
          </a:prstGeom>
          <a:noFill/>
        </p:spPr>
        <p:txBody>
          <a:bodyPr wrap="square">
            <a:spAutoFit/>
          </a:bodyPr>
          <a:lstStyle/>
          <a:p>
            <a:r>
              <a:rPr lang="en-IN" sz="2000" b="1" dirty="0"/>
              <a:t>Continuous environment</a:t>
            </a:r>
          </a:p>
        </p:txBody>
      </p:sp>
      <p:pic>
        <p:nvPicPr>
          <p:cNvPr id="5" name="Picture 4">
            <a:extLst>
              <a:ext uri="{FF2B5EF4-FFF2-40B4-BE49-F238E27FC236}">
                <a16:creationId xmlns:a16="http://schemas.microsoft.com/office/drawing/2014/main" id="{ECB25FDE-24D1-5131-30C3-498E8AE5D3AB}"/>
              </a:ext>
            </a:extLst>
          </p:cNvPr>
          <p:cNvPicPr>
            <a:picLocks noChangeAspect="1"/>
          </p:cNvPicPr>
          <p:nvPr/>
        </p:nvPicPr>
        <p:blipFill>
          <a:blip r:embed="rId2"/>
          <a:stretch>
            <a:fillRect/>
          </a:stretch>
        </p:blipFill>
        <p:spPr>
          <a:xfrm>
            <a:off x="870017" y="1197937"/>
            <a:ext cx="10530800" cy="4979127"/>
          </a:xfrm>
          <a:prstGeom prst="rect">
            <a:avLst/>
          </a:prstGeom>
        </p:spPr>
      </p:pic>
    </p:spTree>
    <p:extLst>
      <p:ext uri="{BB962C8B-B14F-4D97-AF65-F5344CB8AC3E}">
        <p14:creationId xmlns:p14="http://schemas.microsoft.com/office/powerpoint/2010/main" val="2535639921"/>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366F4-83D2-6353-5A16-35CE664F4D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4214A4-1423-5BAD-C04C-AED3D1BB36B9}"/>
              </a:ext>
            </a:extLst>
          </p:cNvPr>
          <p:cNvSpPr txBox="1"/>
          <p:nvPr/>
        </p:nvSpPr>
        <p:spPr>
          <a:xfrm>
            <a:off x="515565" y="920823"/>
            <a:ext cx="10794691" cy="5760936"/>
          </a:xfrm>
          <a:prstGeom prst="rect">
            <a:avLst/>
          </a:prstGeom>
          <a:noFill/>
        </p:spPr>
        <p:txBody>
          <a:bodyPr wrap="square">
            <a:spAutoFit/>
          </a:bodyPr>
          <a:lstStyle/>
          <a:p>
            <a:pPr algn="just" fontAlgn="ctr">
              <a:lnSpc>
                <a:spcPts val="1950"/>
              </a:lnSpc>
              <a:spcBef>
                <a:spcPts val="1500"/>
              </a:spcBef>
              <a:spcAft>
                <a:spcPts val="750"/>
              </a:spcAft>
              <a:buNone/>
            </a:pPr>
            <a:r>
              <a:rPr lang="en-US" sz="2000" b="1" i="0" dirty="0">
                <a:effectLst/>
                <a:latin typeface="Google Sans"/>
              </a:rPr>
              <a:t>Key aspects of continuous environment RL:</a:t>
            </a:r>
          </a:p>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Continuous State Spaces:</a:t>
            </a:r>
            <a:endParaRPr lang="en-US" sz="2000" b="0" i="0" dirty="0">
              <a:effectLst/>
              <a:latin typeface="Google Sans"/>
            </a:endParaRPr>
          </a:p>
          <a:p>
            <a:pPr algn="just">
              <a:lnSpc>
                <a:spcPts val="1650"/>
              </a:lnSpc>
              <a:spcBef>
                <a:spcPts val="750"/>
              </a:spcBef>
              <a:spcAft>
                <a:spcPts val="600"/>
              </a:spcAft>
            </a:pPr>
            <a:r>
              <a:rPr lang="en-US" sz="2000" b="0" i="0" dirty="0">
                <a:effectLst/>
                <a:latin typeface="Google Sans"/>
              </a:rPr>
              <a:t>The agent's observations of the environment are represented by continuous values, such as the position and velocity of a robot arm or the temperature readings in a control system.</a:t>
            </a:r>
          </a:p>
          <a:p>
            <a:r>
              <a:rPr lang="en-US" sz="2000" b="1" dirty="0"/>
              <a:t>Example: Self-Driving Car</a:t>
            </a:r>
            <a:endParaRPr lang="en-US" sz="2000" dirty="0"/>
          </a:p>
          <a:p>
            <a:r>
              <a:rPr lang="en-US" sz="2000" dirty="0"/>
              <a:t>State = Position (x, y coordinates), speed, acceleration, steering angle.</a:t>
            </a:r>
          </a:p>
          <a:p>
            <a:r>
              <a:rPr lang="en-US" sz="2000" dirty="0"/>
              <a:t>All values can vary continuously.</a:t>
            </a:r>
          </a:p>
          <a:p>
            <a:pPr algn="just">
              <a:lnSpc>
                <a:spcPts val="1650"/>
              </a:lnSpc>
              <a:spcBef>
                <a:spcPts val="750"/>
              </a:spcBef>
              <a:spcAft>
                <a:spcPts val="600"/>
              </a:spcAft>
            </a:pPr>
            <a:endParaRPr lang="en-US" sz="2000" b="0" i="0" dirty="0">
              <a:effectLst/>
              <a:latin typeface="Google Sans"/>
            </a:endParaRPr>
          </a:p>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Continuous Action Spaces:- </a:t>
            </a:r>
          </a:p>
          <a:p>
            <a:pPr algn="just">
              <a:lnSpc>
                <a:spcPts val="1650"/>
              </a:lnSpc>
              <a:spcBef>
                <a:spcPts val="750"/>
              </a:spcBef>
              <a:spcAft>
                <a:spcPts val="600"/>
              </a:spcAft>
            </a:pPr>
            <a:r>
              <a:rPr lang="en-US" sz="2000" b="1" i="0" dirty="0">
                <a:effectLst/>
                <a:latin typeface="Google Sans"/>
              </a:rPr>
              <a:t>I</a:t>
            </a:r>
            <a:r>
              <a:rPr lang="en-US" sz="2000" dirty="0"/>
              <a:t>n continuous action space, the possible actions are real values from a continuous range, not discrete choices.</a:t>
            </a:r>
          </a:p>
          <a:p>
            <a:pPr algn="just">
              <a:lnSpc>
                <a:spcPts val="1650"/>
              </a:lnSpc>
              <a:spcBef>
                <a:spcPts val="750"/>
              </a:spcBef>
              <a:spcAft>
                <a:spcPts val="600"/>
              </a:spcAft>
            </a:pPr>
            <a:r>
              <a:rPr lang="en-US" sz="2000" dirty="0"/>
              <a:t>This means the agent can select from infinitely many possible actions.</a:t>
            </a:r>
          </a:p>
          <a:p>
            <a:r>
              <a:rPr lang="en-US" sz="2000" b="1" dirty="0"/>
              <a:t>Example : Self-Driving Car (Steering Angle &amp; Speed Control)</a:t>
            </a:r>
            <a:endParaRPr lang="en-US" sz="2000" dirty="0"/>
          </a:p>
          <a:p>
            <a:r>
              <a:rPr lang="en-US" sz="2000" dirty="0"/>
              <a:t>Action = Steering wheel angle (can be any value between -30° and +30°).</a:t>
            </a:r>
          </a:p>
          <a:p>
            <a:r>
              <a:rPr lang="en-US" sz="2000" dirty="0"/>
              <a:t>Action = Acceleration (e.g., between 0 and 100%).</a:t>
            </a:r>
          </a:p>
          <a:p>
            <a:r>
              <a:rPr lang="en-US" sz="2000" dirty="0"/>
              <a:t>Both are continuous, not just left/right or accelerate/brake.</a:t>
            </a:r>
          </a:p>
          <a:p>
            <a:pPr algn="just">
              <a:lnSpc>
                <a:spcPts val="1650"/>
              </a:lnSpc>
              <a:spcBef>
                <a:spcPts val="750"/>
              </a:spcBef>
              <a:spcAft>
                <a:spcPts val="600"/>
              </a:spcAft>
            </a:pPr>
            <a:endParaRPr lang="en-US" sz="2000" i="0" dirty="0">
              <a:effectLst/>
              <a:latin typeface="Google Sans"/>
            </a:endParaRPr>
          </a:p>
        </p:txBody>
      </p:sp>
    </p:spTree>
    <p:extLst>
      <p:ext uri="{BB962C8B-B14F-4D97-AF65-F5344CB8AC3E}">
        <p14:creationId xmlns:p14="http://schemas.microsoft.com/office/powerpoint/2010/main" val="4122342312"/>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7EC55-F6E3-CEE7-5DB3-6835F14F99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D2BFF61-CCE1-EBC3-DB95-4DD3E24EC5E7}"/>
              </a:ext>
            </a:extLst>
          </p:cNvPr>
          <p:cNvSpPr txBox="1"/>
          <p:nvPr/>
        </p:nvSpPr>
        <p:spPr>
          <a:xfrm>
            <a:off x="3048811" y="856193"/>
            <a:ext cx="6094378" cy="400110"/>
          </a:xfrm>
          <a:prstGeom prst="rect">
            <a:avLst/>
          </a:prstGeom>
          <a:noFill/>
        </p:spPr>
        <p:txBody>
          <a:bodyPr wrap="square">
            <a:spAutoFit/>
          </a:bodyPr>
          <a:lstStyle/>
          <a:p>
            <a:r>
              <a:rPr lang="en-IN" sz="2000" b="1"/>
              <a:t>Episodic and non-episodic environment</a:t>
            </a:r>
            <a:endParaRPr lang="en-IN" sz="2000" b="1" dirty="0"/>
          </a:p>
        </p:txBody>
      </p:sp>
      <p:sp>
        <p:nvSpPr>
          <p:cNvPr id="5" name="TextBox 4">
            <a:extLst>
              <a:ext uri="{FF2B5EF4-FFF2-40B4-BE49-F238E27FC236}">
                <a16:creationId xmlns:a16="http://schemas.microsoft.com/office/drawing/2014/main" id="{541512BD-BD74-66F7-9EBC-DF00FD85EA64}"/>
              </a:ext>
            </a:extLst>
          </p:cNvPr>
          <p:cNvSpPr txBox="1"/>
          <p:nvPr/>
        </p:nvSpPr>
        <p:spPr>
          <a:xfrm>
            <a:off x="517996" y="1372717"/>
            <a:ext cx="9705773" cy="3046988"/>
          </a:xfrm>
          <a:prstGeom prst="rect">
            <a:avLst/>
          </a:prstGeom>
          <a:noFill/>
        </p:spPr>
        <p:txBody>
          <a:bodyPr wrap="square">
            <a:spAutoFit/>
          </a:bodyPr>
          <a:lstStyle/>
          <a:p>
            <a:pPr>
              <a:buNone/>
            </a:pPr>
            <a:r>
              <a:rPr lang="en-US" sz="2400" b="1" dirty="0"/>
              <a:t>Episodic Environment</a:t>
            </a:r>
          </a:p>
          <a:p>
            <a:pPr>
              <a:buFont typeface="Arial" panose="020B0604020202020204" pitchFamily="34" charset="0"/>
              <a:buChar char="•"/>
            </a:pPr>
            <a:r>
              <a:rPr lang="en-US" sz="2400" b="1" dirty="0"/>
              <a:t>Definition:</a:t>
            </a:r>
            <a:r>
              <a:rPr lang="en-US" sz="2400" dirty="0"/>
              <a:t> The agent’s experience is divided into independent </a:t>
            </a:r>
            <a:r>
              <a:rPr lang="en-US" sz="2400" b="1" dirty="0"/>
              <a:t>episodes</a:t>
            </a:r>
            <a:r>
              <a:rPr lang="en-US" sz="2400" dirty="0"/>
              <a:t>.</a:t>
            </a:r>
          </a:p>
          <a:p>
            <a:pPr>
              <a:buFont typeface="Arial" panose="020B0604020202020204" pitchFamily="34" charset="0"/>
              <a:buChar char="•"/>
            </a:pPr>
            <a:r>
              <a:rPr lang="en-US" sz="2400" dirty="0"/>
              <a:t>Each episode has a clear </a:t>
            </a:r>
            <a:r>
              <a:rPr lang="en-US" sz="2400" b="1" dirty="0"/>
              <a:t>beginning and end</a:t>
            </a:r>
            <a:r>
              <a:rPr lang="en-US" sz="2400" dirty="0"/>
              <a:t>.</a:t>
            </a:r>
          </a:p>
          <a:p>
            <a:pPr>
              <a:buFont typeface="Arial" panose="020B0604020202020204" pitchFamily="34" charset="0"/>
              <a:buChar char="•"/>
            </a:pPr>
            <a:r>
              <a:rPr lang="en-US" sz="2400" dirty="0"/>
              <a:t>The agent’s action in one episode </a:t>
            </a:r>
            <a:r>
              <a:rPr lang="en-US" sz="2400" b="1" dirty="0"/>
              <a:t>does not affect</a:t>
            </a:r>
            <a:r>
              <a:rPr lang="en-US" sz="2400" dirty="0"/>
              <a:t> future episodes.</a:t>
            </a:r>
          </a:p>
          <a:p>
            <a:pPr>
              <a:buNone/>
            </a:pPr>
            <a:r>
              <a:rPr lang="en-US" sz="2400" b="1" dirty="0"/>
              <a:t>Examples:</a:t>
            </a:r>
            <a:endParaRPr lang="en-US" sz="2400" dirty="0"/>
          </a:p>
          <a:p>
            <a:pPr>
              <a:buFont typeface="Arial" panose="020B0604020202020204" pitchFamily="34" charset="0"/>
              <a:buChar char="•"/>
            </a:pPr>
            <a:r>
              <a:rPr lang="en-US" sz="2400" dirty="0"/>
              <a:t>Medical diagnosis (each patient’s case is separate).</a:t>
            </a:r>
          </a:p>
          <a:p>
            <a:pPr>
              <a:buFont typeface="Arial" panose="020B0604020202020204" pitchFamily="34" charset="0"/>
              <a:buChar char="•"/>
            </a:pPr>
            <a:r>
              <a:rPr lang="en-US" sz="2400" dirty="0"/>
              <a:t>Image classification (each image is independent).</a:t>
            </a:r>
          </a:p>
        </p:txBody>
      </p:sp>
      <p:sp>
        <p:nvSpPr>
          <p:cNvPr id="7" name="TextBox 6">
            <a:extLst>
              <a:ext uri="{FF2B5EF4-FFF2-40B4-BE49-F238E27FC236}">
                <a16:creationId xmlns:a16="http://schemas.microsoft.com/office/drawing/2014/main" id="{04597959-8119-EB39-ED3B-C24D581D9A3D}"/>
              </a:ext>
            </a:extLst>
          </p:cNvPr>
          <p:cNvSpPr txBox="1"/>
          <p:nvPr/>
        </p:nvSpPr>
        <p:spPr>
          <a:xfrm>
            <a:off x="2551715" y="4365361"/>
            <a:ext cx="7088569" cy="2239844"/>
          </a:xfrm>
          <a:prstGeom prst="rect">
            <a:avLst/>
          </a:prstGeom>
          <a:noFill/>
        </p:spPr>
        <p:txBody>
          <a:bodyPr wrap="square">
            <a:spAutoFit/>
          </a:bodyPr>
          <a:lstStyle/>
          <a:p>
            <a:pPr>
              <a:lnSpc>
                <a:spcPct val="150000"/>
              </a:lnSpc>
            </a:pPr>
            <a:r>
              <a:rPr lang="en-IN" sz="2400" dirty="0"/>
              <a:t>Episode 1 → [State → Action → Reward → End]  </a:t>
            </a:r>
          </a:p>
          <a:p>
            <a:pPr>
              <a:lnSpc>
                <a:spcPct val="150000"/>
              </a:lnSpc>
            </a:pPr>
            <a:r>
              <a:rPr lang="en-IN" sz="2400" dirty="0"/>
              <a:t>Episode 2 → [State → Action → Reward → End]  </a:t>
            </a:r>
          </a:p>
          <a:p>
            <a:pPr>
              <a:lnSpc>
                <a:spcPct val="150000"/>
              </a:lnSpc>
            </a:pPr>
            <a:r>
              <a:rPr lang="en-IN" sz="2400" dirty="0"/>
              <a:t>Episode 3 → [State → Action → Reward → End]  </a:t>
            </a:r>
          </a:p>
          <a:p>
            <a:pPr>
              <a:lnSpc>
                <a:spcPct val="150000"/>
              </a:lnSpc>
            </a:pPr>
            <a:r>
              <a:rPr lang="en-IN" sz="2400" dirty="0"/>
              <a:t>(No dependency between episodes)</a:t>
            </a:r>
          </a:p>
        </p:txBody>
      </p:sp>
    </p:spTree>
    <p:extLst>
      <p:ext uri="{BB962C8B-B14F-4D97-AF65-F5344CB8AC3E}">
        <p14:creationId xmlns:p14="http://schemas.microsoft.com/office/powerpoint/2010/main" val="31670565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B867-D8E4-1644-AB2C-396C9D035EAA}"/>
              </a:ext>
            </a:extLst>
          </p:cNvPr>
          <p:cNvSpPr>
            <a:spLocks noGrp="1"/>
          </p:cNvSpPr>
          <p:nvPr>
            <p:ph type="title"/>
          </p:nvPr>
        </p:nvSpPr>
        <p:spPr>
          <a:xfrm>
            <a:off x="609600" y="731836"/>
            <a:ext cx="10972800" cy="685802"/>
          </a:xfrm>
        </p:spPr>
        <p:txBody>
          <a:bodyPr/>
          <a:lstStyle/>
          <a:p>
            <a:r>
              <a:rPr lang="en-US" dirty="0"/>
              <a:t>Step 4: The Discount Factor (γ)</a:t>
            </a:r>
          </a:p>
        </p:txBody>
      </p:sp>
      <p:sp>
        <p:nvSpPr>
          <p:cNvPr id="3" name="Content Placeholder 2">
            <a:extLst>
              <a:ext uri="{FF2B5EF4-FFF2-40B4-BE49-F238E27FC236}">
                <a16:creationId xmlns:a16="http://schemas.microsoft.com/office/drawing/2014/main" id="{8EE07F37-94A7-558E-0E12-DF3816A3E90C}"/>
              </a:ext>
            </a:extLst>
          </p:cNvPr>
          <p:cNvSpPr>
            <a:spLocks noGrp="1"/>
          </p:cNvSpPr>
          <p:nvPr>
            <p:ph idx="1"/>
          </p:nvPr>
        </p:nvSpPr>
        <p:spPr>
          <a:xfrm>
            <a:off x="609600" y="1600201"/>
            <a:ext cx="11201400" cy="5257799"/>
          </a:xfrm>
        </p:spPr>
        <p:txBody>
          <a:bodyPr/>
          <a:lstStyle/>
          <a:p>
            <a:pPr algn="just"/>
            <a:r>
              <a:rPr lang="en-US" dirty="0"/>
              <a:t>A reward received immediately is generally more valuable than a reward received far in the future. To account for this, the value function uses a </a:t>
            </a:r>
            <a:r>
              <a:rPr lang="en-US" b="1" dirty="0"/>
              <a:t>discount factor (γ)</a:t>
            </a:r>
            <a:r>
              <a:rPr lang="en-US" dirty="0"/>
              <a:t>, a number between 0 and 1.</a:t>
            </a:r>
          </a:p>
          <a:p>
            <a:pPr algn="just"/>
            <a:r>
              <a:rPr lang="en-US" dirty="0"/>
              <a:t>A value of γ close to 0 means the agent is short-sighted and only cares about immediate rewards.</a:t>
            </a:r>
          </a:p>
          <a:p>
            <a:pPr algn="just"/>
            <a:r>
              <a:rPr lang="en-US" dirty="0"/>
              <a:t>A value of γ close to 1 means the agent is long-sighted and cares equally about rewards in the near and distant future.</a:t>
            </a:r>
          </a:p>
          <a:p>
            <a:pPr algn="just"/>
            <a:r>
              <a:rPr lang="en-US" dirty="0"/>
              <a:t>This factor is multiplied by future rewards, diminishing their value as time goes on.</a:t>
            </a:r>
          </a:p>
          <a:p>
            <a:endParaRPr lang="en-US" dirty="0"/>
          </a:p>
        </p:txBody>
      </p:sp>
    </p:spTree>
    <p:extLst>
      <p:ext uri="{BB962C8B-B14F-4D97-AF65-F5344CB8AC3E}">
        <p14:creationId xmlns:p14="http://schemas.microsoft.com/office/powerpoint/2010/main" val="693995811"/>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1CD294-31EA-8EF3-26E6-185302EC8A3F}"/>
              </a:ext>
            </a:extLst>
          </p:cNvPr>
          <p:cNvSpPr txBox="1"/>
          <p:nvPr/>
        </p:nvSpPr>
        <p:spPr>
          <a:xfrm>
            <a:off x="350196" y="1236465"/>
            <a:ext cx="11215991" cy="4580741"/>
          </a:xfrm>
          <a:prstGeom prst="rect">
            <a:avLst/>
          </a:prstGeom>
          <a:noFill/>
        </p:spPr>
        <p:txBody>
          <a:bodyPr wrap="square">
            <a:spAutoFit/>
          </a:bodyPr>
          <a:lstStyle/>
          <a:p>
            <a:pPr algn="just" rtl="0" fontAlgn="base">
              <a:spcAft>
                <a:spcPts val="750"/>
              </a:spcAft>
              <a:buNone/>
            </a:pPr>
            <a:r>
              <a:rPr lang="en-US" sz="2000" b="1" i="0" dirty="0">
                <a:solidFill>
                  <a:srgbClr val="273239"/>
                </a:solidFill>
                <a:effectLst/>
                <a:latin typeface="Nunito" pitchFamily="2" charset="0"/>
              </a:rPr>
              <a:t>The key characteristics of an episodic environment :</a:t>
            </a:r>
          </a:p>
          <a:p>
            <a:pPr algn="just" fontAlgn="base">
              <a:spcAft>
                <a:spcPts val="1800"/>
              </a:spcAft>
              <a:buFont typeface="Arial" panose="020B0604020202020204" pitchFamily="34" charset="0"/>
              <a:buChar char="•"/>
            </a:pPr>
            <a:r>
              <a:rPr lang="en-US" sz="2000" b="1" i="0" dirty="0">
                <a:solidFill>
                  <a:srgbClr val="273239"/>
                </a:solidFill>
                <a:effectLst/>
                <a:latin typeface="Nunito" pitchFamily="2" charset="0"/>
              </a:rPr>
              <a:t>Episode Reset: </a:t>
            </a:r>
            <a:r>
              <a:rPr lang="en-US" sz="2000" b="0" i="0" dirty="0">
                <a:solidFill>
                  <a:srgbClr val="273239"/>
                </a:solidFill>
                <a:effectLst/>
                <a:latin typeface="Nunito" pitchFamily="2" charset="0"/>
              </a:rPr>
              <a:t>At the beginning of each new episode, the environment is reset to a randomly initialized state, ensuring that the agent's previous actions and observations do not influence the new episode.</a:t>
            </a:r>
          </a:p>
          <a:p>
            <a:pPr algn="just" fontAlgn="base">
              <a:spcAft>
                <a:spcPts val="1800"/>
              </a:spcAft>
              <a:buFont typeface="Arial" panose="020B0604020202020204" pitchFamily="34" charset="0"/>
              <a:buChar char="•"/>
            </a:pPr>
            <a:r>
              <a:rPr lang="en-US" sz="2000" b="1" i="0" dirty="0">
                <a:solidFill>
                  <a:srgbClr val="273239"/>
                </a:solidFill>
                <a:effectLst/>
                <a:latin typeface="Nunito" pitchFamily="2" charset="0"/>
              </a:rPr>
              <a:t>Independent Episodes:</a:t>
            </a:r>
            <a:r>
              <a:rPr lang="en-US" sz="2000" b="0" i="0" dirty="0">
                <a:solidFill>
                  <a:srgbClr val="273239"/>
                </a:solidFill>
                <a:effectLst/>
                <a:latin typeface="Nunito" pitchFamily="2" charset="0"/>
              </a:rPr>
              <a:t> Each episode stands alone and has no bearing on what has happened or will happen in the next episode. The state and dynamics of the environment are not significantly affected by the agent's observations and actions during the game.</a:t>
            </a:r>
          </a:p>
          <a:p>
            <a:pPr algn="just" fontAlgn="base">
              <a:spcAft>
                <a:spcPts val="1800"/>
              </a:spcAft>
              <a:buFont typeface="Arial" panose="020B0604020202020204" pitchFamily="34" charset="0"/>
              <a:buChar char="•"/>
            </a:pPr>
            <a:r>
              <a:rPr lang="en-US" sz="2000" b="1" i="0" dirty="0">
                <a:solidFill>
                  <a:srgbClr val="273239"/>
                </a:solidFill>
                <a:effectLst/>
                <a:latin typeface="Nunito" pitchFamily="2" charset="0"/>
              </a:rPr>
              <a:t>Terminal State: </a:t>
            </a:r>
            <a:r>
              <a:rPr lang="en-US" sz="2000" b="0" i="0" dirty="0">
                <a:solidFill>
                  <a:srgbClr val="273239"/>
                </a:solidFill>
                <a:effectLst/>
                <a:latin typeface="Nunito" pitchFamily="2" charset="0"/>
              </a:rPr>
              <a:t>Generally, a scenario doesn't end until a terminal or final state—either a success or a failure—is reached, or the deadline has passed.</a:t>
            </a:r>
          </a:p>
          <a:p>
            <a:pPr algn="just" fontAlgn="base">
              <a:spcAft>
                <a:spcPts val="1800"/>
              </a:spcAft>
              <a:buFont typeface="Arial" panose="020B0604020202020204" pitchFamily="34" charset="0"/>
              <a:buChar char="•"/>
            </a:pPr>
            <a:r>
              <a:rPr lang="en-US" sz="2000" b="1" i="0" dirty="0">
                <a:solidFill>
                  <a:srgbClr val="273239"/>
                </a:solidFill>
                <a:effectLst/>
                <a:latin typeface="Nunito" pitchFamily="2" charset="0"/>
              </a:rPr>
              <a:t>Clear Boundaries: </a:t>
            </a:r>
            <a:r>
              <a:rPr lang="en-US" sz="2000" b="0" i="0" dirty="0">
                <a:solidFill>
                  <a:srgbClr val="273239"/>
                </a:solidFill>
                <a:effectLst/>
                <a:latin typeface="Nunito" pitchFamily="2" charset="0"/>
              </a:rPr>
              <a:t>There are clean-cut inputs between different episodes and this process helps the agent to extract a lesson learned from earlier episodes and adjust its </a:t>
            </a:r>
            <a:r>
              <a:rPr lang="en-US" sz="2000" b="0" i="0" dirty="0" err="1">
                <a:solidFill>
                  <a:srgbClr val="273239"/>
                </a:solidFill>
                <a:effectLst/>
                <a:latin typeface="Nunito" pitchFamily="2" charset="0"/>
              </a:rPr>
              <a:t>behaviour</a:t>
            </a:r>
            <a:r>
              <a:rPr lang="en-US" sz="2000" b="0" i="0" dirty="0">
                <a:solidFill>
                  <a:srgbClr val="273239"/>
                </a:solidFill>
                <a:effectLst/>
                <a:latin typeface="Nunito" pitchFamily="2" charset="0"/>
              </a:rPr>
              <a:t> in upcoming episodes.</a:t>
            </a:r>
          </a:p>
        </p:txBody>
      </p:sp>
    </p:spTree>
    <p:extLst>
      <p:ext uri="{BB962C8B-B14F-4D97-AF65-F5344CB8AC3E}">
        <p14:creationId xmlns:p14="http://schemas.microsoft.com/office/powerpoint/2010/main" val="2644632632"/>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BBAD4-EBAE-5AC9-458D-7F93CC077C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44F191-252E-2410-FFD6-1E983580A525}"/>
              </a:ext>
            </a:extLst>
          </p:cNvPr>
          <p:cNvSpPr txBox="1"/>
          <p:nvPr/>
        </p:nvSpPr>
        <p:spPr>
          <a:xfrm>
            <a:off x="829282" y="908101"/>
            <a:ext cx="9569585" cy="3901837"/>
          </a:xfrm>
          <a:prstGeom prst="rect">
            <a:avLst/>
          </a:prstGeom>
          <a:noFill/>
        </p:spPr>
        <p:txBody>
          <a:bodyPr wrap="square">
            <a:spAutoFit/>
          </a:bodyPr>
          <a:lstStyle/>
          <a:p>
            <a:pPr>
              <a:lnSpc>
                <a:spcPct val="150000"/>
              </a:lnSpc>
              <a:buNone/>
            </a:pPr>
            <a:r>
              <a:rPr lang="en-US" sz="2400" b="1" dirty="0"/>
              <a:t>Non-Episodic (Sequential) Environment</a:t>
            </a:r>
          </a:p>
          <a:p>
            <a:pPr>
              <a:lnSpc>
                <a:spcPct val="150000"/>
              </a:lnSpc>
              <a:buFont typeface="Arial" panose="020B0604020202020204" pitchFamily="34" charset="0"/>
              <a:buChar char="•"/>
            </a:pPr>
            <a:r>
              <a:rPr lang="en-US" sz="2400" b="1" dirty="0"/>
              <a:t>Definition:</a:t>
            </a:r>
            <a:r>
              <a:rPr lang="en-US" sz="2400" dirty="0"/>
              <a:t> The current action </a:t>
            </a:r>
            <a:r>
              <a:rPr lang="en-US" sz="2400" b="1" dirty="0"/>
              <a:t>affects future states and rewards</a:t>
            </a:r>
            <a:r>
              <a:rPr lang="en-US" sz="2400" dirty="0"/>
              <a:t>.</a:t>
            </a:r>
          </a:p>
          <a:p>
            <a:pPr>
              <a:lnSpc>
                <a:spcPct val="150000"/>
              </a:lnSpc>
              <a:buFont typeface="Arial" panose="020B0604020202020204" pitchFamily="34" charset="0"/>
              <a:buChar char="•"/>
            </a:pPr>
            <a:r>
              <a:rPr lang="en-US" sz="2400" dirty="0"/>
              <a:t>Experiences are </a:t>
            </a:r>
            <a:r>
              <a:rPr lang="en-US" sz="2400" b="1" dirty="0"/>
              <a:t>sequentially linked</a:t>
            </a:r>
            <a:r>
              <a:rPr lang="en-US" sz="2400" dirty="0"/>
              <a:t>, not independent.</a:t>
            </a:r>
          </a:p>
          <a:p>
            <a:pPr>
              <a:lnSpc>
                <a:spcPct val="150000"/>
              </a:lnSpc>
              <a:buFont typeface="Arial" panose="020B0604020202020204" pitchFamily="34" charset="0"/>
              <a:buChar char="•"/>
            </a:pPr>
            <a:r>
              <a:rPr lang="en-US" sz="2400" dirty="0"/>
              <a:t>Long-term planning is crucial.</a:t>
            </a:r>
          </a:p>
          <a:p>
            <a:pPr>
              <a:lnSpc>
                <a:spcPct val="150000"/>
              </a:lnSpc>
              <a:buNone/>
            </a:pPr>
            <a:r>
              <a:rPr lang="en-US" sz="2400" b="1" dirty="0"/>
              <a:t>Examples:</a:t>
            </a:r>
            <a:endParaRPr lang="en-US" sz="2400" dirty="0"/>
          </a:p>
          <a:p>
            <a:pPr>
              <a:lnSpc>
                <a:spcPct val="150000"/>
              </a:lnSpc>
              <a:buFont typeface="Arial" panose="020B0604020202020204" pitchFamily="34" charset="0"/>
              <a:buChar char="•"/>
            </a:pPr>
            <a:r>
              <a:rPr lang="en-US" sz="2400" dirty="0"/>
              <a:t>Playing chess (every move affects the next state).</a:t>
            </a:r>
          </a:p>
          <a:p>
            <a:pPr>
              <a:lnSpc>
                <a:spcPct val="150000"/>
              </a:lnSpc>
              <a:buFont typeface="Arial" panose="020B0604020202020204" pitchFamily="34" charset="0"/>
              <a:buChar char="•"/>
            </a:pPr>
            <a:r>
              <a:rPr lang="en-US" sz="2400" dirty="0"/>
              <a:t>Driving a car (current steering affects future position).</a:t>
            </a:r>
          </a:p>
        </p:txBody>
      </p:sp>
      <p:sp>
        <p:nvSpPr>
          <p:cNvPr id="5" name="TextBox 4">
            <a:extLst>
              <a:ext uri="{FF2B5EF4-FFF2-40B4-BE49-F238E27FC236}">
                <a16:creationId xmlns:a16="http://schemas.microsoft.com/office/drawing/2014/main" id="{F893F2FE-7B41-19D9-995B-01B295E7FA9F}"/>
              </a:ext>
            </a:extLst>
          </p:cNvPr>
          <p:cNvSpPr txBox="1"/>
          <p:nvPr/>
        </p:nvSpPr>
        <p:spPr>
          <a:xfrm>
            <a:off x="829282" y="4990425"/>
            <a:ext cx="9174689" cy="1200329"/>
          </a:xfrm>
          <a:prstGeom prst="rect">
            <a:avLst/>
          </a:prstGeom>
          <a:noFill/>
        </p:spPr>
        <p:txBody>
          <a:bodyPr wrap="square">
            <a:spAutoFit/>
          </a:bodyPr>
          <a:lstStyle/>
          <a:p>
            <a:r>
              <a:rPr lang="en-IN" sz="2400" dirty="0"/>
              <a:t>State 1 → Action → State 2 → Action → State 3 → Action → ... (continuous)  </a:t>
            </a:r>
          </a:p>
          <a:p>
            <a:r>
              <a:rPr lang="en-IN" sz="2400" dirty="0"/>
              <a:t>(Each step depends on the previous one)</a:t>
            </a:r>
          </a:p>
        </p:txBody>
      </p:sp>
    </p:spTree>
    <p:extLst>
      <p:ext uri="{BB962C8B-B14F-4D97-AF65-F5344CB8AC3E}">
        <p14:creationId xmlns:p14="http://schemas.microsoft.com/office/powerpoint/2010/main" val="2018105016"/>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46503-DB62-2094-CAE7-9B2ACD9807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CA8501-62DE-5B4F-75CE-336217DA0F8A}"/>
              </a:ext>
            </a:extLst>
          </p:cNvPr>
          <p:cNvSpPr txBox="1"/>
          <p:nvPr/>
        </p:nvSpPr>
        <p:spPr>
          <a:xfrm>
            <a:off x="680936" y="910827"/>
            <a:ext cx="10612877" cy="5196294"/>
          </a:xfrm>
          <a:prstGeom prst="rect">
            <a:avLst/>
          </a:prstGeom>
          <a:noFill/>
        </p:spPr>
        <p:txBody>
          <a:bodyPr wrap="square">
            <a:spAutoFit/>
          </a:bodyPr>
          <a:lstStyle/>
          <a:p>
            <a:pPr algn="just" fontAlgn="base">
              <a:spcAft>
                <a:spcPts val="750"/>
              </a:spcAft>
            </a:pPr>
            <a:r>
              <a:rPr lang="en-US" sz="2000" b="1" i="0" dirty="0">
                <a:solidFill>
                  <a:srgbClr val="273239"/>
                </a:solidFill>
                <a:effectLst/>
                <a:latin typeface="Nunito" pitchFamily="2" charset="0"/>
              </a:rPr>
              <a:t>The key characteristics of a sequential (</a:t>
            </a:r>
            <a:r>
              <a:rPr lang="en-IN" sz="2000" b="1" dirty="0"/>
              <a:t>non-episodic) </a:t>
            </a:r>
            <a:r>
              <a:rPr lang="en-US" sz="2000" b="1" i="0" dirty="0">
                <a:solidFill>
                  <a:srgbClr val="273239"/>
                </a:solidFill>
                <a:effectLst/>
                <a:latin typeface="Nunito" pitchFamily="2" charset="0"/>
              </a:rPr>
              <a:t>environment are as follows:</a:t>
            </a:r>
          </a:p>
          <a:p>
            <a:pPr algn="just" fontAlgn="base">
              <a:spcAft>
                <a:spcPts val="1800"/>
              </a:spcAft>
              <a:buFont typeface="Arial" panose="020B0604020202020204" pitchFamily="34" charset="0"/>
              <a:buChar char="•"/>
            </a:pPr>
            <a:r>
              <a:rPr lang="en-US" sz="2000" b="1" i="0" dirty="0">
                <a:solidFill>
                  <a:srgbClr val="273239"/>
                </a:solidFill>
                <a:effectLst/>
                <a:latin typeface="Nunito" pitchFamily="2" charset="0"/>
              </a:rPr>
              <a:t>Temporal Dependency: </a:t>
            </a:r>
            <a:r>
              <a:rPr lang="en-US" sz="2000" b="0" i="0" dirty="0">
                <a:solidFill>
                  <a:srgbClr val="273239"/>
                </a:solidFill>
                <a:effectLst/>
                <a:latin typeface="Nunito" pitchFamily="2" charset="0"/>
              </a:rPr>
              <a:t>A stimulus-output-reward loop is crucial in which the states and the actions of the agent in the past determine the present state of the environment and work at creating rewards for the agent.</a:t>
            </a:r>
          </a:p>
          <a:p>
            <a:pPr algn="just" fontAlgn="base">
              <a:spcAft>
                <a:spcPts val="1800"/>
              </a:spcAft>
              <a:buFont typeface="Arial" panose="020B0604020202020204" pitchFamily="34" charset="0"/>
              <a:buChar char="•"/>
            </a:pPr>
            <a:r>
              <a:rPr lang="en-US" sz="2000" b="1" i="0" dirty="0">
                <a:solidFill>
                  <a:srgbClr val="273239"/>
                </a:solidFill>
                <a:effectLst/>
                <a:latin typeface="Nunito" pitchFamily="2" charset="0"/>
              </a:rPr>
              <a:t>Non-Resetting Environment: </a:t>
            </a:r>
            <a:r>
              <a:rPr lang="en-US" sz="2000" b="0" i="0" dirty="0">
                <a:solidFill>
                  <a:srgbClr val="273239"/>
                </a:solidFill>
                <a:effectLst/>
                <a:latin typeface="Nunito" pitchFamily="2" charset="0"/>
              </a:rPr>
              <a:t>Every time an episode or trial ends, the environment in which the agent functions is not repeatedly reinitialized to some fixed initial value. Instead, the world evolves dynamically as the agent reacts to its current state, with actions influencing future states.</a:t>
            </a:r>
          </a:p>
          <a:p>
            <a:pPr algn="just" fontAlgn="base">
              <a:spcAft>
                <a:spcPts val="1800"/>
              </a:spcAft>
              <a:buFont typeface="Arial" panose="020B0604020202020204" pitchFamily="34" charset="0"/>
              <a:buChar char="•"/>
            </a:pPr>
            <a:r>
              <a:rPr lang="en-US" sz="2000" b="1" i="0" dirty="0">
                <a:solidFill>
                  <a:srgbClr val="273239"/>
                </a:solidFill>
                <a:effectLst/>
                <a:latin typeface="Nunito" pitchFamily="2" charset="0"/>
              </a:rPr>
              <a:t>Long-Term Consequences:</a:t>
            </a:r>
            <a:r>
              <a:rPr lang="en-US" sz="2000" b="0" i="0" dirty="0">
                <a:solidFill>
                  <a:srgbClr val="273239"/>
                </a:solidFill>
                <a:effectLst/>
                <a:latin typeface="Nunito" pitchFamily="2" charset="0"/>
              </a:rPr>
              <a:t> The actions of an agent can have far-reaching impacts that are not immediately clear and so required the agent to think of the long term implication of its decisions at all times.</a:t>
            </a:r>
          </a:p>
          <a:p>
            <a:pPr algn="just" fontAlgn="base">
              <a:spcAft>
                <a:spcPts val="1800"/>
              </a:spcAft>
              <a:buFont typeface="Arial" panose="020B0604020202020204" pitchFamily="34" charset="0"/>
              <a:buChar char="•"/>
            </a:pPr>
            <a:r>
              <a:rPr lang="en-US" sz="2000" b="1" i="0" dirty="0">
                <a:solidFill>
                  <a:srgbClr val="273239"/>
                </a:solidFill>
                <a:effectLst/>
                <a:latin typeface="Nunito" pitchFamily="2" charset="0"/>
              </a:rPr>
              <a:t>Persistent State:</a:t>
            </a:r>
            <a:r>
              <a:rPr lang="en-US" sz="2000" b="0" i="0" dirty="0">
                <a:solidFill>
                  <a:srgbClr val="273239"/>
                </a:solidFill>
                <a:effectLst/>
                <a:latin typeface="Nunito" pitchFamily="2" charset="0"/>
              </a:rPr>
              <a:t> The environment maintains a persistent state that sets the background context for each step, and the results of the agent's actions and perceptions are based on that perpetual state.</a:t>
            </a:r>
          </a:p>
        </p:txBody>
      </p:sp>
    </p:spTree>
    <p:extLst>
      <p:ext uri="{BB962C8B-B14F-4D97-AF65-F5344CB8AC3E}">
        <p14:creationId xmlns:p14="http://schemas.microsoft.com/office/powerpoint/2010/main" val="966514504"/>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5B97-AE2C-55EF-CC11-EFCAFEA1F26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580F58-ED0C-55B6-17DB-781AAC29250D}"/>
              </a:ext>
            </a:extLst>
          </p:cNvPr>
          <p:cNvPicPr>
            <a:picLocks noChangeAspect="1"/>
          </p:cNvPicPr>
          <p:nvPr/>
        </p:nvPicPr>
        <p:blipFill>
          <a:blip r:embed="rId2"/>
          <a:stretch>
            <a:fillRect/>
          </a:stretch>
        </p:blipFill>
        <p:spPr>
          <a:xfrm>
            <a:off x="771525" y="758757"/>
            <a:ext cx="10648950" cy="5570605"/>
          </a:xfrm>
          <a:prstGeom prst="rect">
            <a:avLst/>
          </a:prstGeom>
        </p:spPr>
      </p:pic>
    </p:spTree>
    <p:extLst>
      <p:ext uri="{BB962C8B-B14F-4D97-AF65-F5344CB8AC3E}">
        <p14:creationId xmlns:p14="http://schemas.microsoft.com/office/powerpoint/2010/main" val="1221117528"/>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BE1FE-FE95-67B9-AD84-D741FCBDF9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FAF630-C5D8-AC88-3351-437F9901FB78}"/>
              </a:ext>
            </a:extLst>
          </p:cNvPr>
          <p:cNvSpPr txBox="1"/>
          <p:nvPr/>
        </p:nvSpPr>
        <p:spPr>
          <a:xfrm>
            <a:off x="2881819" y="885376"/>
            <a:ext cx="6094378" cy="400110"/>
          </a:xfrm>
          <a:prstGeom prst="rect">
            <a:avLst/>
          </a:prstGeom>
          <a:noFill/>
        </p:spPr>
        <p:txBody>
          <a:bodyPr wrap="square">
            <a:spAutoFit/>
          </a:bodyPr>
          <a:lstStyle/>
          <a:p>
            <a:r>
              <a:rPr lang="en-IN" sz="2000" b="1" dirty="0"/>
              <a:t>Single and multi-agent environment</a:t>
            </a:r>
          </a:p>
        </p:txBody>
      </p:sp>
      <p:sp>
        <p:nvSpPr>
          <p:cNvPr id="5" name="TextBox 4">
            <a:extLst>
              <a:ext uri="{FF2B5EF4-FFF2-40B4-BE49-F238E27FC236}">
                <a16:creationId xmlns:a16="http://schemas.microsoft.com/office/drawing/2014/main" id="{476F989A-E20D-C610-BC78-83F0E2FC7611}"/>
              </a:ext>
            </a:extLst>
          </p:cNvPr>
          <p:cNvSpPr txBox="1"/>
          <p:nvPr/>
        </p:nvSpPr>
        <p:spPr>
          <a:xfrm>
            <a:off x="897376" y="1417210"/>
            <a:ext cx="10240793" cy="4093428"/>
          </a:xfrm>
          <a:prstGeom prst="rect">
            <a:avLst/>
          </a:prstGeom>
          <a:noFill/>
        </p:spPr>
        <p:txBody>
          <a:bodyPr wrap="square">
            <a:spAutoFit/>
          </a:bodyPr>
          <a:lstStyle/>
          <a:p>
            <a:pPr>
              <a:buNone/>
            </a:pPr>
            <a:r>
              <a:rPr lang="en-US" sz="2000" b="1" dirty="0"/>
              <a:t>Single-Agent Environment</a:t>
            </a:r>
          </a:p>
          <a:p>
            <a:pPr>
              <a:buFont typeface="Arial" panose="020B0604020202020204" pitchFamily="34" charset="0"/>
              <a:buChar char="•"/>
            </a:pPr>
            <a:r>
              <a:rPr lang="en-US" sz="2000" b="1" dirty="0"/>
              <a:t>Definition</a:t>
            </a:r>
            <a:r>
              <a:rPr lang="en-US" sz="2000" dirty="0"/>
              <a:t>:</a:t>
            </a:r>
            <a:br>
              <a:rPr lang="en-US" sz="2000" dirty="0"/>
            </a:br>
            <a:r>
              <a:rPr lang="en-US" sz="2000" dirty="0"/>
              <a:t>An environment where </a:t>
            </a:r>
            <a:r>
              <a:rPr lang="en-US" sz="2000" b="1" dirty="0"/>
              <a:t>only one agent</a:t>
            </a:r>
            <a:r>
              <a:rPr lang="en-US" sz="2000" dirty="0"/>
              <a:t> is interacting with the environment to achieve its goal.</a:t>
            </a:r>
          </a:p>
          <a:p>
            <a:pPr>
              <a:buFont typeface="Arial" panose="020B0604020202020204" pitchFamily="34" charset="0"/>
              <a:buChar char="•"/>
            </a:pPr>
            <a:r>
              <a:rPr lang="en-US" sz="2000" b="1" dirty="0"/>
              <a:t>Characteristics</a:t>
            </a:r>
            <a:r>
              <a:rPr lang="en-US" sz="2000" dirty="0"/>
              <a:t>:</a:t>
            </a:r>
          </a:p>
          <a:p>
            <a:pPr marL="742950" lvl="1" indent="-285750">
              <a:buFont typeface="Arial" panose="020B0604020202020204" pitchFamily="34" charset="0"/>
              <a:buChar char="•"/>
            </a:pPr>
            <a:r>
              <a:rPr lang="en-US" sz="2000" dirty="0"/>
              <a:t>No competition or collaboration with other agents.</a:t>
            </a:r>
          </a:p>
          <a:p>
            <a:pPr marL="742950" lvl="1" indent="-285750">
              <a:buFont typeface="Arial" panose="020B0604020202020204" pitchFamily="34" charset="0"/>
              <a:buChar char="•"/>
            </a:pPr>
            <a:r>
              <a:rPr lang="en-US" sz="2000" dirty="0"/>
              <a:t>The agent’s performance depends only on its own actions.</a:t>
            </a:r>
          </a:p>
          <a:p>
            <a:pPr marL="742950" lvl="1" indent="-285750">
              <a:buFont typeface="Arial" panose="020B0604020202020204" pitchFamily="34" charset="0"/>
              <a:buChar char="•"/>
            </a:pPr>
            <a:r>
              <a:rPr lang="en-US" sz="2000" dirty="0"/>
              <a:t>Easier to analyze and design strategies.</a:t>
            </a:r>
          </a:p>
          <a:p>
            <a:pPr>
              <a:buFont typeface="Arial" panose="020B0604020202020204" pitchFamily="34" charset="0"/>
              <a:buChar char="•"/>
            </a:pPr>
            <a:r>
              <a:rPr lang="en-US" sz="2000" b="1" dirty="0"/>
              <a:t>Examples</a:t>
            </a:r>
            <a:r>
              <a:rPr lang="en-US" sz="2000" dirty="0"/>
              <a:t>:</a:t>
            </a:r>
          </a:p>
          <a:p>
            <a:pPr marL="742950" lvl="1" indent="-285750">
              <a:buFont typeface="Arial" panose="020B0604020202020204" pitchFamily="34" charset="0"/>
              <a:buChar char="•"/>
            </a:pPr>
            <a:r>
              <a:rPr lang="en-US" sz="2000" b="1" dirty="0"/>
              <a:t>Chess against a computer program</a:t>
            </a:r>
            <a:r>
              <a:rPr lang="en-US" sz="2000" dirty="0"/>
              <a:t> (if only one agent is considered as the decision-maker).</a:t>
            </a:r>
          </a:p>
          <a:p>
            <a:pPr marL="742950" lvl="1" indent="-285750">
              <a:buFont typeface="Arial" panose="020B0604020202020204" pitchFamily="34" charset="0"/>
              <a:buChar char="•"/>
            </a:pPr>
            <a:r>
              <a:rPr lang="en-US" sz="2000" b="1" dirty="0"/>
              <a:t>Robot vacuum cleaner</a:t>
            </a:r>
            <a:r>
              <a:rPr lang="en-US" sz="2000" dirty="0"/>
              <a:t> cleaning a house.</a:t>
            </a:r>
          </a:p>
          <a:p>
            <a:pPr marL="742950" lvl="1" indent="-285750">
              <a:buFont typeface="Arial" panose="020B0604020202020204" pitchFamily="34" charset="0"/>
              <a:buChar char="•"/>
            </a:pPr>
            <a:r>
              <a:rPr lang="en-US" sz="2000" b="1" dirty="0"/>
              <a:t>Route planning</a:t>
            </a:r>
            <a:r>
              <a:rPr lang="en-US" sz="2000" dirty="0"/>
              <a:t> in Google Maps (only one driver’s route is considered).</a:t>
            </a:r>
          </a:p>
        </p:txBody>
      </p:sp>
    </p:spTree>
    <p:extLst>
      <p:ext uri="{BB962C8B-B14F-4D97-AF65-F5344CB8AC3E}">
        <p14:creationId xmlns:p14="http://schemas.microsoft.com/office/powerpoint/2010/main" val="627617190"/>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46B89-DE74-FC01-8C26-E1614DEA4B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97DA2E-808D-C529-EA0C-B7A21CAE6A65}"/>
              </a:ext>
            </a:extLst>
          </p:cNvPr>
          <p:cNvSpPr txBox="1"/>
          <p:nvPr/>
        </p:nvSpPr>
        <p:spPr>
          <a:xfrm>
            <a:off x="330741" y="929473"/>
            <a:ext cx="11381362" cy="5478423"/>
          </a:xfrm>
          <a:prstGeom prst="rect">
            <a:avLst/>
          </a:prstGeom>
          <a:noFill/>
        </p:spPr>
        <p:txBody>
          <a:bodyPr wrap="square">
            <a:spAutoFit/>
          </a:bodyPr>
          <a:lstStyle/>
          <a:p>
            <a:pPr algn="ctr">
              <a:buNone/>
            </a:pPr>
            <a:r>
              <a:rPr lang="en-US" sz="2000" b="1" dirty="0"/>
              <a:t>Multi-Agent Environment</a:t>
            </a:r>
          </a:p>
          <a:p>
            <a:pPr>
              <a:buFont typeface="Arial" panose="020B0604020202020204" pitchFamily="34" charset="0"/>
              <a:buChar char="•"/>
            </a:pPr>
            <a:r>
              <a:rPr lang="en-US" sz="2200" b="1" dirty="0"/>
              <a:t>Definition</a:t>
            </a:r>
            <a:r>
              <a:rPr lang="en-US" sz="2200" dirty="0"/>
              <a:t>:</a:t>
            </a:r>
            <a:br>
              <a:rPr lang="en-US" sz="2200" dirty="0"/>
            </a:br>
            <a:r>
              <a:rPr lang="en-US" sz="2200" dirty="0"/>
              <a:t>An environment where </a:t>
            </a:r>
            <a:r>
              <a:rPr lang="en-US" sz="2200" b="1" dirty="0"/>
              <a:t>two or more agents</a:t>
            </a:r>
            <a:r>
              <a:rPr lang="en-US" sz="2200" dirty="0"/>
              <a:t> interact, either </a:t>
            </a:r>
            <a:r>
              <a:rPr lang="en-US" sz="2200" b="1" dirty="0"/>
              <a:t>cooperatively</a:t>
            </a:r>
            <a:r>
              <a:rPr lang="en-US" sz="2200" dirty="0"/>
              <a:t> or </a:t>
            </a:r>
            <a:r>
              <a:rPr lang="en-US" sz="2200" b="1" dirty="0"/>
              <a:t>competitively</a:t>
            </a:r>
            <a:r>
              <a:rPr lang="en-US" sz="2200" dirty="0"/>
              <a:t>.</a:t>
            </a:r>
          </a:p>
          <a:p>
            <a:pPr>
              <a:buFont typeface="Arial" panose="020B0604020202020204" pitchFamily="34" charset="0"/>
              <a:buChar char="•"/>
            </a:pPr>
            <a:r>
              <a:rPr lang="en-US" sz="2200" b="1" dirty="0"/>
              <a:t>Characteristics</a:t>
            </a:r>
            <a:r>
              <a:rPr lang="en-US" sz="2200" dirty="0"/>
              <a:t>:</a:t>
            </a:r>
          </a:p>
          <a:p>
            <a:pPr marL="742950" lvl="1" indent="-285750">
              <a:buFont typeface="Arial" panose="020B0604020202020204" pitchFamily="34" charset="0"/>
              <a:buChar char="•"/>
            </a:pPr>
            <a:r>
              <a:rPr lang="en-US" sz="2200" dirty="0"/>
              <a:t>Agents’ actions affect one another.</a:t>
            </a:r>
          </a:p>
          <a:p>
            <a:pPr marL="742950" lvl="1" indent="-285750">
              <a:buFont typeface="Arial" panose="020B0604020202020204" pitchFamily="34" charset="0"/>
              <a:buChar char="•"/>
            </a:pPr>
            <a:r>
              <a:rPr lang="en-US" sz="2200" dirty="0"/>
              <a:t>Can involve </a:t>
            </a:r>
            <a:r>
              <a:rPr lang="en-US" sz="2200" b="1" dirty="0"/>
              <a:t>competition</a:t>
            </a:r>
            <a:r>
              <a:rPr lang="en-US" sz="2200" dirty="0"/>
              <a:t>, </a:t>
            </a:r>
            <a:r>
              <a:rPr lang="en-US" sz="2200" b="1" dirty="0"/>
              <a:t>cooperation</a:t>
            </a:r>
            <a:r>
              <a:rPr lang="en-US" sz="2200" dirty="0"/>
              <a:t>, or a mix of both.</a:t>
            </a:r>
          </a:p>
          <a:p>
            <a:pPr marL="742950" lvl="1" indent="-285750">
              <a:buFont typeface="Arial" panose="020B0604020202020204" pitchFamily="34" charset="0"/>
              <a:buChar char="•"/>
            </a:pPr>
            <a:r>
              <a:rPr lang="en-US" sz="2200" dirty="0"/>
              <a:t>Requires more complex strategies (game theory often applies).</a:t>
            </a:r>
          </a:p>
          <a:p>
            <a:pPr>
              <a:buFont typeface="Arial" panose="020B0604020202020204" pitchFamily="34" charset="0"/>
              <a:buChar char="•"/>
            </a:pPr>
            <a:r>
              <a:rPr lang="en-US" sz="2200" b="1" dirty="0"/>
              <a:t>Types of Multi-Agent Environments</a:t>
            </a:r>
            <a:r>
              <a:rPr lang="en-US" sz="2200" dirty="0"/>
              <a:t>:</a:t>
            </a:r>
          </a:p>
          <a:p>
            <a:pPr marL="742950" lvl="1" indent="-285750">
              <a:buFont typeface="Arial" panose="020B0604020202020204" pitchFamily="34" charset="0"/>
              <a:buChar char="•"/>
            </a:pPr>
            <a:r>
              <a:rPr lang="en-US" sz="2200" b="1" dirty="0"/>
              <a:t>Cooperative Multi-Agent Environment</a:t>
            </a:r>
            <a:r>
              <a:rPr lang="en-US" sz="2200" dirty="0"/>
              <a:t> – agents work together for a common goal.</a:t>
            </a:r>
          </a:p>
          <a:p>
            <a:pPr marL="1143000" lvl="2" indent="-228600">
              <a:buFont typeface="Arial" panose="020B0604020202020204" pitchFamily="34" charset="0"/>
              <a:buChar char="•"/>
            </a:pPr>
            <a:r>
              <a:rPr lang="en-US" sz="2200" dirty="0"/>
              <a:t>Example: </a:t>
            </a:r>
            <a:r>
              <a:rPr lang="en-US" sz="2200" b="1" dirty="0"/>
              <a:t>Rescue robots</a:t>
            </a:r>
            <a:r>
              <a:rPr lang="en-US" sz="2200" dirty="0"/>
              <a:t> working together in disaster management.</a:t>
            </a:r>
          </a:p>
          <a:p>
            <a:pPr marL="742950" lvl="1" indent="-285750">
              <a:buFont typeface="Arial" panose="020B0604020202020204" pitchFamily="34" charset="0"/>
              <a:buChar char="•"/>
            </a:pPr>
            <a:r>
              <a:rPr lang="en-US" sz="2200" b="1" dirty="0"/>
              <a:t>Competitive Multi-Agent Environment</a:t>
            </a:r>
            <a:r>
              <a:rPr lang="en-US" sz="2200" dirty="0"/>
              <a:t> – agents have conflicting goals.</a:t>
            </a:r>
          </a:p>
          <a:p>
            <a:pPr marL="1143000" lvl="2" indent="-228600">
              <a:buFont typeface="Arial" panose="020B0604020202020204" pitchFamily="34" charset="0"/>
              <a:buChar char="•"/>
            </a:pPr>
            <a:r>
              <a:rPr lang="en-US" sz="2200" dirty="0"/>
              <a:t>Example: </a:t>
            </a:r>
            <a:r>
              <a:rPr lang="en-US" sz="2200" b="1" dirty="0"/>
              <a:t>Chess or Poker</a:t>
            </a:r>
            <a:r>
              <a:rPr lang="en-US" sz="2200" dirty="0"/>
              <a:t> (two opponents competing).</a:t>
            </a:r>
          </a:p>
          <a:p>
            <a:pPr marL="742950" lvl="1" indent="-285750">
              <a:buFont typeface="Arial" panose="020B0604020202020204" pitchFamily="34" charset="0"/>
              <a:buChar char="•"/>
            </a:pPr>
            <a:r>
              <a:rPr lang="en-US" sz="2200" b="1" dirty="0"/>
              <a:t>Mixed Multi-Agent Environment</a:t>
            </a:r>
            <a:r>
              <a:rPr lang="en-US" sz="2200" dirty="0"/>
              <a:t> – includes both cooperation and competition.</a:t>
            </a:r>
          </a:p>
          <a:p>
            <a:pPr marL="1143000" lvl="2" indent="-228600">
              <a:buFont typeface="Arial" panose="020B0604020202020204" pitchFamily="34" charset="0"/>
              <a:buChar char="•"/>
            </a:pPr>
            <a:r>
              <a:rPr lang="en-US" sz="2200" dirty="0"/>
              <a:t>Example: </a:t>
            </a:r>
            <a:r>
              <a:rPr lang="en-US" sz="2200" b="1" dirty="0"/>
              <a:t>Traffic system</a:t>
            </a:r>
            <a:r>
              <a:rPr lang="en-US" sz="2200" dirty="0"/>
              <a:t> (drivers cooperate to follow rules but also compete for fastest routes).</a:t>
            </a:r>
          </a:p>
        </p:txBody>
      </p:sp>
    </p:spTree>
    <p:extLst>
      <p:ext uri="{BB962C8B-B14F-4D97-AF65-F5344CB8AC3E}">
        <p14:creationId xmlns:p14="http://schemas.microsoft.com/office/powerpoint/2010/main" val="2012867340"/>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05D1E-0F7F-3BCA-FE36-39C09C82E45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0F5BEE-66EE-1D9F-5C42-B72C35926B85}"/>
              </a:ext>
            </a:extLst>
          </p:cNvPr>
          <p:cNvSpPr txBox="1"/>
          <p:nvPr/>
        </p:nvSpPr>
        <p:spPr>
          <a:xfrm>
            <a:off x="576363" y="992380"/>
            <a:ext cx="6094378" cy="369332"/>
          </a:xfrm>
          <a:prstGeom prst="rect">
            <a:avLst/>
          </a:prstGeom>
          <a:noFill/>
        </p:spPr>
        <p:txBody>
          <a:bodyPr wrap="square">
            <a:spAutoFit/>
          </a:bodyPr>
          <a:lstStyle/>
          <a:p>
            <a:r>
              <a:rPr lang="en-IN" b="1" dirty="0"/>
              <a:t>Key Differences</a:t>
            </a:r>
          </a:p>
        </p:txBody>
      </p:sp>
      <p:graphicFrame>
        <p:nvGraphicFramePr>
          <p:cNvPr id="4" name="Table 3">
            <a:extLst>
              <a:ext uri="{FF2B5EF4-FFF2-40B4-BE49-F238E27FC236}">
                <a16:creationId xmlns:a16="http://schemas.microsoft.com/office/drawing/2014/main" id="{1EAA190F-6E9F-37E9-D170-372A0BBBBE4A}"/>
              </a:ext>
            </a:extLst>
          </p:cNvPr>
          <p:cNvGraphicFramePr>
            <a:graphicFrameLocks noGrp="1"/>
          </p:cNvGraphicFramePr>
          <p:nvPr>
            <p:extLst>
              <p:ext uri="{D42A27DB-BD31-4B8C-83A1-F6EECF244321}">
                <p14:modId xmlns:p14="http://schemas.microsoft.com/office/powerpoint/2010/main" val="3733023037"/>
              </p:ext>
            </p:extLst>
          </p:nvPr>
        </p:nvGraphicFramePr>
        <p:xfrm>
          <a:off x="576363" y="1674438"/>
          <a:ext cx="10515600" cy="3200400"/>
        </p:xfrm>
        <a:graphic>
          <a:graphicData uri="http://schemas.openxmlformats.org/drawingml/2006/table">
            <a:tbl>
              <a:tblPr>
                <a:tableStyleId>{775DCB02-9BB8-47FD-8907-85C794F793BA}</a:tableStyleId>
              </a:tblPr>
              <a:tblGrid>
                <a:gridCol w="3505200">
                  <a:extLst>
                    <a:ext uri="{9D8B030D-6E8A-4147-A177-3AD203B41FA5}">
                      <a16:colId xmlns:a16="http://schemas.microsoft.com/office/drawing/2014/main" val="3029974192"/>
                    </a:ext>
                  </a:extLst>
                </a:gridCol>
                <a:gridCol w="3505200">
                  <a:extLst>
                    <a:ext uri="{9D8B030D-6E8A-4147-A177-3AD203B41FA5}">
                      <a16:colId xmlns:a16="http://schemas.microsoft.com/office/drawing/2014/main" val="3438429263"/>
                    </a:ext>
                  </a:extLst>
                </a:gridCol>
                <a:gridCol w="3505200">
                  <a:extLst>
                    <a:ext uri="{9D8B030D-6E8A-4147-A177-3AD203B41FA5}">
                      <a16:colId xmlns:a16="http://schemas.microsoft.com/office/drawing/2014/main" val="3305765016"/>
                    </a:ext>
                  </a:extLst>
                </a:gridCol>
              </a:tblGrid>
              <a:tr h="0">
                <a:tc>
                  <a:txBody>
                    <a:bodyPr/>
                    <a:lstStyle/>
                    <a:p>
                      <a:pPr>
                        <a:buNone/>
                      </a:pPr>
                      <a:r>
                        <a:rPr lang="en-IN" sz="2000" b="1" dirty="0"/>
                        <a:t>Aspect</a:t>
                      </a:r>
                    </a:p>
                  </a:txBody>
                  <a:tcPr anchor="ctr"/>
                </a:tc>
                <a:tc>
                  <a:txBody>
                    <a:bodyPr/>
                    <a:lstStyle/>
                    <a:p>
                      <a:pPr>
                        <a:buNone/>
                      </a:pPr>
                      <a:r>
                        <a:rPr lang="en-IN" sz="2000" b="1" dirty="0"/>
                        <a:t>Single-Agent Environment</a:t>
                      </a:r>
                    </a:p>
                  </a:txBody>
                  <a:tcPr anchor="ctr"/>
                </a:tc>
                <a:tc>
                  <a:txBody>
                    <a:bodyPr/>
                    <a:lstStyle/>
                    <a:p>
                      <a:pPr>
                        <a:buNone/>
                      </a:pPr>
                      <a:r>
                        <a:rPr lang="en-IN" sz="2000" b="1" dirty="0"/>
                        <a:t>Multi-Agent Environment</a:t>
                      </a:r>
                    </a:p>
                  </a:txBody>
                  <a:tcPr anchor="ctr"/>
                </a:tc>
                <a:extLst>
                  <a:ext uri="{0D108BD9-81ED-4DB2-BD59-A6C34878D82A}">
                    <a16:rowId xmlns:a16="http://schemas.microsoft.com/office/drawing/2014/main" val="601472353"/>
                  </a:ext>
                </a:extLst>
              </a:tr>
              <a:tr h="0">
                <a:tc>
                  <a:txBody>
                    <a:bodyPr/>
                    <a:lstStyle/>
                    <a:p>
                      <a:pPr>
                        <a:buNone/>
                      </a:pPr>
                      <a:r>
                        <a:rPr lang="en-IN" sz="2000" b="1"/>
                        <a:t>Number of Agents</a:t>
                      </a:r>
                      <a:endParaRPr lang="en-IN" sz="2000"/>
                    </a:p>
                  </a:txBody>
                  <a:tcPr anchor="ctr"/>
                </a:tc>
                <a:tc>
                  <a:txBody>
                    <a:bodyPr/>
                    <a:lstStyle/>
                    <a:p>
                      <a:pPr>
                        <a:buNone/>
                      </a:pPr>
                      <a:r>
                        <a:rPr lang="en-IN" sz="2000"/>
                        <a:t>Only one</a:t>
                      </a:r>
                    </a:p>
                  </a:txBody>
                  <a:tcPr anchor="ctr"/>
                </a:tc>
                <a:tc>
                  <a:txBody>
                    <a:bodyPr/>
                    <a:lstStyle/>
                    <a:p>
                      <a:pPr>
                        <a:buNone/>
                      </a:pPr>
                      <a:r>
                        <a:rPr lang="en-IN" sz="2000"/>
                        <a:t>Two or more</a:t>
                      </a:r>
                    </a:p>
                  </a:txBody>
                  <a:tcPr anchor="ctr"/>
                </a:tc>
                <a:extLst>
                  <a:ext uri="{0D108BD9-81ED-4DB2-BD59-A6C34878D82A}">
                    <a16:rowId xmlns:a16="http://schemas.microsoft.com/office/drawing/2014/main" val="4047666419"/>
                  </a:ext>
                </a:extLst>
              </a:tr>
              <a:tr h="0">
                <a:tc>
                  <a:txBody>
                    <a:bodyPr/>
                    <a:lstStyle/>
                    <a:p>
                      <a:pPr>
                        <a:buNone/>
                      </a:pPr>
                      <a:r>
                        <a:rPr lang="en-IN" sz="2000" b="1"/>
                        <a:t>Interaction</a:t>
                      </a:r>
                      <a:endParaRPr lang="en-IN" sz="2000"/>
                    </a:p>
                  </a:txBody>
                  <a:tcPr anchor="ctr"/>
                </a:tc>
                <a:tc>
                  <a:txBody>
                    <a:bodyPr/>
                    <a:lstStyle/>
                    <a:p>
                      <a:pPr>
                        <a:buNone/>
                      </a:pPr>
                      <a:r>
                        <a:rPr lang="en-US" sz="2000"/>
                        <a:t>No direct interaction with others</a:t>
                      </a:r>
                    </a:p>
                  </a:txBody>
                  <a:tcPr anchor="ctr"/>
                </a:tc>
                <a:tc>
                  <a:txBody>
                    <a:bodyPr/>
                    <a:lstStyle/>
                    <a:p>
                      <a:pPr>
                        <a:buNone/>
                      </a:pPr>
                      <a:r>
                        <a:rPr lang="en-US" sz="2000"/>
                        <a:t>Agents interact with each other</a:t>
                      </a:r>
                    </a:p>
                  </a:txBody>
                  <a:tcPr anchor="ctr"/>
                </a:tc>
                <a:extLst>
                  <a:ext uri="{0D108BD9-81ED-4DB2-BD59-A6C34878D82A}">
                    <a16:rowId xmlns:a16="http://schemas.microsoft.com/office/drawing/2014/main" val="1853053043"/>
                  </a:ext>
                </a:extLst>
              </a:tr>
              <a:tr h="0">
                <a:tc>
                  <a:txBody>
                    <a:bodyPr/>
                    <a:lstStyle/>
                    <a:p>
                      <a:pPr>
                        <a:buNone/>
                      </a:pPr>
                      <a:r>
                        <a:rPr lang="en-IN" sz="2000" b="1"/>
                        <a:t>Strategy</a:t>
                      </a:r>
                      <a:endParaRPr lang="en-IN" sz="2000"/>
                    </a:p>
                  </a:txBody>
                  <a:tcPr anchor="ctr"/>
                </a:tc>
                <a:tc>
                  <a:txBody>
                    <a:bodyPr/>
                    <a:lstStyle/>
                    <a:p>
                      <a:pPr>
                        <a:buNone/>
                      </a:pPr>
                      <a:r>
                        <a:rPr lang="en-US" sz="2000"/>
                        <a:t>Depends only on agent’s own actions</a:t>
                      </a:r>
                    </a:p>
                  </a:txBody>
                  <a:tcPr anchor="ctr"/>
                </a:tc>
                <a:tc>
                  <a:txBody>
                    <a:bodyPr/>
                    <a:lstStyle/>
                    <a:p>
                      <a:pPr>
                        <a:buNone/>
                      </a:pPr>
                      <a:r>
                        <a:rPr lang="en-US" sz="2000"/>
                        <a:t>Must consider other agents’ actions</a:t>
                      </a:r>
                    </a:p>
                  </a:txBody>
                  <a:tcPr anchor="ctr"/>
                </a:tc>
                <a:extLst>
                  <a:ext uri="{0D108BD9-81ED-4DB2-BD59-A6C34878D82A}">
                    <a16:rowId xmlns:a16="http://schemas.microsoft.com/office/drawing/2014/main" val="3699699169"/>
                  </a:ext>
                </a:extLst>
              </a:tr>
              <a:tr h="0">
                <a:tc>
                  <a:txBody>
                    <a:bodyPr/>
                    <a:lstStyle/>
                    <a:p>
                      <a:pPr>
                        <a:buNone/>
                      </a:pPr>
                      <a:r>
                        <a:rPr lang="en-IN" sz="2000" b="1"/>
                        <a:t>Examples</a:t>
                      </a:r>
                      <a:endParaRPr lang="en-IN" sz="2000"/>
                    </a:p>
                  </a:txBody>
                  <a:tcPr anchor="ctr"/>
                </a:tc>
                <a:tc>
                  <a:txBody>
                    <a:bodyPr/>
                    <a:lstStyle/>
                    <a:p>
                      <a:pPr>
                        <a:buNone/>
                      </a:pPr>
                      <a:r>
                        <a:rPr lang="en-IN" sz="2000"/>
                        <a:t>Robot vacuum, route planning</a:t>
                      </a:r>
                    </a:p>
                  </a:txBody>
                  <a:tcPr anchor="ctr"/>
                </a:tc>
                <a:tc>
                  <a:txBody>
                    <a:bodyPr/>
                    <a:lstStyle/>
                    <a:p>
                      <a:pPr>
                        <a:buNone/>
                      </a:pPr>
                      <a:r>
                        <a:rPr lang="en-US" sz="2000" dirty="0"/>
                        <a:t>Chess, poker, traffic simulation, multi-robot systems</a:t>
                      </a:r>
                    </a:p>
                  </a:txBody>
                  <a:tcPr anchor="ctr"/>
                </a:tc>
                <a:extLst>
                  <a:ext uri="{0D108BD9-81ED-4DB2-BD59-A6C34878D82A}">
                    <a16:rowId xmlns:a16="http://schemas.microsoft.com/office/drawing/2014/main" val="546168416"/>
                  </a:ext>
                </a:extLst>
              </a:tr>
            </a:tbl>
          </a:graphicData>
        </a:graphic>
      </p:graphicFrame>
    </p:spTree>
    <p:extLst>
      <p:ext uri="{BB962C8B-B14F-4D97-AF65-F5344CB8AC3E}">
        <p14:creationId xmlns:p14="http://schemas.microsoft.com/office/powerpoint/2010/main" val="2805817862"/>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F13C-82DE-C43F-748A-CE516B4384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AE42026-7968-53DE-F207-F48D78D7FFBE}"/>
              </a:ext>
            </a:extLst>
          </p:cNvPr>
          <p:cNvSpPr txBox="1"/>
          <p:nvPr/>
        </p:nvSpPr>
        <p:spPr>
          <a:xfrm>
            <a:off x="2249521" y="948846"/>
            <a:ext cx="6534556" cy="4433073"/>
          </a:xfrm>
          <a:prstGeom prst="rect">
            <a:avLst/>
          </a:prstGeom>
          <a:noFill/>
        </p:spPr>
        <p:txBody>
          <a:bodyPr wrap="square">
            <a:spAutoFit/>
          </a:bodyPr>
          <a:lstStyle/>
          <a:p>
            <a:pPr algn="ctr">
              <a:lnSpc>
                <a:spcPct val="150000"/>
              </a:lnSpc>
            </a:pPr>
            <a:r>
              <a:rPr lang="en-IN" sz="3200" b="1" dirty="0"/>
              <a:t>RL platforms</a:t>
            </a:r>
          </a:p>
          <a:p>
            <a:pPr marL="457200" indent="-457200">
              <a:lnSpc>
                <a:spcPct val="150000"/>
              </a:lnSpc>
              <a:buFont typeface="Wingdings" panose="05000000000000000000" pitchFamily="2" charset="2"/>
              <a:buChar char="Ø"/>
            </a:pPr>
            <a:r>
              <a:rPr lang="en-IN" sz="3200" dirty="0"/>
              <a:t>OpenAI Gym and Universe</a:t>
            </a:r>
          </a:p>
          <a:p>
            <a:pPr marL="457200" indent="-457200">
              <a:lnSpc>
                <a:spcPct val="150000"/>
              </a:lnSpc>
              <a:buFont typeface="Wingdings" panose="05000000000000000000" pitchFamily="2" charset="2"/>
              <a:buChar char="Ø"/>
            </a:pPr>
            <a:r>
              <a:rPr lang="en-IN" sz="3200" dirty="0"/>
              <a:t>DeepMind Lab</a:t>
            </a:r>
          </a:p>
          <a:p>
            <a:pPr marL="457200" indent="-457200">
              <a:lnSpc>
                <a:spcPct val="150000"/>
              </a:lnSpc>
              <a:buFont typeface="Wingdings" panose="05000000000000000000" pitchFamily="2" charset="2"/>
              <a:buChar char="Ø"/>
            </a:pPr>
            <a:r>
              <a:rPr lang="en-IN" sz="3200" dirty="0"/>
              <a:t>RL-Glue</a:t>
            </a:r>
          </a:p>
          <a:p>
            <a:pPr marL="457200" indent="-457200">
              <a:lnSpc>
                <a:spcPct val="150000"/>
              </a:lnSpc>
              <a:buFont typeface="Wingdings" panose="05000000000000000000" pitchFamily="2" charset="2"/>
              <a:buChar char="Ø"/>
            </a:pPr>
            <a:r>
              <a:rPr lang="en-IN" sz="3200" dirty="0"/>
              <a:t>Project Malmo</a:t>
            </a:r>
          </a:p>
          <a:p>
            <a:pPr marL="457200" indent="-457200">
              <a:lnSpc>
                <a:spcPct val="150000"/>
              </a:lnSpc>
              <a:buFont typeface="Wingdings" panose="05000000000000000000" pitchFamily="2" charset="2"/>
              <a:buChar char="Ø"/>
            </a:pPr>
            <a:r>
              <a:rPr lang="en-IN" sz="3200" dirty="0" err="1"/>
              <a:t>ViZDoom</a:t>
            </a:r>
            <a:endParaRPr lang="en-IN" sz="3200" dirty="0"/>
          </a:p>
        </p:txBody>
      </p:sp>
    </p:spTree>
    <p:extLst>
      <p:ext uri="{BB962C8B-B14F-4D97-AF65-F5344CB8AC3E}">
        <p14:creationId xmlns:p14="http://schemas.microsoft.com/office/powerpoint/2010/main" val="2974951020"/>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954EF-1962-C533-0570-019AA83670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F5900F-7F54-8799-D44F-D09976BC4C86}"/>
              </a:ext>
            </a:extLst>
          </p:cNvPr>
          <p:cNvSpPr txBox="1"/>
          <p:nvPr/>
        </p:nvSpPr>
        <p:spPr>
          <a:xfrm>
            <a:off x="751461" y="791370"/>
            <a:ext cx="10182427" cy="2246769"/>
          </a:xfrm>
          <a:prstGeom prst="rect">
            <a:avLst/>
          </a:prstGeom>
          <a:noFill/>
        </p:spPr>
        <p:txBody>
          <a:bodyPr wrap="square">
            <a:spAutoFit/>
          </a:bodyPr>
          <a:lstStyle/>
          <a:p>
            <a:pPr algn="ctr">
              <a:buNone/>
            </a:pPr>
            <a:r>
              <a:rPr lang="en-IN" sz="2000" b="1" dirty="0"/>
              <a:t>Introduction to RL Platforms</a:t>
            </a:r>
          </a:p>
          <a:p>
            <a:pPr>
              <a:buFont typeface="Arial" panose="020B0604020202020204" pitchFamily="34" charset="0"/>
              <a:buChar char="•"/>
            </a:pPr>
            <a:r>
              <a:rPr lang="en-IN" sz="2000" dirty="0"/>
              <a:t>Definition: Platforms that provide </a:t>
            </a:r>
            <a:r>
              <a:rPr lang="en-IN" sz="2000" b="1" dirty="0"/>
              <a:t>standardized environments, benchmarks, and APIs</a:t>
            </a:r>
            <a:r>
              <a:rPr lang="en-IN" sz="2000" dirty="0"/>
              <a:t> to test RL algorithms.</a:t>
            </a:r>
          </a:p>
          <a:p>
            <a:pPr>
              <a:buFont typeface="Arial" panose="020B0604020202020204" pitchFamily="34" charset="0"/>
              <a:buChar char="•"/>
            </a:pPr>
            <a:r>
              <a:rPr lang="en-IN" sz="2000" dirty="0"/>
              <a:t>Importance:</a:t>
            </a:r>
          </a:p>
          <a:p>
            <a:pPr marL="742950" lvl="1" indent="-285750">
              <a:buFont typeface="Arial" panose="020B0604020202020204" pitchFamily="34" charset="0"/>
              <a:buChar char="•"/>
            </a:pPr>
            <a:r>
              <a:rPr lang="en-IN" sz="2000" dirty="0"/>
              <a:t>Provide </a:t>
            </a:r>
            <a:r>
              <a:rPr lang="en-IN" sz="2000" b="1" dirty="0"/>
              <a:t>reproducible benchmarks</a:t>
            </a:r>
            <a:endParaRPr lang="en-IN" sz="2000" dirty="0"/>
          </a:p>
          <a:p>
            <a:pPr marL="742950" lvl="1" indent="-285750">
              <a:buFont typeface="Arial" panose="020B0604020202020204" pitchFamily="34" charset="0"/>
              <a:buChar char="•"/>
            </a:pPr>
            <a:r>
              <a:rPr lang="en-IN" sz="2000" dirty="0"/>
              <a:t>Allow </a:t>
            </a:r>
            <a:r>
              <a:rPr lang="en-IN" sz="2000" b="1" dirty="0"/>
              <a:t>comparison of algorithms</a:t>
            </a:r>
            <a:endParaRPr lang="en-IN" sz="2000" dirty="0"/>
          </a:p>
          <a:p>
            <a:pPr marL="742950" lvl="1" indent="-285750">
              <a:buFont typeface="Arial" panose="020B0604020202020204" pitchFamily="34" charset="0"/>
              <a:buChar char="•"/>
            </a:pPr>
            <a:r>
              <a:rPr lang="en-IN" sz="2000" dirty="0"/>
              <a:t>Enable </a:t>
            </a:r>
            <a:r>
              <a:rPr lang="en-IN" sz="2000" b="1" dirty="0"/>
              <a:t>realistic simulations</a:t>
            </a:r>
            <a:endParaRPr lang="en-IN" sz="2000" dirty="0"/>
          </a:p>
        </p:txBody>
      </p:sp>
      <p:sp>
        <p:nvSpPr>
          <p:cNvPr id="5" name="TextBox 4">
            <a:extLst>
              <a:ext uri="{FF2B5EF4-FFF2-40B4-BE49-F238E27FC236}">
                <a16:creationId xmlns:a16="http://schemas.microsoft.com/office/drawing/2014/main" id="{BA5BEA3F-BBD2-2B00-82B8-5628C6E8B041}"/>
              </a:ext>
            </a:extLst>
          </p:cNvPr>
          <p:cNvSpPr txBox="1"/>
          <p:nvPr/>
        </p:nvSpPr>
        <p:spPr>
          <a:xfrm>
            <a:off x="586091" y="3187165"/>
            <a:ext cx="9491763" cy="2862322"/>
          </a:xfrm>
          <a:prstGeom prst="rect">
            <a:avLst/>
          </a:prstGeom>
          <a:noFill/>
        </p:spPr>
        <p:txBody>
          <a:bodyPr wrap="square">
            <a:spAutoFit/>
          </a:bodyPr>
          <a:lstStyle/>
          <a:p>
            <a:pPr>
              <a:buNone/>
            </a:pPr>
            <a:r>
              <a:rPr lang="en-IN" sz="2000" b="1" dirty="0"/>
              <a:t>OpenAI Gym</a:t>
            </a:r>
          </a:p>
          <a:p>
            <a:pPr>
              <a:buFont typeface="Arial" panose="020B0604020202020204" pitchFamily="34" charset="0"/>
              <a:buChar char="•"/>
            </a:pPr>
            <a:r>
              <a:rPr lang="en-IN" sz="2000" b="1" dirty="0"/>
              <a:t>Developer:</a:t>
            </a:r>
            <a:r>
              <a:rPr lang="en-IN" sz="2000" dirty="0"/>
              <a:t> OpenAI</a:t>
            </a:r>
          </a:p>
          <a:p>
            <a:pPr>
              <a:buFont typeface="Arial" panose="020B0604020202020204" pitchFamily="34" charset="0"/>
              <a:buChar char="•"/>
            </a:pPr>
            <a:r>
              <a:rPr lang="en-IN" sz="2000" b="1" dirty="0"/>
              <a:t>Features:</a:t>
            </a:r>
            <a:endParaRPr lang="en-IN" sz="2000" dirty="0"/>
          </a:p>
          <a:p>
            <a:pPr marL="742950" lvl="1" indent="-285750">
              <a:buFont typeface="Arial" panose="020B0604020202020204" pitchFamily="34" charset="0"/>
              <a:buChar char="•"/>
            </a:pPr>
            <a:r>
              <a:rPr lang="en-IN" sz="2000" dirty="0"/>
              <a:t>Large variety of environments: classic control, Atari, robotics</a:t>
            </a:r>
          </a:p>
          <a:p>
            <a:pPr marL="742950" lvl="1" indent="-285750">
              <a:buFont typeface="Arial" panose="020B0604020202020204" pitchFamily="34" charset="0"/>
              <a:buChar char="•"/>
            </a:pPr>
            <a:r>
              <a:rPr lang="en-IN" sz="2000" dirty="0"/>
              <a:t>Standard API for easy integration with </a:t>
            </a:r>
            <a:r>
              <a:rPr lang="en-IN" sz="2000" dirty="0" err="1"/>
              <a:t>PyTorch</a:t>
            </a:r>
            <a:r>
              <a:rPr lang="en-IN" sz="2000" dirty="0"/>
              <a:t>/TensorFlow</a:t>
            </a:r>
          </a:p>
          <a:p>
            <a:pPr marL="742950" lvl="1" indent="-285750">
              <a:buFont typeface="Arial" panose="020B0604020202020204" pitchFamily="34" charset="0"/>
              <a:buChar char="•"/>
            </a:pPr>
            <a:r>
              <a:rPr lang="en-IN" sz="2000" dirty="0"/>
              <a:t>Community support, extensions available</a:t>
            </a:r>
          </a:p>
          <a:p>
            <a:pPr>
              <a:buFont typeface="Arial" panose="020B0604020202020204" pitchFamily="34" charset="0"/>
              <a:buChar char="•"/>
            </a:pPr>
            <a:r>
              <a:rPr lang="en-IN" sz="2000" b="1" dirty="0"/>
              <a:t>Applications:</a:t>
            </a:r>
            <a:endParaRPr lang="en-IN" sz="2000" dirty="0"/>
          </a:p>
          <a:p>
            <a:pPr marL="742950" lvl="1" indent="-285750">
              <a:buFont typeface="Arial" panose="020B0604020202020204" pitchFamily="34" charset="0"/>
              <a:buChar char="•"/>
            </a:pPr>
            <a:r>
              <a:rPr lang="en-IN" sz="2000" dirty="0"/>
              <a:t>Testing RL algorithms</a:t>
            </a:r>
          </a:p>
          <a:p>
            <a:pPr marL="742950" lvl="1" indent="-285750">
              <a:buFont typeface="Arial" panose="020B0604020202020204" pitchFamily="34" charset="0"/>
              <a:buChar char="•"/>
            </a:pPr>
            <a:r>
              <a:rPr lang="en-IN" sz="2000" dirty="0"/>
              <a:t>Benchmarking models</a:t>
            </a:r>
          </a:p>
        </p:txBody>
      </p:sp>
    </p:spTree>
    <p:extLst>
      <p:ext uri="{BB962C8B-B14F-4D97-AF65-F5344CB8AC3E}">
        <p14:creationId xmlns:p14="http://schemas.microsoft.com/office/powerpoint/2010/main" val="749433184"/>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31D5-F646-A552-B1FA-6C8E838FCFB5}"/>
              </a:ext>
            </a:extLst>
          </p:cNvPr>
          <p:cNvSpPr>
            <a:spLocks noGrp="1"/>
          </p:cNvSpPr>
          <p:nvPr>
            <p:ph type="title"/>
          </p:nvPr>
        </p:nvSpPr>
        <p:spPr>
          <a:xfrm>
            <a:off x="609600" y="677410"/>
            <a:ext cx="10972800" cy="1143000"/>
          </a:xfrm>
        </p:spPr>
        <p:txBody>
          <a:bodyPr/>
          <a:lstStyle/>
          <a:p>
            <a:r>
              <a:rPr lang="en-US" dirty="0"/>
              <a:t>Cont..</a:t>
            </a:r>
          </a:p>
        </p:txBody>
      </p:sp>
      <p:sp>
        <p:nvSpPr>
          <p:cNvPr id="4" name="Rectangle 1">
            <a:extLst>
              <a:ext uri="{FF2B5EF4-FFF2-40B4-BE49-F238E27FC236}">
                <a16:creationId xmlns:a16="http://schemas.microsoft.com/office/drawing/2014/main" id="{ED36FF21-5A26-AE75-DFAB-009699EDF002}"/>
              </a:ext>
            </a:extLst>
          </p:cNvPr>
          <p:cNvSpPr>
            <a:spLocks noGrp="1" noChangeArrowheads="1"/>
          </p:cNvSpPr>
          <p:nvPr>
            <p:ph idx="1"/>
          </p:nvPr>
        </p:nvSpPr>
        <p:spPr bwMode="auto">
          <a:xfrm>
            <a:off x="609600" y="2339688"/>
            <a:ext cx="1052648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Classic Control</a:t>
            </a:r>
            <a:r>
              <a:rPr kumimoji="0" lang="en-US" altLang="en-US" b="0" i="0" u="none" strike="noStrike" cap="none" normalizeH="0" baseline="0" dirty="0">
                <a:ln>
                  <a:noFill/>
                </a:ln>
                <a:solidFill>
                  <a:schemeClr val="tx1"/>
                </a:solidFill>
                <a:effectLst/>
                <a:latin typeface="Arial" panose="020B0604020202020204" pitchFamily="34" charset="0"/>
              </a:rPr>
              <a:t> = Simple, mathematical problems (for basic testing).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Atari Games</a:t>
            </a:r>
            <a:r>
              <a:rPr kumimoji="0" lang="en-US" altLang="en-US" b="0" i="0" u="none" strike="noStrike" cap="none" normalizeH="0" baseline="0" dirty="0">
                <a:ln>
                  <a:noFill/>
                </a:ln>
                <a:solidFill>
                  <a:schemeClr val="tx1"/>
                </a:solidFill>
                <a:effectLst/>
                <a:latin typeface="Arial" panose="020B0604020202020204" pitchFamily="34" charset="0"/>
              </a:rPr>
              <a:t> = Complex visual + sequential decision-making (for deep RL).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Robotics</a:t>
            </a:r>
            <a:r>
              <a:rPr kumimoji="0" lang="en-US" altLang="en-US" b="0" i="0" u="none" strike="noStrike" cap="none" normalizeH="0" baseline="0" dirty="0">
                <a:ln>
                  <a:noFill/>
                </a:ln>
                <a:solidFill>
                  <a:schemeClr val="tx1"/>
                </a:solidFill>
                <a:effectLst/>
                <a:latin typeface="Arial" panose="020B0604020202020204" pitchFamily="34" charset="0"/>
              </a:rPr>
              <a:t> = Realistic control problems with continuous spaces (for practical applications).</a:t>
            </a:r>
          </a:p>
        </p:txBody>
      </p:sp>
    </p:spTree>
    <p:extLst>
      <p:ext uri="{BB962C8B-B14F-4D97-AF65-F5344CB8AC3E}">
        <p14:creationId xmlns:p14="http://schemas.microsoft.com/office/powerpoint/2010/main" val="18267980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7C92-DF13-A522-6EB5-DE843C7C5BAE}"/>
              </a:ext>
            </a:extLst>
          </p:cNvPr>
          <p:cNvSpPr>
            <a:spLocks noGrp="1"/>
          </p:cNvSpPr>
          <p:nvPr>
            <p:ph type="title"/>
          </p:nvPr>
        </p:nvSpPr>
        <p:spPr>
          <a:xfrm>
            <a:off x="609600" y="653142"/>
            <a:ext cx="10972800" cy="764495"/>
          </a:xfrm>
        </p:spPr>
        <p:txBody>
          <a:bodyPr/>
          <a:lstStyle/>
          <a:p>
            <a:r>
              <a:rPr lang="en-US" dirty="0"/>
              <a:t>Step 5: Calculating the Value</a:t>
            </a:r>
          </a:p>
        </p:txBody>
      </p:sp>
      <p:sp>
        <p:nvSpPr>
          <p:cNvPr id="3" name="Content Placeholder 2">
            <a:extLst>
              <a:ext uri="{FF2B5EF4-FFF2-40B4-BE49-F238E27FC236}">
                <a16:creationId xmlns:a16="http://schemas.microsoft.com/office/drawing/2014/main" id="{D3E92C6A-6141-3E88-FC97-8CAB5810AEC5}"/>
              </a:ext>
            </a:extLst>
          </p:cNvPr>
          <p:cNvSpPr>
            <a:spLocks noGrp="1"/>
          </p:cNvSpPr>
          <p:nvPr>
            <p:ph idx="1"/>
          </p:nvPr>
        </p:nvSpPr>
        <p:spPr>
          <a:xfrm>
            <a:off x="609600" y="1417637"/>
            <a:ext cx="10972800" cy="5257799"/>
          </a:xfrm>
        </p:spPr>
        <p:txBody>
          <a:bodyPr/>
          <a:lstStyle/>
          <a:p>
            <a:pPr algn="just"/>
            <a:r>
              <a:rPr lang="en-US" dirty="0"/>
              <a:t>The core of the value function is a recursive relationship, often called the </a:t>
            </a:r>
            <a:r>
              <a:rPr lang="en-US" b="1" dirty="0"/>
              <a:t>Bellman equation</a:t>
            </a:r>
            <a:r>
              <a:rPr lang="en-US" dirty="0"/>
              <a:t>. It states that the value of a state is the immediate reward you get, plus the discounted value of the state you will be in next.</a:t>
            </a:r>
          </a:p>
          <a:p>
            <a:pPr algn="just"/>
            <a:endParaRPr lang="en-US" dirty="0"/>
          </a:p>
          <a:p>
            <a:pPr marL="0" indent="0" algn="ctr">
              <a:buNone/>
            </a:pPr>
            <a:r>
              <a:rPr lang="en-US" dirty="0"/>
              <a:t>V(s)=</a:t>
            </a:r>
            <a:r>
              <a:rPr lang="en-US" b="1" dirty="0"/>
              <a:t>Immediate </a:t>
            </a:r>
            <a:r>
              <a:rPr lang="en-US" b="1" dirty="0" err="1"/>
              <a:t>Reward+γ×V</a:t>
            </a:r>
            <a:r>
              <a:rPr lang="en-US" b="1" dirty="0"/>
              <a:t>(s′)</a:t>
            </a:r>
          </a:p>
          <a:p>
            <a:endParaRPr lang="en-US" dirty="0"/>
          </a:p>
          <a:p>
            <a:pPr algn="just"/>
            <a:r>
              <a:rPr lang="en-US" dirty="0"/>
              <a:t>Here, s is the current state and s′ is the next state. This recursive logic allows the value function to capture the entire potential future from a single number.</a:t>
            </a:r>
          </a:p>
          <a:p>
            <a:endParaRPr lang="en-US" dirty="0"/>
          </a:p>
        </p:txBody>
      </p:sp>
    </p:spTree>
    <p:extLst>
      <p:ext uri="{BB962C8B-B14F-4D97-AF65-F5344CB8AC3E}">
        <p14:creationId xmlns:p14="http://schemas.microsoft.com/office/powerpoint/2010/main" val="2872282409"/>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E570-CBFA-3D3C-19D6-F646D41D6519}"/>
              </a:ext>
            </a:extLst>
          </p:cNvPr>
          <p:cNvSpPr>
            <a:spLocks noGrp="1"/>
          </p:cNvSpPr>
          <p:nvPr>
            <p:ph type="title"/>
          </p:nvPr>
        </p:nvSpPr>
        <p:spPr>
          <a:xfrm>
            <a:off x="609600" y="731836"/>
            <a:ext cx="10972800" cy="685802"/>
          </a:xfrm>
        </p:spPr>
        <p:txBody>
          <a:bodyPr/>
          <a:lstStyle/>
          <a:p>
            <a:r>
              <a:rPr lang="en-US" dirty="0"/>
              <a:t>Categories of Environments</a:t>
            </a:r>
          </a:p>
        </p:txBody>
      </p:sp>
      <p:sp>
        <p:nvSpPr>
          <p:cNvPr id="3" name="Content Placeholder 2">
            <a:extLst>
              <a:ext uri="{FF2B5EF4-FFF2-40B4-BE49-F238E27FC236}">
                <a16:creationId xmlns:a16="http://schemas.microsoft.com/office/drawing/2014/main" id="{C1DD01B3-2482-1C28-F1C1-99561157607F}"/>
              </a:ext>
            </a:extLst>
          </p:cNvPr>
          <p:cNvSpPr>
            <a:spLocks noGrp="1"/>
          </p:cNvSpPr>
          <p:nvPr>
            <p:ph idx="1"/>
          </p:nvPr>
        </p:nvSpPr>
        <p:spPr>
          <a:xfrm>
            <a:off x="609600" y="1600201"/>
            <a:ext cx="10972800" cy="5094513"/>
          </a:xfrm>
        </p:spPr>
        <p:txBody>
          <a:bodyPr/>
          <a:lstStyle/>
          <a:p>
            <a:r>
              <a:rPr lang="en-US" b="1" dirty="0"/>
              <a:t>Classic Control</a:t>
            </a:r>
          </a:p>
          <a:p>
            <a:r>
              <a:rPr lang="en-US" dirty="0"/>
              <a:t>Small, simple benchmark problems used since the early days of RL.</a:t>
            </a:r>
          </a:p>
          <a:p>
            <a:r>
              <a:rPr lang="en-US" dirty="0"/>
              <a:t>Examples:</a:t>
            </a:r>
          </a:p>
          <a:p>
            <a:pPr lvl="1"/>
            <a:r>
              <a:rPr lang="en-US" b="1" dirty="0" err="1"/>
              <a:t>CartPole</a:t>
            </a:r>
            <a:r>
              <a:rPr lang="en-US" dirty="0"/>
              <a:t> → balance a pole on a moving cart.</a:t>
            </a:r>
          </a:p>
          <a:p>
            <a:pPr lvl="1"/>
            <a:r>
              <a:rPr lang="en-US" b="1" dirty="0" err="1"/>
              <a:t>MountainCar</a:t>
            </a:r>
            <a:r>
              <a:rPr lang="en-US" dirty="0"/>
              <a:t> → get a car up a steep hill using momentum.</a:t>
            </a:r>
          </a:p>
          <a:p>
            <a:pPr lvl="1"/>
            <a:r>
              <a:rPr lang="en-US" b="1" dirty="0" err="1"/>
              <a:t>Acrobot</a:t>
            </a:r>
            <a:r>
              <a:rPr lang="en-US" dirty="0"/>
              <a:t> → swing a double pendulum to reach a goal.</a:t>
            </a:r>
          </a:p>
          <a:p>
            <a:r>
              <a:rPr lang="en-US" dirty="0"/>
              <a:t>Purpose: Easy to simulate, helps test basic RL algorithms quickly.</a:t>
            </a:r>
          </a:p>
          <a:p>
            <a:endParaRPr lang="en-US" dirty="0"/>
          </a:p>
        </p:txBody>
      </p:sp>
    </p:spTree>
    <p:extLst>
      <p:ext uri="{BB962C8B-B14F-4D97-AF65-F5344CB8AC3E}">
        <p14:creationId xmlns:p14="http://schemas.microsoft.com/office/powerpoint/2010/main" val="3842318739"/>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F50E-8FDF-D51C-A10B-63E48218DD7A}"/>
              </a:ext>
            </a:extLst>
          </p:cNvPr>
          <p:cNvSpPr>
            <a:spLocks noGrp="1"/>
          </p:cNvSpPr>
          <p:nvPr>
            <p:ph type="title"/>
          </p:nvPr>
        </p:nvSpPr>
        <p:spPr>
          <a:xfrm>
            <a:off x="609600" y="731836"/>
            <a:ext cx="10972800" cy="685802"/>
          </a:xfrm>
        </p:spPr>
        <p:txBody>
          <a:bodyPr/>
          <a:lstStyle/>
          <a:p>
            <a:r>
              <a:rPr lang="en-US" b="1" dirty="0"/>
              <a:t>2. Atari Environments</a:t>
            </a:r>
            <a:br>
              <a:rPr lang="en-US" b="1" dirty="0"/>
            </a:br>
            <a:endParaRPr lang="en-US" dirty="0"/>
          </a:p>
        </p:txBody>
      </p:sp>
      <p:sp>
        <p:nvSpPr>
          <p:cNvPr id="3" name="Content Placeholder 2">
            <a:extLst>
              <a:ext uri="{FF2B5EF4-FFF2-40B4-BE49-F238E27FC236}">
                <a16:creationId xmlns:a16="http://schemas.microsoft.com/office/drawing/2014/main" id="{091754FF-21AA-9443-147B-657C1B0D67AE}"/>
              </a:ext>
            </a:extLst>
          </p:cNvPr>
          <p:cNvSpPr>
            <a:spLocks noGrp="1"/>
          </p:cNvSpPr>
          <p:nvPr>
            <p:ph idx="1"/>
          </p:nvPr>
        </p:nvSpPr>
        <p:spPr/>
        <p:txBody>
          <a:bodyPr/>
          <a:lstStyle/>
          <a:p>
            <a:r>
              <a:rPr lang="en-US" dirty="0"/>
              <a:t>Based on </a:t>
            </a:r>
            <a:r>
              <a:rPr lang="en-US" b="1" dirty="0"/>
              <a:t>Atari 2600 video games</a:t>
            </a:r>
            <a:r>
              <a:rPr lang="en-US" dirty="0"/>
              <a:t> provided by the OpenAI Gym benchmark.</a:t>
            </a:r>
          </a:p>
          <a:p>
            <a:r>
              <a:rPr lang="en-US" dirty="0"/>
              <a:t>Examples:</a:t>
            </a:r>
          </a:p>
          <a:p>
            <a:pPr lvl="1"/>
            <a:r>
              <a:rPr lang="en-US" b="1" dirty="0"/>
              <a:t>Breakout</a:t>
            </a:r>
            <a:r>
              <a:rPr lang="en-US" dirty="0"/>
              <a:t> (bounce a ball to break bricks).</a:t>
            </a:r>
          </a:p>
          <a:p>
            <a:pPr lvl="1"/>
            <a:r>
              <a:rPr lang="en-US" b="1" dirty="0"/>
              <a:t>Pong</a:t>
            </a:r>
            <a:r>
              <a:rPr lang="en-US" dirty="0"/>
              <a:t> (table tennis game).</a:t>
            </a:r>
          </a:p>
          <a:p>
            <a:pPr lvl="1"/>
            <a:r>
              <a:rPr lang="en-US" b="1" dirty="0"/>
              <a:t>Space Invaders</a:t>
            </a:r>
            <a:r>
              <a:rPr lang="en-US" dirty="0"/>
              <a:t>, </a:t>
            </a:r>
            <a:r>
              <a:rPr lang="en-US" b="1" dirty="0"/>
              <a:t>Pac-Man</a:t>
            </a:r>
            <a:r>
              <a:rPr lang="en-US" dirty="0"/>
              <a:t>, etc.</a:t>
            </a:r>
          </a:p>
          <a:p>
            <a:r>
              <a:rPr lang="en-US" dirty="0"/>
              <a:t>Purpose: Games are </a:t>
            </a:r>
            <a:r>
              <a:rPr lang="en-US" b="1" dirty="0"/>
              <a:t>visually rich (pixel input)</a:t>
            </a:r>
            <a:r>
              <a:rPr lang="en-US" dirty="0"/>
              <a:t> and have </a:t>
            </a:r>
            <a:r>
              <a:rPr lang="en-US" b="1" dirty="0"/>
              <a:t>discrete actions</a:t>
            </a:r>
            <a:r>
              <a:rPr lang="en-US" dirty="0"/>
              <a:t>, making them great for testing deep RL methods like </a:t>
            </a:r>
            <a:r>
              <a:rPr lang="en-US" b="1" dirty="0"/>
              <a:t>Deep Q-Networks (DQN)</a:t>
            </a:r>
            <a:r>
              <a:rPr lang="en-US" dirty="0"/>
              <a:t>.</a:t>
            </a:r>
          </a:p>
          <a:p>
            <a:endParaRPr lang="en-US" dirty="0"/>
          </a:p>
        </p:txBody>
      </p:sp>
    </p:spTree>
    <p:extLst>
      <p:ext uri="{BB962C8B-B14F-4D97-AF65-F5344CB8AC3E}">
        <p14:creationId xmlns:p14="http://schemas.microsoft.com/office/powerpoint/2010/main" val="3742500566"/>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DEE6-CAA4-97F2-338C-2FCDCFF7B65A}"/>
              </a:ext>
            </a:extLst>
          </p:cNvPr>
          <p:cNvSpPr>
            <a:spLocks noGrp="1"/>
          </p:cNvSpPr>
          <p:nvPr>
            <p:ph type="title"/>
          </p:nvPr>
        </p:nvSpPr>
        <p:spPr>
          <a:xfrm>
            <a:off x="609600" y="587828"/>
            <a:ext cx="10972800" cy="829809"/>
          </a:xfrm>
        </p:spPr>
        <p:txBody>
          <a:bodyPr/>
          <a:lstStyle/>
          <a:p>
            <a:r>
              <a:rPr lang="en-US" b="1" dirty="0"/>
              <a:t>Robotics Environments</a:t>
            </a:r>
            <a:br>
              <a:rPr lang="en-US" b="1" dirty="0"/>
            </a:br>
            <a:endParaRPr lang="en-US" dirty="0"/>
          </a:p>
        </p:txBody>
      </p:sp>
      <p:sp>
        <p:nvSpPr>
          <p:cNvPr id="3" name="Content Placeholder 2">
            <a:extLst>
              <a:ext uri="{FF2B5EF4-FFF2-40B4-BE49-F238E27FC236}">
                <a16:creationId xmlns:a16="http://schemas.microsoft.com/office/drawing/2014/main" id="{EDF5F1F5-0079-6465-B6CF-B645E29FC527}"/>
              </a:ext>
            </a:extLst>
          </p:cNvPr>
          <p:cNvSpPr>
            <a:spLocks noGrp="1"/>
          </p:cNvSpPr>
          <p:nvPr>
            <p:ph idx="1"/>
          </p:nvPr>
        </p:nvSpPr>
        <p:spPr/>
        <p:txBody>
          <a:bodyPr/>
          <a:lstStyle/>
          <a:p>
            <a:r>
              <a:rPr lang="en-US" dirty="0"/>
              <a:t>Simulated (or real) robotic tasks to test RL in </a:t>
            </a:r>
            <a:r>
              <a:rPr lang="en-US" b="1" dirty="0"/>
              <a:t>continuous action/state spaces</a:t>
            </a:r>
            <a:r>
              <a:rPr lang="en-US" dirty="0"/>
              <a:t>.</a:t>
            </a:r>
          </a:p>
          <a:p>
            <a:r>
              <a:rPr lang="en-US" dirty="0"/>
              <a:t>Examples:</a:t>
            </a:r>
          </a:p>
          <a:p>
            <a:pPr lvl="1"/>
            <a:r>
              <a:rPr lang="en-US" dirty="0"/>
              <a:t>A </a:t>
            </a:r>
            <a:r>
              <a:rPr lang="en-US" b="1" dirty="0"/>
              <a:t>robotic arm</a:t>
            </a:r>
            <a:r>
              <a:rPr lang="en-US" dirty="0"/>
              <a:t> picking and placing objects.</a:t>
            </a:r>
          </a:p>
          <a:p>
            <a:pPr lvl="1"/>
            <a:r>
              <a:rPr lang="en-US" b="1" dirty="0"/>
              <a:t>Humanoid walking</a:t>
            </a:r>
            <a:r>
              <a:rPr lang="en-US" dirty="0"/>
              <a:t> in simulation.</a:t>
            </a:r>
          </a:p>
          <a:p>
            <a:pPr lvl="1"/>
            <a:r>
              <a:rPr lang="en-US" b="1" dirty="0"/>
              <a:t>Drone flight control</a:t>
            </a:r>
            <a:r>
              <a:rPr lang="en-US" dirty="0"/>
              <a:t>.</a:t>
            </a:r>
          </a:p>
          <a:p>
            <a:r>
              <a:rPr lang="en-US" dirty="0"/>
              <a:t>Purpose: Tests </a:t>
            </a:r>
            <a:r>
              <a:rPr lang="en-US" b="1" dirty="0"/>
              <a:t>real-world challenges</a:t>
            </a:r>
            <a:r>
              <a:rPr lang="en-US" dirty="0"/>
              <a:t> such as control precision, noise, and safety.</a:t>
            </a:r>
          </a:p>
          <a:p>
            <a:endParaRPr lang="en-US" dirty="0"/>
          </a:p>
        </p:txBody>
      </p:sp>
    </p:spTree>
    <p:extLst>
      <p:ext uri="{BB962C8B-B14F-4D97-AF65-F5344CB8AC3E}">
        <p14:creationId xmlns:p14="http://schemas.microsoft.com/office/powerpoint/2010/main" val="469605132"/>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C7B65-3EFC-138B-F35A-CFF0CF5259E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1916F3-5EF5-066A-2B19-5ED06AFF8299}"/>
              </a:ext>
            </a:extLst>
          </p:cNvPr>
          <p:cNvSpPr txBox="1"/>
          <p:nvPr/>
        </p:nvSpPr>
        <p:spPr>
          <a:xfrm>
            <a:off x="527724" y="843677"/>
            <a:ext cx="10172701" cy="2862322"/>
          </a:xfrm>
          <a:prstGeom prst="rect">
            <a:avLst/>
          </a:prstGeom>
          <a:noFill/>
        </p:spPr>
        <p:txBody>
          <a:bodyPr wrap="square">
            <a:spAutoFit/>
          </a:bodyPr>
          <a:lstStyle/>
          <a:p>
            <a:pPr algn="ctr">
              <a:buNone/>
            </a:pPr>
            <a:r>
              <a:rPr lang="en-US" sz="2000" b="1" dirty="0"/>
              <a:t>OpenAI Universe</a:t>
            </a:r>
          </a:p>
          <a:p>
            <a:pPr>
              <a:buFont typeface="Arial" panose="020B0604020202020204" pitchFamily="34" charset="0"/>
              <a:buChar char="•"/>
            </a:pPr>
            <a:r>
              <a:rPr lang="en-US" sz="2000" b="1" dirty="0"/>
              <a:t>Developer:</a:t>
            </a:r>
            <a:r>
              <a:rPr lang="en-US" sz="2000" dirty="0"/>
              <a:t> OpenAI</a:t>
            </a:r>
          </a:p>
          <a:p>
            <a:pPr>
              <a:buFont typeface="Arial" panose="020B0604020202020204" pitchFamily="34" charset="0"/>
              <a:buChar char="•"/>
            </a:pPr>
            <a:r>
              <a:rPr lang="en-US" sz="2000" b="1" dirty="0"/>
              <a:t>Features:</a:t>
            </a:r>
            <a:endParaRPr lang="en-US" sz="2000" dirty="0"/>
          </a:p>
          <a:p>
            <a:pPr marL="742950" lvl="1" indent="-285750">
              <a:buFont typeface="Arial" panose="020B0604020202020204" pitchFamily="34" charset="0"/>
              <a:buChar char="•"/>
            </a:pPr>
            <a:r>
              <a:rPr lang="en-US" sz="2000" dirty="0"/>
              <a:t>RL across apps, games, and websites</a:t>
            </a:r>
          </a:p>
          <a:p>
            <a:pPr marL="742950" lvl="1" indent="-285750">
              <a:buFont typeface="Arial" panose="020B0604020202020204" pitchFamily="34" charset="0"/>
              <a:buChar char="•"/>
            </a:pPr>
            <a:r>
              <a:rPr lang="en-US" sz="2000" dirty="0"/>
              <a:t>Multitask learning with real-world scenarios</a:t>
            </a:r>
          </a:p>
          <a:p>
            <a:pPr marL="742950" lvl="1" indent="-285750">
              <a:buFont typeface="Arial" panose="020B0604020202020204" pitchFamily="34" charset="0"/>
              <a:buChar char="•"/>
            </a:pPr>
            <a:r>
              <a:rPr lang="en-US" sz="2000" dirty="0"/>
              <a:t>Tests </a:t>
            </a:r>
            <a:r>
              <a:rPr lang="en-US" sz="2000" b="1" dirty="0"/>
              <a:t>general intelligence</a:t>
            </a:r>
            <a:endParaRPr lang="en-US" sz="2000" dirty="0"/>
          </a:p>
          <a:p>
            <a:pPr>
              <a:buFont typeface="Arial" panose="020B0604020202020204" pitchFamily="34" charset="0"/>
              <a:buChar char="•"/>
            </a:pPr>
            <a:r>
              <a:rPr lang="en-US" sz="2000" b="1" dirty="0"/>
              <a:t>Applications:</a:t>
            </a:r>
            <a:endParaRPr lang="en-US" sz="2000" dirty="0"/>
          </a:p>
          <a:p>
            <a:pPr marL="742950" lvl="1" indent="-285750">
              <a:buFont typeface="Arial" panose="020B0604020202020204" pitchFamily="34" charset="0"/>
              <a:buChar char="•"/>
            </a:pPr>
            <a:r>
              <a:rPr lang="en-US" sz="2000" dirty="0"/>
              <a:t>Broad AI agent training</a:t>
            </a:r>
          </a:p>
          <a:p>
            <a:pPr marL="742950" lvl="1" indent="-285750">
              <a:buFont typeface="Arial" panose="020B0604020202020204" pitchFamily="34" charset="0"/>
              <a:buChar char="•"/>
            </a:pPr>
            <a:r>
              <a:rPr lang="en-US" sz="2000" dirty="0"/>
              <a:t>Human-like learning in diverse tasks</a:t>
            </a:r>
          </a:p>
        </p:txBody>
      </p:sp>
      <p:sp>
        <p:nvSpPr>
          <p:cNvPr id="5" name="TextBox 4">
            <a:extLst>
              <a:ext uri="{FF2B5EF4-FFF2-40B4-BE49-F238E27FC236}">
                <a16:creationId xmlns:a16="http://schemas.microsoft.com/office/drawing/2014/main" id="{76E7E067-D32E-3105-4300-E089D6514DF3}"/>
              </a:ext>
            </a:extLst>
          </p:cNvPr>
          <p:cNvSpPr txBox="1"/>
          <p:nvPr/>
        </p:nvSpPr>
        <p:spPr>
          <a:xfrm>
            <a:off x="410993" y="3705999"/>
            <a:ext cx="9851687" cy="2862322"/>
          </a:xfrm>
          <a:prstGeom prst="rect">
            <a:avLst/>
          </a:prstGeom>
          <a:noFill/>
        </p:spPr>
        <p:txBody>
          <a:bodyPr wrap="square">
            <a:spAutoFit/>
          </a:bodyPr>
          <a:lstStyle/>
          <a:p>
            <a:pPr algn="ctr">
              <a:buNone/>
            </a:pPr>
            <a:r>
              <a:rPr lang="en-IN" sz="2000" b="1" dirty="0"/>
              <a:t>DeepMind Lab</a:t>
            </a:r>
          </a:p>
          <a:p>
            <a:pPr>
              <a:buFont typeface="Arial" panose="020B0604020202020204" pitchFamily="34" charset="0"/>
              <a:buChar char="•"/>
            </a:pPr>
            <a:r>
              <a:rPr lang="en-IN" sz="2000" b="1" dirty="0"/>
              <a:t>Developer:</a:t>
            </a:r>
            <a:r>
              <a:rPr lang="en-IN" sz="2000" dirty="0"/>
              <a:t> DeepMind</a:t>
            </a:r>
          </a:p>
          <a:p>
            <a:pPr>
              <a:buFont typeface="Arial" panose="020B0604020202020204" pitchFamily="34" charset="0"/>
              <a:buChar char="•"/>
            </a:pPr>
            <a:r>
              <a:rPr lang="en-IN" sz="2000" b="1" dirty="0"/>
              <a:t>Features:</a:t>
            </a:r>
            <a:endParaRPr lang="en-IN" sz="2000" dirty="0"/>
          </a:p>
          <a:p>
            <a:pPr marL="742950" lvl="1" indent="-285750">
              <a:buFont typeface="Arial" panose="020B0604020202020204" pitchFamily="34" charset="0"/>
              <a:buChar char="•"/>
            </a:pPr>
            <a:r>
              <a:rPr lang="en-IN" sz="2000" dirty="0"/>
              <a:t>3D first-person navigation and puzzles</a:t>
            </a:r>
          </a:p>
          <a:p>
            <a:pPr marL="742950" lvl="1" indent="-285750">
              <a:buFont typeface="Arial" panose="020B0604020202020204" pitchFamily="34" charset="0"/>
              <a:buChar char="•"/>
            </a:pPr>
            <a:r>
              <a:rPr lang="en-IN" sz="2000" dirty="0"/>
              <a:t>High-dimensional visual input</a:t>
            </a:r>
          </a:p>
          <a:p>
            <a:pPr marL="742950" lvl="1" indent="-285750">
              <a:buFont typeface="Arial" panose="020B0604020202020204" pitchFamily="34" charset="0"/>
              <a:buChar char="•"/>
            </a:pPr>
            <a:r>
              <a:rPr lang="en-IN" sz="2000" dirty="0"/>
              <a:t>Maze-like environments requiring exploration &amp; memory</a:t>
            </a:r>
          </a:p>
          <a:p>
            <a:pPr>
              <a:buFont typeface="Arial" panose="020B0604020202020204" pitchFamily="34" charset="0"/>
              <a:buChar char="•"/>
            </a:pPr>
            <a:r>
              <a:rPr lang="en-IN" sz="2000" b="1" dirty="0"/>
              <a:t>Applications:</a:t>
            </a:r>
            <a:endParaRPr lang="en-IN" sz="2000" dirty="0"/>
          </a:p>
          <a:p>
            <a:pPr marL="742950" lvl="1" indent="-285750">
              <a:buFont typeface="Arial" panose="020B0604020202020204" pitchFamily="34" charset="0"/>
              <a:buChar char="•"/>
            </a:pPr>
            <a:r>
              <a:rPr lang="en-IN" sz="2000" dirty="0"/>
              <a:t>Cognitive mapping research</a:t>
            </a:r>
          </a:p>
          <a:p>
            <a:pPr marL="742950" lvl="1" indent="-285750">
              <a:buFont typeface="Arial" panose="020B0604020202020204" pitchFamily="34" charset="0"/>
              <a:buChar char="•"/>
            </a:pPr>
            <a:r>
              <a:rPr lang="en-IN" sz="2000" dirty="0"/>
              <a:t>Deep RL in 3D perception environments</a:t>
            </a:r>
          </a:p>
        </p:txBody>
      </p:sp>
    </p:spTree>
    <p:extLst>
      <p:ext uri="{BB962C8B-B14F-4D97-AF65-F5344CB8AC3E}">
        <p14:creationId xmlns:p14="http://schemas.microsoft.com/office/powerpoint/2010/main" val="1114786130"/>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722E-9780-D0B1-4AA2-2BB468684F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E6D6903-5F5A-9C6A-F541-094560D8A6FF}"/>
              </a:ext>
            </a:extLst>
          </p:cNvPr>
          <p:cNvSpPr txBox="1"/>
          <p:nvPr/>
        </p:nvSpPr>
        <p:spPr>
          <a:xfrm>
            <a:off x="586091" y="677429"/>
            <a:ext cx="9783594" cy="2862322"/>
          </a:xfrm>
          <a:prstGeom prst="rect">
            <a:avLst/>
          </a:prstGeom>
          <a:noFill/>
        </p:spPr>
        <p:txBody>
          <a:bodyPr wrap="square">
            <a:spAutoFit/>
          </a:bodyPr>
          <a:lstStyle/>
          <a:p>
            <a:pPr algn="ctr">
              <a:buNone/>
            </a:pPr>
            <a:r>
              <a:rPr lang="en-IN" sz="2000" b="1" dirty="0"/>
              <a:t>RL-Glue</a:t>
            </a:r>
          </a:p>
          <a:p>
            <a:pPr>
              <a:buFont typeface="Arial" panose="020B0604020202020204" pitchFamily="34" charset="0"/>
              <a:buChar char="•"/>
            </a:pPr>
            <a:r>
              <a:rPr lang="en-IN" sz="2000" b="1" dirty="0"/>
              <a:t>Developer:</a:t>
            </a:r>
            <a:r>
              <a:rPr lang="en-IN" sz="2000" dirty="0"/>
              <a:t> University of Alberta</a:t>
            </a:r>
          </a:p>
          <a:p>
            <a:pPr>
              <a:buFont typeface="Arial" panose="020B0604020202020204" pitchFamily="34" charset="0"/>
              <a:buChar char="•"/>
            </a:pPr>
            <a:r>
              <a:rPr lang="en-IN" sz="2000" b="1" dirty="0"/>
              <a:t>Features:</a:t>
            </a:r>
            <a:endParaRPr lang="en-IN" sz="2000" dirty="0"/>
          </a:p>
          <a:p>
            <a:pPr marL="742950" lvl="1" indent="-285750">
              <a:buFont typeface="Arial" panose="020B0604020202020204" pitchFamily="34" charset="0"/>
              <a:buChar char="•"/>
            </a:pPr>
            <a:r>
              <a:rPr lang="en-IN" sz="2000" dirty="0"/>
              <a:t>Lightweight framework for RL research</a:t>
            </a:r>
          </a:p>
          <a:p>
            <a:pPr marL="742950" lvl="1" indent="-285750">
              <a:buFont typeface="Arial" panose="020B0604020202020204" pitchFamily="34" charset="0"/>
              <a:buChar char="•"/>
            </a:pPr>
            <a:r>
              <a:rPr lang="en-IN" sz="2000" dirty="0"/>
              <a:t>Language-independent (supports multiple programming languages)</a:t>
            </a:r>
          </a:p>
          <a:p>
            <a:pPr marL="742950" lvl="1" indent="-285750">
              <a:buFont typeface="Arial" panose="020B0604020202020204" pitchFamily="34" charset="0"/>
              <a:buChar char="•"/>
            </a:pPr>
            <a:r>
              <a:rPr lang="en-IN" sz="2000" dirty="0"/>
              <a:t>Standard communication protocol between agent, environment, experiment</a:t>
            </a:r>
          </a:p>
          <a:p>
            <a:pPr>
              <a:buFont typeface="Arial" panose="020B0604020202020204" pitchFamily="34" charset="0"/>
              <a:buChar char="•"/>
            </a:pPr>
            <a:r>
              <a:rPr lang="en-IN" sz="2000" b="1" dirty="0"/>
              <a:t>Applications:</a:t>
            </a:r>
            <a:endParaRPr lang="en-IN" sz="2000" dirty="0"/>
          </a:p>
          <a:p>
            <a:pPr marL="742950" lvl="1" indent="-285750">
              <a:buFont typeface="Arial" panose="020B0604020202020204" pitchFamily="34" charset="0"/>
              <a:buChar char="•"/>
            </a:pPr>
            <a:r>
              <a:rPr lang="en-IN" sz="2000" dirty="0"/>
              <a:t>Teaching RL concepts</a:t>
            </a:r>
          </a:p>
          <a:p>
            <a:pPr marL="742950" lvl="1" indent="-285750">
              <a:buFont typeface="Arial" panose="020B0604020202020204" pitchFamily="34" charset="0"/>
              <a:buChar char="•"/>
            </a:pPr>
            <a:r>
              <a:rPr lang="en-IN" sz="2000" dirty="0"/>
              <a:t>Comparing algorithms across environments</a:t>
            </a:r>
          </a:p>
        </p:txBody>
      </p:sp>
      <p:sp>
        <p:nvSpPr>
          <p:cNvPr id="5" name="TextBox 4">
            <a:extLst>
              <a:ext uri="{FF2B5EF4-FFF2-40B4-BE49-F238E27FC236}">
                <a16:creationId xmlns:a16="http://schemas.microsoft.com/office/drawing/2014/main" id="{1F3BAEC0-8156-5858-BBED-9B4D7C725EE4}"/>
              </a:ext>
            </a:extLst>
          </p:cNvPr>
          <p:cNvSpPr txBox="1"/>
          <p:nvPr/>
        </p:nvSpPr>
        <p:spPr>
          <a:xfrm>
            <a:off x="401265" y="3607845"/>
            <a:ext cx="10153245" cy="3170099"/>
          </a:xfrm>
          <a:prstGeom prst="rect">
            <a:avLst/>
          </a:prstGeom>
          <a:noFill/>
        </p:spPr>
        <p:txBody>
          <a:bodyPr wrap="square">
            <a:spAutoFit/>
          </a:bodyPr>
          <a:lstStyle/>
          <a:p>
            <a:pPr algn="ctr">
              <a:buNone/>
            </a:pPr>
            <a:r>
              <a:rPr lang="en-IN" sz="2000" b="1" dirty="0"/>
              <a:t>Project Malmo</a:t>
            </a:r>
          </a:p>
          <a:p>
            <a:pPr>
              <a:buFont typeface="Arial" panose="020B0604020202020204" pitchFamily="34" charset="0"/>
              <a:buChar char="•"/>
            </a:pPr>
            <a:r>
              <a:rPr lang="en-IN" sz="2000" b="1" dirty="0"/>
              <a:t>Developer:</a:t>
            </a:r>
            <a:r>
              <a:rPr lang="en-IN" sz="2000" dirty="0"/>
              <a:t> Microsoft Research</a:t>
            </a:r>
          </a:p>
          <a:p>
            <a:pPr>
              <a:buFont typeface="Arial" panose="020B0604020202020204" pitchFamily="34" charset="0"/>
              <a:buChar char="•"/>
            </a:pPr>
            <a:r>
              <a:rPr lang="en-IN" sz="2000" b="1" dirty="0"/>
              <a:t>Features:</a:t>
            </a:r>
            <a:endParaRPr lang="en-IN" sz="2000" dirty="0"/>
          </a:p>
          <a:p>
            <a:pPr marL="742950" lvl="1" indent="-285750">
              <a:buFont typeface="Arial" panose="020B0604020202020204" pitchFamily="34" charset="0"/>
              <a:buChar char="•"/>
            </a:pPr>
            <a:r>
              <a:rPr lang="en-IN" sz="2000" dirty="0"/>
              <a:t>Built on </a:t>
            </a:r>
            <a:r>
              <a:rPr lang="en-IN" sz="2000" b="1" dirty="0"/>
              <a:t>Minecraft</a:t>
            </a:r>
            <a:endParaRPr lang="en-IN" sz="2000" dirty="0"/>
          </a:p>
          <a:p>
            <a:pPr marL="742950" lvl="1" indent="-285750">
              <a:buFont typeface="Arial" panose="020B0604020202020204" pitchFamily="34" charset="0"/>
              <a:buChar char="•"/>
            </a:pPr>
            <a:r>
              <a:rPr lang="en-IN" sz="2000" dirty="0"/>
              <a:t>Highly customizable tasks</a:t>
            </a:r>
          </a:p>
          <a:p>
            <a:pPr marL="742950" lvl="1" indent="-285750">
              <a:buFont typeface="Arial" panose="020B0604020202020204" pitchFamily="34" charset="0"/>
              <a:buChar char="•"/>
            </a:pPr>
            <a:r>
              <a:rPr lang="en-IN" sz="2000" dirty="0"/>
              <a:t>Multi-agent support</a:t>
            </a:r>
          </a:p>
          <a:p>
            <a:pPr marL="742950" lvl="1" indent="-285750">
              <a:buFont typeface="Arial" panose="020B0604020202020204" pitchFamily="34" charset="0"/>
              <a:buChar char="•"/>
            </a:pPr>
            <a:r>
              <a:rPr lang="en-IN" sz="2000" dirty="0"/>
              <a:t>Rich 3D environment for exploration, building, collaboration</a:t>
            </a:r>
          </a:p>
          <a:p>
            <a:pPr>
              <a:buFont typeface="Arial" panose="020B0604020202020204" pitchFamily="34" charset="0"/>
              <a:buChar char="•"/>
            </a:pPr>
            <a:r>
              <a:rPr lang="en-IN" sz="2000" b="1" dirty="0"/>
              <a:t>Applications:</a:t>
            </a:r>
            <a:endParaRPr lang="en-IN" sz="2000" dirty="0"/>
          </a:p>
          <a:p>
            <a:pPr marL="742950" lvl="1" indent="-285750">
              <a:buFont typeface="Arial" panose="020B0604020202020204" pitchFamily="34" charset="0"/>
              <a:buChar char="•"/>
            </a:pPr>
            <a:r>
              <a:rPr lang="en-IN" sz="2000" dirty="0"/>
              <a:t>Multi-agent RL</a:t>
            </a:r>
          </a:p>
          <a:p>
            <a:pPr marL="742950" lvl="1" indent="-285750">
              <a:buFont typeface="Arial" panose="020B0604020202020204" pitchFamily="34" charset="0"/>
              <a:buChar char="•"/>
            </a:pPr>
            <a:r>
              <a:rPr lang="en-IN" sz="2000" dirty="0"/>
              <a:t>AI safety, general intelligence experiments</a:t>
            </a:r>
          </a:p>
        </p:txBody>
      </p:sp>
    </p:spTree>
    <p:extLst>
      <p:ext uri="{BB962C8B-B14F-4D97-AF65-F5344CB8AC3E}">
        <p14:creationId xmlns:p14="http://schemas.microsoft.com/office/powerpoint/2010/main" val="1553752683"/>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E64B9-95D0-29DA-8783-8BC51A4A81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1BCF6E9-482F-A67B-C3AD-C49DC022901D}"/>
              </a:ext>
            </a:extLst>
          </p:cNvPr>
          <p:cNvSpPr txBox="1"/>
          <p:nvPr/>
        </p:nvSpPr>
        <p:spPr>
          <a:xfrm>
            <a:off x="702823" y="864566"/>
            <a:ext cx="8976198" cy="2862322"/>
          </a:xfrm>
          <a:prstGeom prst="rect">
            <a:avLst/>
          </a:prstGeom>
          <a:noFill/>
        </p:spPr>
        <p:txBody>
          <a:bodyPr wrap="square">
            <a:spAutoFit/>
          </a:bodyPr>
          <a:lstStyle/>
          <a:p>
            <a:pPr algn="ctr">
              <a:buNone/>
            </a:pPr>
            <a:r>
              <a:rPr lang="en-IN" sz="2000" b="1" dirty="0" err="1"/>
              <a:t>ViZDoom</a:t>
            </a:r>
            <a:endParaRPr lang="en-IN" sz="2000" b="1" dirty="0"/>
          </a:p>
          <a:p>
            <a:pPr>
              <a:buFont typeface="Arial" panose="020B0604020202020204" pitchFamily="34" charset="0"/>
              <a:buChar char="•"/>
            </a:pPr>
            <a:r>
              <a:rPr lang="en-IN" sz="2000" b="1" dirty="0"/>
              <a:t>Developer:</a:t>
            </a:r>
            <a:r>
              <a:rPr lang="en-IN" sz="2000" dirty="0"/>
              <a:t> Intel Labs &amp; University of </a:t>
            </a:r>
            <a:r>
              <a:rPr lang="en-IN" sz="2000" dirty="0" err="1"/>
              <a:t>Wrocław</a:t>
            </a:r>
            <a:endParaRPr lang="en-IN" sz="2000" dirty="0"/>
          </a:p>
          <a:p>
            <a:pPr>
              <a:buFont typeface="Arial" panose="020B0604020202020204" pitchFamily="34" charset="0"/>
              <a:buChar char="•"/>
            </a:pPr>
            <a:r>
              <a:rPr lang="en-IN" sz="2000" b="1" dirty="0"/>
              <a:t>Features:</a:t>
            </a:r>
            <a:endParaRPr lang="en-IN" sz="2000" dirty="0"/>
          </a:p>
          <a:p>
            <a:pPr marL="742950" lvl="1" indent="-285750">
              <a:buFont typeface="Arial" panose="020B0604020202020204" pitchFamily="34" charset="0"/>
              <a:buChar char="•"/>
            </a:pPr>
            <a:r>
              <a:rPr lang="en-IN" sz="2000" dirty="0"/>
              <a:t>Based on </a:t>
            </a:r>
            <a:r>
              <a:rPr lang="en-IN" sz="2000" b="1" dirty="0"/>
              <a:t>Doom FPS game</a:t>
            </a:r>
            <a:endParaRPr lang="en-IN" sz="2000" dirty="0"/>
          </a:p>
          <a:p>
            <a:pPr marL="742950" lvl="1" indent="-285750">
              <a:buFont typeface="Arial" panose="020B0604020202020204" pitchFamily="34" charset="0"/>
              <a:buChar char="•"/>
            </a:pPr>
            <a:r>
              <a:rPr lang="en-IN" sz="2000" dirty="0"/>
              <a:t>Visual and tactical decision-making challenges</a:t>
            </a:r>
          </a:p>
          <a:p>
            <a:pPr marL="742950" lvl="1" indent="-285750">
              <a:buFont typeface="Arial" panose="020B0604020202020204" pitchFamily="34" charset="0"/>
              <a:buChar char="•"/>
            </a:pPr>
            <a:r>
              <a:rPr lang="en-IN" sz="2000" dirty="0"/>
              <a:t>Custom scenario creation (combat, navigation, survival)</a:t>
            </a:r>
          </a:p>
          <a:p>
            <a:pPr>
              <a:buFont typeface="Arial" panose="020B0604020202020204" pitchFamily="34" charset="0"/>
              <a:buChar char="•"/>
            </a:pPr>
            <a:r>
              <a:rPr lang="en-IN" sz="2000" b="1" dirty="0"/>
              <a:t>Applications:</a:t>
            </a:r>
            <a:endParaRPr lang="en-IN" sz="2000" dirty="0"/>
          </a:p>
          <a:p>
            <a:pPr marL="742950" lvl="1" indent="-285750">
              <a:buFont typeface="Arial" panose="020B0604020202020204" pitchFamily="34" charset="0"/>
              <a:buChar char="•"/>
            </a:pPr>
            <a:r>
              <a:rPr lang="en-IN" sz="2000" dirty="0"/>
              <a:t>Vision-based RL</a:t>
            </a:r>
          </a:p>
          <a:p>
            <a:pPr marL="742950" lvl="1" indent="-285750">
              <a:buFont typeface="Arial" panose="020B0604020202020204" pitchFamily="34" charset="0"/>
              <a:buChar char="•"/>
            </a:pPr>
            <a:r>
              <a:rPr lang="en-IN" sz="2000" dirty="0"/>
              <a:t>Autonomous navigation &amp; combat learning</a:t>
            </a:r>
          </a:p>
        </p:txBody>
      </p:sp>
    </p:spTree>
    <p:extLst>
      <p:ext uri="{BB962C8B-B14F-4D97-AF65-F5344CB8AC3E}">
        <p14:creationId xmlns:p14="http://schemas.microsoft.com/office/powerpoint/2010/main" val="4276856212"/>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E8D85-D522-E5B7-BBEE-8124C981E4E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1BDB99-F96C-6023-FB8F-3A27057AE2DD}"/>
              </a:ext>
            </a:extLst>
          </p:cNvPr>
          <p:cNvGraphicFramePr>
            <a:graphicFrameLocks noGrp="1"/>
          </p:cNvGraphicFramePr>
          <p:nvPr>
            <p:extLst>
              <p:ext uri="{D42A27DB-BD31-4B8C-83A1-F6EECF244321}">
                <p14:modId xmlns:p14="http://schemas.microsoft.com/office/powerpoint/2010/main" val="3835292801"/>
              </p:ext>
            </p:extLst>
          </p:nvPr>
        </p:nvGraphicFramePr>
        <p:xfrm>
          <a:off x="1194340" y="954932"/>
          <a:ext cx="10713180" cy="5078128"/>
        </p:xfrm>
        <a:graphic>
          <a:graphicData uri="http://schemas.openxmlformats.org/drawingml/2006/table">
            <a:tbl>
              <a:tblPr>
                <a:tableStyleId>{775DCB02-9BB8-47FD-8907-85C794F793BA}</a:tableStyleId>
              </a:tblPr>
              <a:tblGrid>
                <a:gridCol w="2142636">
                  <a:extLst>
                    <a:ext uri="{9D8B030D-6E8A-4147-A177-3AD203B41FA5}">
                      <a16:colId xmlns:a16="http://schemas.microsoft.com/office/drawing/2014/main" val="1148910918"/>
                    </a:ext>
                  </a:extLst>
                </a:gridCol>
                <a:gridCol w="2142636">
                  <a:extLst>
                    <a:ext uri="{9D8B030D-6E8A-4147-A177-3AD203B41FA5}">
                      <a16:colId xmlns:a16="http://schemas.microsoft.com/office/drawing/2014/main" val="3901966487"/>
                    </a:ext>
                  </a:extLst>
                </a:gridCol>
                <a:gridCol w="2142636">
                  <a:extLst>
                    <a:ext uri="{9D8B030D-6E8A-4147-A177-3AD203B41FA5}">
                      <a16:colId xmlns:a16="http://schemas.microsoft.com/office/drawing/2014/main" val="1350170603"/>
                    </a:ext>
                  </a:extLst>
                </a:gridCol>
                <a:gridCol w="2142636">
                  <a:extLst>
                    <a:ext uri="{9D8B030D-6E8A-4147-A177-3AD203B41FA5}">
                      <a16:colId xmlns:a16="http://schemas.microsoft.com/office/drawing/2014/main" val="3284767750"/>
                    </a:ext>
                  </a:extLst>
                </a:gridCol>
                <a:gridCol w="2142636">
                  <a:extLst>
                    <a:ext uri="{9D8B030D-6E8A-4147-A177-3AD203B41FA5}">
                      <a16:colId xmlns:a16="http://schemas.microsoft.com/office/drawing/2014/main" val="4078745454"/>
                    </a:ext>
                  </a:extLst>
                </a:gridCol>
              </a:tblGrid>
              <a:tr h="350914">
                <a:tc>
                  <a:txBody>
                    <a:bodyPr/>
                    <a:lstStyle/>
                    <a:p>
                      <a:pPr>
                        <a:buNone/>
                      </a:pPr>
                      <a:r>
                        <a:rPr lang="en-IN" sz="1800" b="1"/>
                        <a:t>Platform</a:t>
                      </a:r>
                      <a:endParaRPr lang="en-IN" sz="1800"/>
                    </a:p>
                  </a:txBody>
                  <a:tcPr marL="35091" marR="35091" marT="17546" marB="17546" anchor="ctr"/>
                </a:tc>
                <a:tc>
                  <a:txBody>
                    <a:bodyPr/>
                    <a:lstStyle/>
                    <a:p>
                      <a:pPr>
                        <a:buNone/>
                      </a:pPr>
                      <a:r>
                        <a:rPr lang="en-IN" sz="1800" b="1"/>
                        <a:t>Developer</a:t>
                      </a:r>
                      <a:endParaRPr lang="en-IN" sz="1800"/>
                    </a:p>
                  </a:txBody>
                  <a:tcPr marL="35091" marR="35091" marT="17546" marB="17546" anchor="ctr"/>
                </a:tc>
                <a:tc>
                  <a:txBody>
                    <a:bodyPr/>
                    <a:lstStyle/>
                    <a:p>
                      <a:pPr>
                        <a:buNone/>
                      </a:pPr>
                      <a:r>
                        <a:rPr lang="en-IN" sz="1800" b="1"/>
                        <a:t>Focus / Environment Type</a:t>
                      </a:r>
                      <a:endParaRPr lang="en-IN" sz="1800"/>
                    </a:p>
                  </a:txBody>
                  <a:tcPr marL="35091" marR="35091" marT="17546" marB="17546" anchor="ctr"/>
                </a:tc>
                <a:tc>
                  <a:txBody>
                    <a:bodyPr/>
                    <a:lstStyle/>
                    <a:p>
                      <a:pPr>
                        <a:buNone/>
                      </a:pPr>
                      <a:r>
                        <a:rPr lang="en-IN" sz="1800" b="1"/>
                        <a:t>Key Features</a:t>
                      </a:r>
                      <a:endParaRPr lang="en-IN" sz="1800"/>
                    </a:p>
                  </a:txBody>
                  <a:tcPr marL="35091" marR="35091" marT="17546" marB="17546" anchor="ctr"/>
                </a:tc>
                <a:tc>
                  <a:txBody>
                    <a:bodyPr/>
                    <a:lstStyle/>
                    <a:p>
                      <a:pPr>
                        <a:buNone/>
                      </a:pPr>
                      <a:r>
                        <a:rPr lang="en-IN" sz="1800" b="1"/>
                        <a:t>Use Cases</a:t>
                      </a:r>
                      <a:endParaRPr lang="en-IN" sz="1800"/>
                    </a:p>
                  </a:txBody>
                  <a:tcPr marL="35091" marR="35091" marT="17546" marB="17546" anchor="ctr"/>
                </a:tc>
                <a:extLst>
                  <a:ext uri="{0D108BD9-81ED-4DB2-BD59-A6C34878D82A}">
                    <a16:rowId xmlns:a16="http://schemas.microsoft.com/office/drawing/2014/main" val="480850313"/>
                  </a:ext>
                </a:extLst>
              </a:tr>
              <a:tr h="666737">
                <a:tc>
                  <a:txBody>
                    <a:bodyPr/>
                    <a:lstStyle/>
                    <a:p>
                      <a:pPr>
                        <a:buNone/>
                      </a:pPr>
                      <a:r>
                        <a:rPr lang="en-IN" sz="1800" b="1"/>
                        <a:t>OpenAI Gym</a:t>
                      </a:r>
                      <a:endParaRPr lang="en-IN" sz="1800"/>
                    </a:p>
                  </a:txBody>
                  <a:tcPr marL="35091" marR="35091" marT="17546" marB="17546" anchor="ctr"/>
                </a:tc>
                <a:tc>
                  <a:txBody>
                    <a:bodyPr/>
                    <a:lstStyle/>
                    <a:p>
                      <a:pPr>
                        <a:buNone/>
                      </a:pPr>
                      <a:r>
                        <a:rPr lang="en-IN" sz="1800"/>
                        <a:t>OpenAI</a:t>
                      </a:r>
                    </a:p>
                  </a:txBody>
                  <a:tcPr marL="35091" marR="35091" marT="17546" marB="17546" anchor="ctr"/>
                </a:tc>
                <a:tc>
                  <a:txBody>
                    <a:bodyPr/>
                    <a:lstStyle/>
                    <a:p>
                      <a:pPr>
                        <a:buNone/>
                      </a:pPr>
                      <a:r>
                        <a:rPr lang="en-US" sz="1800"/>
                        <a:t>Classic control tasks, Atari games, robotics (via extensions)</a:t>
                      </a:r>
                    </a:p>
                  </a:txBody>
                  <a:tcPr marL="35091" marR="35091" marT="17546" marB="17546" anchor="ctr"/>
                </a:tc>
                <a:tc>
                  <a:txBody>
                    <a:bodyPr/>
                    <a:lstStyle/>
                    <a:p>
                      <a:pPr>
                        <a:buNone/>
                      </a:pPr>
                      <a:r>
                        <a:rPr lang="en-US" sz="1800"/>
                        <a:t>- Standard API for RL- Huge variety of environments- Easy integration with TensorFlow, PyTorch</a:t>
                      </a:r>
                    </a:p>
                  </a:txBody>
                  <a:tcPr marL="35091" marR="35091" marT="17546" marB="17546" anchor="ctr"/>
                </a:tc>
                <a:tc>
                  <a:txBody>
                    <a:bodyPr/>
                    <a:lstStyle/>
                    <a:p>
                      <a:pPr>
                        <a:buNone/>
                      </a:pPr>
                      <a:r>
                        <a:rPr lang="en-IN" sz="1800"/>
                        <a:t>Benchmarking RL algorithms, prototyping</a:t>
                      </a:r>
                    </a:p>
                  </a:txBody>
                  <a:tcPr marL="35091" marR="35091" marT="17546" marB="17546" anchor="ctr"/>
                </a:tc>
                <a:extLst>
                  <a:ext uri="{0D108BD9-81ED-4DB2-BD59-A6C34878D82A}">
                    <a16:rowId xmlns:a16="http://schemas.microsoft.com/office/drawing/2014/main" val="833810553"/>
                  </a:ext>
                </a:extLst>
              </a:tr>
              <a:tr h="666737">
                <a:tc>
                  <a:txBody>
                    <a:bodyPr/>
                    <a:lstStyle/>
                    <a:p>
                      <a:pPr>
                        <a:buNone/>
                      </a:pPr>
                      <a:r>
                        <a:rPr lang="en-IN" sz="1800" b="1"/>
                        <a:t>OpenAI Universe</a:t>
                      </a:r>
                      <a:endParaRPr lang="en-IN" sz="1800"/>
                    </a:p>
                  </a:txBody>
                  <a:tcPr marL="35091" marR="35091" marT="17546" marB="17546" anchor="ctr"/>
                </a:tc>
                <a:tc>
                  <a:txBody>
                    <a:bodyPr/>
                    <a:lstStyle/>
                    <a:p>
                      <a:pPr>
                        <a:buNone/>
                      </a:pPr>
                      <a:r>
                        <a:rPr lang="en-IN" sz="1800"/>
                        <a:t>OpenAI</a:t>
                      </a:r>
                    </a:p>
                  </a:txBody>
                  <a:tcPr marL="35091" marR="35091" marT="17546" marB="17546" anchor="ctr"/>
                </a:tc>
                <a:tc>
                  <a:txBody>
                    <a:bodyPr/>
                    <a:lstStyle/>
                    <a:p>
                      <a:pPr>
                        <a:buNone/>
                      </a:pPr>
                      <a:r>
                        <a:rPr lang="en-IN" sz="1800"/>
                        <a:t>Real-world applications, games, browsers</a:t>
                      </a:r>
                    </a:p>
                  </a:txBody>
                  <a:tcPr marL="35091" marR="35091" marT="17546" marB="17546" anchor="ctr"/>
                </a:tc>
                <a:tc>
                  <a:txBody>
                    <a:bodyPr/>
                    <a:lstStyle/>
                    <a:p>
                      <a:pPr>
                        <a:buNone/>
                      </a:pPr>
                      <a:r>
                        <a:rPr lang="en-US" sz="1800"/>
                        <a:t>- RL across real-world apps (Flash, web, games)- Large-scale general intelligence testing</a:t>
                      </a:r>
                    </a:p>
                  </a:txBody>
                  <a:tcPr marL="35091" marR="35091" marT="17546" marB="17546" anchor="ctr"/>
                </a:tc>
                <a:tc>
                  <a:txBody>
                    <a:bodyPr/>
                    <a:lstStyle/>
                    <a:p>
                      <a:pPr>
                        <a:buNone/>
                      </a:pPr>
                      <a:r>
                        <a:rPr lang="en-IN" sz="1800"/>
                        <a:t>General AI research, multitask RL</a:t>
                      </a:r>
                    </a:p>
                  </a:txBody>
                  <a:tcPr marL="35091" marR="35091" marT="17546" marB="17546" anchor="ctr"/>
                </a:tc>
                <a:extLst>
                  <a:ext uri="{0D108BD9-81ED-4DB2-BD59-A6C34878D82A}">
                    <a16:rowId xmlns:a16="http://schemas.microsoft.com/office/drawing/2014/main" val="3928712119"/>
                  </a:ext>
                </a:extLst>
              </a:tr>
              <a:tr h="666737">
                <a:tc>
                  <a:txBody>
                    <a:bodyPr/>
                    <a:lstStyle/>
                    <a:p>
                      <a:pPr>
                        <a:buNone/>
                      </a:pPr>
                      <a:r>
                        <a:rPr lang="en-IN" sz="1800" b="1"/>
                        <a:t>DeepMind Lab</a:t>
                      </a:r>
                      <a:endParaRPr lang="en-IN" sz="1800"/>
                    </a:p>
                  </a:txBody>
                  <a:tcPr marL="35091" marR="35091" marT="17546" marB="17546" anchor="ctr"/>
                </a:tc>
                <a:tc>
                  <a:txBody>
                    <a:bodyPr/>
                    <a:lstStyle/>
                    <a:p>
                      <a:pPr>
                        <a:buNone/>
                      </a:pPr>
                      <a:r>
                        <a:rPr lang="en-IN" sz="1800"/>
                        <a:t>DeepMind</a:t>
                      </a:r>
                    </a:p>
                  </a:txBody>
                  <a:tcPr marL="35091" marR="35091" marT="17546" marB="17546" anchor="ctr"/>
                </a:tc>
                <a:tc>
                  <a:txBody>
                    <a:bodyPr/>
                    <a:lstStyle/>
                    <a:p>
                      <a:pPr>
                        <a:buNone/>
                      </a:pPr>
                      <a:r>
                        <a:rPr lang="en-IN" sz="1800"/>
                        <a:t>3D first-person navigation &amp; puzzle-solving</a:t>
                      </a:r>
                    </a:p>
                  </a:txBody>
                  <a:tcPr marL="35091" marR="35091" marT="17546" marB="17546" anchor="ctr"/>
                </a:tc>
                <a:tc>
                  <a:txBody>
                    <a:bodyPr/>
                    <a:lstStyle/>
                    <a:p>
                      <a:pPr>
                        <a:buNone/>
                      </a:pPr>
                      <a:r>
                        <a:rPr lang="en-US" sz="1800"/>
                        <a:t>- Rich 3D maze-like environments- High-dimensional visual input- Supports complex tasks</a:t>
                      </a:r>
                    </a:p>
                  </a:txBody>
                  <a:tcPr marL="35091" marR="35091" marT="17546" marB="17546" anchor="ctr"/>
                </a:tc>
                <a:tc>
                  <a:txBody>
                    <a:bodyPr/>
                    <a:lstStyle/>
                    <a:p>
                      <a:pPr>
                        <a:buNone/>
                      </a:pPr>
                      <a:r>
                        <a:rPr lang="en-US" sz="1800" dirty="0"/>
                        <a:t>Cognitive mapping, deep RL in 3D</a:t>
                      </a:r>
                    </a:p>
                  </a:txBody>
                  <a:tcPr marL="35091" marR="35091" marT="17546" marB="17546" anchor="ctr"/>
                </a:tc>
                <a:extLst>
                  <a:ext uri="{0D108BD9-81ED-4DB2-BD59-A6C34878D82A}">
                    <a16:rowId xmlns:a16="http://schemas.microsoft.com/office/drawing/2014/main" val="3292947768"/>
                  </a:ext>
                </a:extLst>
              </a:tr>
            </a:tbl>
          </a:graphicData>
        </a:graphic>
      </p:graphicFrame>
    </p:spTree>
    <p:extLst>
      <p:ext uri="{BB962C8B-B14F-4D97-AF65-F5344CB8AC3E}">
        <p14:creationId xmlns:p14="http://schemas.microsoft.com/office/powerpoint/2010/main" val="2369387181"/>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870CC-C397-4EC5-2226-CE23A4D6E4F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739C7E-84C8-8F72-DC70-DFD193A473E8}"/>
              </a:ext>
            </a:extLst>
          </p:cNvPr>
          <p:cNvGraphicFramePr>
            <a:graphicFrameLocks noGrp="1"/>
          </p:cNvGraphicFramePr>
          <p:nvPr>
            <p:extLst>
              <p:ext uri="{D42A27DB-BD31-4B8C-83A1-F6EECF244321}">
                <p14:modId xmlns:p14="http://schemas.microsoft.com/office/powerpoint/2010/main" val="3282033163"/>
              </p:ext>
            </p:extLst>
          </p:nvPr>
        </p:nvGraphicFramePr>
        <p:xfrm>
          <a:off x="1194340" y="954932"/>
          <a:ext cx="10713180" cy="5078128"/>
        </p:xfrm>
        <a:graphic>
          <a:graphicData uri="http://schemas.openxmlformats.org/drawingml/2006/table">
            <a:tbl>
              <a:tblPr>
                <a:tableStyleId>{775DCB02-9BB8-47FD-8907-85C794F793BA}</a:tableStyleId>
              </a:tblPr>
              <a:tblGrid>
                <a:gridCol w="2142636">
                  <a:extLst>
                    <a:ext uri="{9D8B030D-6E8A-4147-A177-3AD203B41FA5}">
                      <a16:colId xmlns:a16="http://schemas.microsoft.com/office/drawing/2014/main" val="1148910918"/>
                    </a:ext>
                  </a:extLst>
                </a:gridCol>
                <a:gridCol w="2142636">
                  <a:extLst>
                    <a:ext uri="{9D8B030D-6E8A-4147-A177-3AD203B41FA5}">
                      <a16:colId xmlns:a16="http://schemas.microsoft.com/office/drawing/2014/main" val="3901966487"/>
                    </a:ext>
                  </a:extLst>
                </a:gridCol>
                <a:gridCol w="2142636">
                  <a:extLst>
                    <a:ext uri="{9D8B030D-6E8A-4147-A177-3AD203B41FA5}">
                      <a16:colId xmlns:a16="http://schemas.microsoft.com/office/drawing/2014/main" val="1350170603"/>
                    </a:ext>
                  </a:extLst>
                </a:gridCol>
                <a:gridCol w="2142636">
                  <a:extLst>
                    <a:ext uri="{9D8B030D-6E8A-4147-A177-3AD203B41FA5}">
                      <a16:colId xmlns:a16="http://schemas.microsoft.com/office/drawing/2014/main" val="3284767750"/>
                    </a:ext>
                  </a:extLst>
                </a:gridCol>
                <a:gridCol w="2142636">
                  <a:extLst>
                    <a:ext uri="{9D8B030D-6E8A-4147-A177-3AD203B41FA5}">
                      <a16:colId xmlns:a16="http://schemas.microsoft.com/office/drawing/2014/main" val="4078745454"/>
                    </a:ext>
                  </a:extLst>
                </a:gridCol>
              </a:tblGrid>
              <a:tr h="350914">
                <a:tc>
                  <a:txBody>
                    <a:bodyPr/>
                    <a:lstStyle/>
                    <a:p>
                      <a:pPr>
                        <a:buNone/>
                      </a:pPr>
                      <a:r>
                        <a:rPr lang="en-IN" sz="1800" b="1"/>
                        <a:t>Platform</a:t>
                      </a:r>
                      <a:endParaRPr lang="en-IN" sz="1800"/>
                    </a:p>
                  </a:txBody>
                  <a:tcPr marL="35091" marR="35091" marT="17546" marB="17546" anchor="ctr"/>
                </a:tc>
                <a:tc>
                  <a:txBody>
                    <a:bodyPr/>
                    <a:lstStyle/>
                    <a:p>
                      <a:pPr>
                        <a:buNone/>
                      </a:pPr>
                      <a:r>
                        <a:rPr lang="en-IN" sz="1800" b="1"/>
                        <a:t>Developer</a:t>
                      </a:r>
                      <a:endParaRPr lang="en-IN" sz="1800"/>
                    </a:p>
                  </a:txBody>
                  <a:tcPr marL="35091" marR="35091" marT="17546" marB="17546" anchor="ctr"/>
                </a:tc>
                <a:tc>
                  <a:txBody>
                    <a:bodyPr/>
                    <a:lstStyle/>
                    <a:p>
                      <a:pPr>
                        <a:buNone/>
                      </a:pPr>
                      <a:r>
                        <a:rPr lang="en-IN" sz="1800" b="1"/>
                        <a:t>Focus / Environment Type</a:t>
                      </a:r>
                      <a:endParaRPr lang="en-IN" sz="1800"/>
                    </a:p>
                  </a:txBody>
                  <a:tcPr marL="35091" marR="35091" marT="17546" marB="17546" anchor="ctr"/>
                </a:tc>
                <a:tc>
                  <a:txBody>
                    <a:bodyPr/>
                    <a:lstStyle/>
                    <a:p>
                      <a:pPr>
                        <a:buNone/>
                      </a:pPr>
                      <a:r>
                        <a:rPr lang="en-IN" sz="1800" b="1"/>
                        <a:t>Key Features</a:t>
                      </a:r>
                      <a:endParaRPr lang="en-IN" sz="1800"/>
                    </a:p>
                  </a:txBody>
                  <a:tcPr marL="35091" marR="35091" marT="17546" marB="17546" anchor="ctr"/>
                </a:tc>
                <a:tc>
                  <a:txBody>
                    <a:bodyPr/>
                    <a:lstStyle/>
                    <a:p>
                      <a:pPr>
                        <a:buNone/>
                      </a:pPr>
                      <a:r>
                        <a:rPr lang="en-IN" sz="1800" b="1"/>
                        <a:t>Use Cases</a:t>
                      </a:r>
                      <a:endParaRPr lang="en-IN" sz="1800"/>
                    </a:p>
                  </a:txBody>
                  <a:tcPr marL="35091" marR="35091" marT="17546" marB="17546" anchor="ctr"/>
                </a:tc>
                <a:extLst>
                  <a:ext uri="{0D108BD9-81ED-4DB2-BD59-A6C34878D82A}">
                    <a16:rowId xmlns:a16="http://schemas.microsoft.com/office/drawing/2014/main" val="480850313"/>
                  </a:ext>
                </a:extLst>
              </a:tr>
              <a:tr h="666737">
                <a:tc>
                  <a:txBody>
                    <a:bodyPr/>
                    <a:lstStyle/>
                    <a:p>
                      <a:pPr>
                        <a:buNone/>
                      </a:pPr>
                      <a:r>
                        <a:rPr lang="en-IN" sz="1800" b="1"/>
                        <a:t>RL-Glue</a:t>
                      </a:r>
                      <a:endParaRPr lang="en-IN" sz="1800"/>
                    </a:p>
                  </a:txBody>
                  <a:tcPr marL="35091" marR="35091" marT="17546" marB="17546" anchor="ctr"/>
                </a:tc>
                <a:tc>
                  <a:txBody>
                    <a:bodyPr/>
                    <a:lstStyle/>
                    <a:p>
                      <a:pPr>
                        <a:buNone/>
                      </a:pPr>
                      <a:r>
                        <a:rPr lang="en-IN" sz="1800"/>
                        <a:t>University of Alberta</a:t>
                      </a:r>
                    </a:p>
                  </a:txBody>
                  <a:tcPr marL="35091" marR="35091" marT="17546" marB="17546" anchor="ctr"/>
                </a:tc>
                <a:tc>
                  <a:txBody>
                    <a:bodyPr/>
                    <a:lstStyle/>
                    <a:p>
                      <a:pPr>
                        <a:buNone/>
                      </a:pPr>
                      <a:r>
                        <a:rPr lang="en-US" sz="1800"/>
                        <a:t>Framework for RL research (communication standard)</a:t>
                      </a:r>
                    </a:p>
                  </a:txBody>
                  <a:tcPr marL="35091" marR="35091" marT="17546" marB="17546" anchor="ctr"/>
                </a:tc>
                <a:tc>
                  <a:txBody>
                    <a:bodyPr/>
                    <a:lstStyle/>
                    <a:p>
                      <a:pPr>
                        <a:buNone/>
                      </a:pPr>
                      <a:r>
                        <a:rPr lang="en-US" sz="1800"/>
                        <a:t>- Provides a standard protocol- Language-independent- Lightweight and flexible</a:t>
                      </a:r>
                    </a:p>
                  </a:txBody>
                  <a:tcPr marL="35091" marR="35091" marT="17546" marB="17546" anchor="ctr"/>
                </a:tc>
                <a:tc>
                  <a:txBody>
                    <a:bodyPr/>
                    <a:lstStyle/>
                    <a:p>
                      <a:pPr>
                        <a:buNone/>
                      </a:pPr>
                      <a:r>
                        <a:rPr lang="en-US" sz="1800" dirty="0"/>
                        <a:t>Teaching RL, algorithm–environment separation</a:t>
                      </a:r>
                    </a:p>
                  </a:txBody>
                  <a:tcPr marL="35091" marR="35091" marT="17546" marB="17546" anchor="ctr"/>
                </a:tc>
                <a:extLst>
                  <a:ext uri="{0D108BD9-81ED-4DB2-BD59-A6C34878D82A}">
                    <a16:rowId xmlns:a16="http://schemas.microsoft.com/office/drawing/2014/main" val="3636584598"/>
                  </a:ext>
                </a:extLst>
              </a:tr>
              <a:tr h="561463">
                <a:tc>
                  <a:txBody>
                    <a:bodyPr/>
                    <a:lstStyle/>
                    <a:p>
                      <a:pPr>
                        <a:buNone/>
                      </a:pPr>
                      <a:r>
                        <a:rPr lang="en-IN" sz="1800" b="1"/>
                        <a:t>Project Malmo</a:t>
                      </a:r>
                      <a:endParaRPr lang="en-IN" sz="1800"/>
                    </a:p>
                  </a:txBody>
                  <a:tcPr marL="35091" marR="35091" marT="17546" marB="17546" anchor="ctr"/>
                </a:tc>
                <a:tc>
                  <a:txBody>
                    <a:bodyPr/>
                    <a:lstStyle/>
                    <a:p>
                      <a:pPr>
                        <a:buNone/>
                      </a:pPr>
                      <a:r>
                        <a:rPr lang="en-IN" sz="1800"/>
                        <a:t>Microsoft</a:t>
                      </a:r>
                    </a:p>
                  </a:txBody>
                  <a:tcPr marL="35091" marR="35091" marT="17546" marB="17546" anchor="ctr"/>
                </a:tc>
                <a:tc>
                  <a:txBody>
                    <a:bodyPr/>
                    <a:lstStyle/>
                    <a:p>
                      <a:pPr>
                        <a:buNone/>
                      </a:pPr>
                      <a:r>
                        <a:rPr lang="en-IN" sz="1800"/>
                        <a:t>Minecraft-based RL environment</a:t>
                      </a:r>
                    </a:p>
                  </a:txBody>
                  <a:tcPr marL="35091" marR="35091" marT="17546" marB="17546" anchor="ctr"/>
                </a:tc>
                <a:tc>
                  <a:txBody>
                    <a:bodyPr/>
                    <a:lstStyle/>
                    <a:p>
                      <a:pPr>
                        <a:buNone/>
                      </a:pPr>
                      <a:r>
                        <a:rPr lang="en-US" sz="1800"/>
                        <a:t>- Built on </a:t>
                      </a:r>
                      <a:r>
                        <a:rPr lang="en-US" sz="1800" b="1"/>
                        <a:t>Minecraft</a:t>
                      </a:r>
                      <a:r>
                        <a:rPr lang="en-US" sz="1800"/>
                        <a:t>- Highly customizable scenarios- Multi-agent support</a:t>
                      </a:r>
                    </a:p>
                  </a:txBody>
                  <a:tcPr marL="35091" marR="35091" marT="17546" marB="17546" anchor="ctr"/>
                </a:tc>
                <a:tc>
                  <a:txBody>
                    <a:bodyPr/>
                    <a:lstStyle/>
                    <a:p>
                      <a:pPr>
                        <a:buNone/>
                      </a:pPr>
                      <a:r>
                        <a:rPr lang="en-US" sz="1800"/>
                        <a:t>Multi-agent RL, world-building tasks, AI safety</a:t>
                      </a:r>
                    </a:p>
                  </a:txBody>
                  <a:tcPr marL="35091" marR="35091" marT="17546" marB="17546" anchor="ctr"/>
                </a:tc>
                <a:extLst>
                  <a:ext uri="{0D108BD9-81ED-4DB2-BD59-A6C34878D82A}">
                    <a16:rowId xmlns:a16="http://schemas.microsoft.com/office/drawing/2014/main" val="407550975"/>
                  </a:ext>
                </a:extLst>
              </a:tr>
              <a:tr h="772012">
                <a:tc>
                  <a:txBody>
                    <a:bodyPr/>
                    <a:lstStyle/>
                    <a:p>
                      <a:pPr>
                        <a:buNone/>
                      </a:pPr>
                      <a:r>
                        <a:rPr lang="en-IN" sz="1800" b="1"/>
                        <a:t>ViZDoom</a:t>
                      </a:r>
                      <a:endParaRPr lang="en-IN" sz="1800"/>
                    </a:p>
                  </a:txBody>
                  <a:tcPr marL="35091" marR="35091" marT="17546" marB="17546" anchor="ctr"/>
                </a:tc>
                <a:tc>
                  <a:txBody>
                    <a:bodyPr/>
                    <a:lstStyle/>
                    <a:p>
                      <a:pPr>
                        <a:buNone/>
                      </a:pPr>
                      <a:r>
                        <a:rPr lang="en-US" sz="1800"/>
                        <a:t>Intel Labs &amp; University of Wrocław</a:t>
                      </a:r>
                    </a:p>
                  </a:txBody>
                  <a:tcPr marL="35091" marR="35091" marT="17546" marB="17546" anchor="ctr"/>
                </a:tc>
                <a:tc>
                  <a:txBody>
                    <a:bodyPr/>
                    <a:lstStyle/>
                    <a:p>
                      <a:pPr>
                        <a:buNone/>
                      </a:pPr>
                      <a:r>
                        <a:rPr lang="en-IN" sz="1800" dirty="0"/>
                        <a:t>Doom-based </a:t>
                      </a:r>
                      <a:r>
                        <a:rPr lang="en-IN" dirty="0"/>
                        <a:t>First-Person Shooter (</a:t>
                      </a:r>
                      <a:r>
                        <a:rPr lang="en-IN" sz="1800" dirty="0"/>
                        <a:t>FPS) environment</a:t>
                      </a:r>
                    </a:p>
                  </a:txBody>
                  <a:tcPr marL="35091" marR="35091" marT="17546" marB="17546" anchor="ctr"/>
                </a:tc>
                <a:tc>
                  <a:txBody>
                    <a:bodyPr/>
                    <a:lstStyle/>
                    <a:p>
                      <a:pPr>
                        <a:buNone/>
                      </a:pPr>
                      <a:r>
                        <a:rPr lang="en-US" sz="1800"/>
                        <a:t>- RL in </a:t>
                      </a:r>
                      <a:r>
                        <a:rPr lang="en-US" sz="1800" b="1"/>
                        <a:t>first-person shooter</a:t>
                      </a:r>
                      <a:r>
                        <a:rPr lang="en-US" sz="1800"/>
                        <a:t> environment- Focus on visual perception &amp; decision making- Custom scenarios</a:t>
                      </a:r>
                    </a:p>
                  </a:txBody>
                  <a:tcPr marL="35091" marR="35091" marT="17546" marB="17546" anchor="ctr"/>
                </a:tc>
                <a:tc>
                  <a:txBody>
                    <a:bodyPr/>
                    <a:lstStyle/>
                    <a:p>
                      <a:pPr>
                        <a:buNone/>
                      </a:pPr>
                      <a:r>
                        <a:rPr lang="en-US" sz="1800" dirty="0"/>
                        <a:t>Vision-based RL, navigation, combat tasks</a:t>
                      </a:r>
                    </a:p>
                  </a:txBody>
                  <a:tcPr marL="35091" marR="35091" marT="17546" marB="17546" anchor="ctr"/>
                </a:tc>
                <a:extLst>
                  <a:ext uri="{0D108BD9-81ED-4DB2-BD59-A6C34878D82A}">
                    <a16:rowId xmlns:a16="http://schemas.microsoft.com/office/drawing/2014/main" val="1578996864"/>
                  </a:ext>
                </a:extLst>
              </a:tr>
            </a:tbl>
          </a:graphicData>
        </a:graphic>
      </p:graphicFrame>
    </p:spTree>
    <p:extLst>
      <p:ext uri="{BB962C8B-B14F-4D97-AF65-F5344CB8AC3E}">
        <p14:creationId xmlns:p14="http://schemas.microsoft.com/office/powerpoint/2010/main" val="2062411449"/>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81632-386F-E26F-27C7-23E1DB3D1C6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EF2FF5C-BE09-51CF-2ED9-00EAF3FCE843}"/>
              </a:ext>
            </a:extLst>
          </p:cNvPr>
          <p:cNvSpPr txBox="1"/>
          <p:nvPr/>
        </p:nvSpPr>
        <p:spPr>
          <a:xfrm>
            <a:off x="2920730" y="909935"/>
            <a:ext cx="6094378" cy="4455835"/>
          </a:xfrm>
          <a:prstGeom prst="rect">
            <a:avLst/>
          </a:prstGeom>
          <a:noFill/>
        </p:spPr>
        <p:txBody>
          <a:bodyPr wrap="square">
            <a:spAutoFit/>
          </a:bodyPr>
          <a:lstStyle/>
          <a:p>
            <a:pPr algn="ctr">
              <a:lnSpc>
                <a:spcPct val="150000"/>
              </a:lnSpc>
            </a:pPr>
            <a:r>
              <a:rPr lang="en-US" sz="2400" b="1" dirty="0"/>
              <a:t>Applications of RL</a:t>
            </a:r>
          </a:p>
          <a:p>
            <a:pPr marL="342900" indent="-342900">
              <a:lnSpc>
                <a:spcPct val="150000"/>
              </a:lnSpc>
              <a:buFont typeface="Arial" panose="020B0604020202020204" pitchFamily="34" charset="0"/>
              <a:buChar char="•"/>
            </a:pPr>
            <a:r>
              <a:rPr lang="en-US" sz="2400" dirty="0"/>
              <a:t>Education</a:t>
            </a:r>
          </a:p>
          <a:p>
            <a:pPr marL="342900" indent="-342900">
              <a:lnSpc>
                <a:spcPct val="150000"/>
              </a:lnSpc>
              <a:buFont typeface="Arial" panose="020B0604020202020204" pitchFamily="34" charset="0"/>
              <a:buChar char="•"/>
            </a:pPr>
            <a:r>
              <a:rPr lang="en-US" sz="2400" dirty="0"/>
              <a:t>Medicine and healthcare</a:t>
            </a:r>
          </a:p>
          <a:p>
            <a:pPr marL="342900" indent="-342900">
              <a:lnSpc>
                <a:spcPct val="150000"/>
              </a:lnSpc>
              <a:buFont typeface="Arial" panose="020B0604020202020204" pitchFamily="34" charset="0"/>
              <a:buChar char="•"/>
            </a:pPr>
            <a:r>
              <a:rPr lang="en-US" sz="2400" dirty="0"/>
              <a:t>Manufacturing</a:t>
            </a:r>
          </a:p>
          <a:p>
            <a:pPr marL="342900" indent="-342900">
              <a:lnSpc>
                <a:spcPct val="150000"/>
              </a:lnSpc>
              <a:buFont typeface="Arial" panose="020B0604020202020204" pitchFamily="34" charset="0"/>
              <a:buChar char="•"/>
            </a:pPr>
            <a:r>
              <a:rPr lang="en-US" sz="2400" dirty="0"/>
              <a:t>Inventory management</a:t>
            </a:r>
          </a:p>
          <a:p>
            <a:pPr marL="342900" indent="-342900">
              <a:lnSpc>
                <a:spcPct val="150000"/>
              </a:lnSpc>
              <a:buFont typeface="Arial" panose="020B0604020202020204" pitchFamily="34" charset="0"/>
              <a:buChar char="•"/>
            </a:pPr>
            <a:r>
              <a:rPr lang="en-US" sz="2400" dirty="0"/>
              <a:t>Finance </a:t>
            </a:r>
          </a:p>
          <a:p>
            <a:pPr marL="342900" indent="-342900">
              <a:lnSpc>
                <a:spcPct val="150000"/>
              </a:lnSpc>
              <a:buFont typeface="Arial" panose="020B0604020202020204" pitchFamily="34" charset="0"/>
              <a:buChar char="•"/>
            </a:pPr>
            <a:r>
              <a:rPr lang="en-US" sz="2400" dirty="0"/>
              <a:t>Natural Language Processing</a:t>
            </a:r>
          </a:p>
          <a:p>
            <a:pPr marL="342900" indent="-342900">
              <a:lnSpc>
                <a:spcPct val="150000"/>
              </a:lnSpc>
              <a:buFont typeface="Arial" panose="020B0604020202020204" pitchFamily="34" charset="0"/>
              <a:buChar char="•"/>
            </a:pPr>
            <a:r>
              <a:rPr lang="en-US" sz="2400" dirty="0"/>
              <a:t>Computer Vision </a:t>
            </a:r>
            <a:endParaRPr lang="en-IN" sz="2400" dirty="0"/>
          </a:p>
        </p:txBody>
      </p:sp>
    </p:spTree>
    <p:extLst>
      <p:ext uri="{BB962C8B-B14F-4D97-AF65-F5344CB8AC3E}">
        <p14:creationId xmlns:p14="http://schemas.microsoft.com/office/powerpoint/2010/main" val="620550375"/>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5A777-06F8-CC98-9468-C997BEEE118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72FB1C-4187-5F50-3322-EC344C06BF30}"/>
              </a:ext>
            </a:extLst>
          </p:cNvPr>
          <p:cNvSpPr txBox="1"/>
          <p:nvPr/>
        </p:nvSpPr>
        <p:spPr>
          <a:xfrm>
            <a:off x="819554" y="1039665"/>
            <a:ext cx="10727178" cy="4271169"/>
          </a:xfrm>
          <a:prstGeom prst="rect">
            <a:avLst/>
          </a:prstGeom>
          <a:noFill/>
        </p:spPr>
        <p:txBody>
          <a:bodyPr wrap="square">
            <a:spAutoFit/>
          </a:bodyPr>
          <a:lstStyle/>
          <a:p>
            <a:pPr algn="ctr">
              <a:buNone/>
            </a:pPr>
            <a:r>
              <a:rPr lang="en-IN" sz="2400" b="1" dirty="0"/>
              <a:t>Education</a:t>
            </a:r>
          </a:p>
          <a:p>
            <a:pPr>
              <a:lnSpc>
                <a:spcPct val="150000"/>
              </a:lnSpc>
              <a:buNone/>
            </a:pPr>
            <a:r>
              <a:rPr lang="en-IN" sz="2400" b="1" dirty="0"/>
              <a:t>Introduction</a:t>
            </a:r>
          </a:p>
          <a:p>
            <a:pPr>
              <a:lnSpc>
                <a:spcPct val="150000"/>
              </a:lnSpc>
              <a:buFont typeface="Arial" panose="020B0604020202020204" pitchFamily="34" charset="0"/>
              <a:buChar char="•"/>
            </a:pPr>
            <a:r>
              <a:rPr lang="en-US" sz="2400" dirty="0"/>
              <a:t>Reinforcement Learning (RL) in education is used </a:t>
            </a:r>
          </a:p>
          <a:p>
            <a:pPr>
              <a:lnSpc>
                <a:spcPct val="150000"/>
              </a:lnSpc>
              <a:buFont typeface="Arial" panose="020B0604020202020204" pitchFamily="34" charset="0"/>
              <a:buChar char="•"/>
            </a:pPr>
            <a:r>
              <a:rPr lang="en-US" sz="2400" dirty="0"/>
              <a:t>to create personalized learning experiences through intelligent tutoring systems and adaptive content</a:t>
            </a:r>
          </a:p>
          <a:p>
            <a:pPr>
              <a:lnSpc>
                <a:spcPct val="150000"/>
              </a:lnSpc>
              <a:buFont typeface="Arial" panose="020B0604020202020204" pitchFamily="34" charset="0"/>
              <a:buChar char="•"/>
            </a:pPr>
            <a:r>
              <a:rPr lang="en-US" sz="2400" dirty="0"/>
              <a:t>generate educational materials like quizzes and videos</a:t>
            </a:r>
          </a:p>
          <a:p>
            <a:pPr>
              <a:lnSpc>
                <a:spcPct val="150000"/>
              </a:lnSpc>
              <a:buFont typeface="Arial" panose="020B0604020202020204" pitchFamily="34" charset="0"/>
              <a:buChar char="•"/>
            </a:pPr>
            <a:r>
              <a:rPr lang="en-US" sz="2400" dirty="0"/>
              <a:t>provide real-time feedback and hints to students</a:t>
            </a:r>
          </a:p>
          <a:p>
            <a:pPr>
              <a:lnSpc>
                <a:spcPct val="150000"/>
              </a:lnSpc>
              <a:buFont typeface="Arial" panose="020B0604020202020204" pitchFamily="34" charset="0"/>
              <a:buChar char="•"/>
            </a:pPr>
            <a:r>
              <a:rPr lang="en-US" sz="2400" dirty="0"/>
              <a:t>and build simulations of student behaviors to understand learning processes</a:t>
            </a:r>
            <a:endParaRPr lang="en-IN" sz="2400" b="1" dirty="0"/>
          </a:p>
        </p:txBody>
      </p:sp>
    </p:spTree>
    <p:extLst>
      <p:ext uri="{BB962C8B-B14F-4D97-AF65-F5344CB8AC3E}">
        <p14:creationId xmlns:p14="http://schemas.microsoft.com/office/powerpoint/2010/main" val="10671802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28FC-443F-242C-180D-CF8F2102B707}"/>
              </a:ext>
            </a:extLst>
          </p:cNvPr>
          <p:cNvSpPr>
            <a:spLocks noGrp="1"/>
          </p:cNvSpPr>
          <p:nvPr>
            <p:ph type="title"/>
          </p:nvPr>
        </p:nvSpPr>
        <p:spPr>
          <a:xfrm>
            <a:off x="609600" y="609600"/>
            <a:ext cx="10972800" cy="718457"/>
          </a:xfrm>
        </p:spPr>
        <p:txBody>
          <a:bodyPr/>
          <a:lstStyle/>
          <a:p>
            <a:r>
              <a:rPr lang="en-US" dirty="0"/>
              <a:t>Step 6: Learning the Value Function</a:t>
            </a:r>
          </a:p>
        </p:txBody>
      </p:sp>
      <p:sp>
        <p:nvSpPr>
          <p:cNvPr id="3" name="Content Placeholder 2">
            <a:extLst>
              <a:ext uri="{FF2B5EF4-FFF2-40B4-BE49-F238E27FC236}">
                <a16:creationId xmlns:a16="http://schemas.microsoft.com/office/drawing/2014/main" id="{77E6AB57-4CEE-DC3B-F991-4D5351E88378}"/>
              </a:ext>
            </a:extLst>
          </p:cNvPr>
          <p:cNvSpPr>
            <a:spLocks noGrp="1"/>
          </p:cNvSpPr>
          <p:nvPr>
            <p:ph idx="1"/>
          </p:nvPr>
        </p:nvSpPr>
        <p:spPr>
          <a:xfrm>
            <a:off x="609600" y="1417638"/>
            <a:ext cx="10972800" cy="5257799"/>
          </a:xfrm>
        </p:spPr>
        <p:txBody>
          <a:bodyPr/>
          <a:lstStyle/>
          <a:p>
            <a:pPr algn="just"/>
            <a:r>
              <a:rPr lang="en-US" sz="2800" dirty="0"/>
              <a:t>Since an agent doesn't know the future, it can't just plug numbers into the equation. It must </a:t>
            </a:r>
            <a:r>
              <a:rPr lang="en-US" sz="2800" b="1" dirty="0"/>
              <a:t>learn</a:t>
            </a:r>
            <a:r>
              <a:rPr lang="en-US" sz="2800" dirty="0"/>
              <a:t> the value function from experience.</a:t>
            </a:r>
          </a:p>
          <a:p>
            <a:pPr algn="just"/>
            <a:r>
              <a:rPr lang="en-US" sz="2800" b="1" dirty="0"/>
              <a:t>Start with an estimate:</a:t>
            </a:r>
            <a:r>
              <a:rPr lang="en-US" sz="2800" dirty="0"/>
              <a:t> The agent begins by assigning a random value to every state.</a:t>
            </a:r>
          </a:p>
          <a:p>
            <a:pPr algn="just"/>
            <a:r>
              <a:rPr lang="en-US" sz="2800" b="1" dirty="0"/>
              <a:t>Explore the environment:</a:t>
            </a:r>
            <a:r>
              <a:rPr lang="en-US" sz="2800" dirty="0"/>
              <a:t> It takes actions and observes the rewards it receives and the states it enters.</a:t>
            </a:r>
          </a:p>
          <a:p>
            <a:pPr algn="just"/>
            <a:r>
              <a:rPr lang="en-US" sz="2800" b="1" dirty="0"/>
              <a:t>Update the values:</a:t>
            </a:r>
            <a:r>
              <a:rPr lang="en-US" sz="2800" dirty="0"/>
              <a:t> After each step, it compares its current value estimate for a state to the actual reward it received plus the value of the next state. It then adjusts its estimate to be more accurate. This is the essence of </a:t>
            </a:r>
            <a:r>
              <a:rPr lang="en-US" sz="2800" b="1" dirty="0"/>
              <a:t>Temporal Difference (TD) Learning</a:t>
            </a:r>
            <a:r>
              <a:rPr lang="en-US" sz="2800" dirty="0"/>
              <a:t>.</a:t>
            </a:r>
          </a:p>
          <a:p>
            <a:endParaRPr lang="en-US" dirty="0"/>
          </a:p>
        </p:txBody>
      </p:sp>
    </p:spTree>
    <p:extLst>
      <p:ext uri="{BB962C8B-B14F-4D97-AF65-F5344CB8AC3E}">
        <p14:creationId xmlns:p14="http://schemas.microsoft.com/office/powerpoint/2010/main" val="1855645828"/>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63E65-C2D6-A062-B72A-B5B48F45C1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50DDFA5-61E0-F72A-B4CF-0217F2F17D91}"/>
              </a:ext>
            </a:extLst>
          </p:cNvPr>
          <p:cNvSpPr txBox="1"/>
          <p:nvPr/>
        </p:nvSpPr>
        <p:spPr>
          <a:xfrm>
            <a:off x="629055" y="1097061"/>
            <a:ext cx="10797702" cy="4170757"/>
          </a:xfrm>
          <a:prstGeom prst="rect">
            <a:avLst/>
          </a:prstGeom>
          <a:noFill/>
        </p:spPr>
        <p:txBody>
          <a:bodyPr wrap="square">
            <a:spAutoFit/>
          </a:bodyPr>
          <a:lstStyle/>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Adaptive Tutoring: </a:t>
            </a:r>
            <a:r>
              <a:rPr lang="en-US" sz="2000" b="0" i="0" dirty="0">
                <a:effectLst/>
                <a:latin typeface="Google Sans"/>
              </a:rPr>
              <a:t>RL agents can adapt to a student's learning style and knowledge gaps, providing customized learning paths and content to improve effectiveness. </a:t>
            </a:r>
          </a:p>
          <a:p>
            <a:pPr algn="just">
              <a:lnSpc>
                <a:spcPts val="1650"/>
              </a:lnSpc>
              <a:spcBef>
                <a:spcPts val="750"/>
              </a:spcBef>
              <a:spcAft>
                <a:spcPts val="1500"/>
              </a:spcAft>
              <a:buFont typeface="Arial" panose="020B0604020202020204" pitchFamily="34" charset="0"/>
              <a:buChar char="•"/>
            </a:pPr>
            <a:r>
              <a:rPr lang="en-US" sz="2000" b="1" i="0" dirty="0">
                <a:effectLst/>
                <a:latin typeface="Google Sans"/>
              </a:rPr>
              <a:t>Emotional and Social Support: </a:t>
            </a:r>
            <a:r>
              <a:rPr lang="en-US" sz="2000" b="0" i="0" dirty="0">
                <a:effectLst/>
                <a:latin typeface="Google Sans"/>
              </a:rPr>
              <a:t>RL can analyze student emotional responses and social interactions, offering timely support and guidance to develop emotional regulation and social skills. </a:t>
            </a:r>
          </a:p>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Automated Content Creation: </a:t>
            </a:r>
            <a:r>
              <a:rPr lang="en-US" sz="2000" b="0" i="0" dirty="0">
                <a:effectLst/>
                <a:latin typeface="Google Sans"/>
              </a:rPr>
              <a:t>RL techniques can be employed to produce various educational materials, including quizzes, exercises, and even videos, tailored to specific learning goals. </a:t>
            </a:r>
          </a:p>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Platform Optimization:</a:t>
            </a:r>
            <a:r>
              <a:rPr lang="en-US" sz="2000" b="0" i="0" dirty="0">
                <a:effectLst/>
                <a:latin typeface="Google Sans"/>
              </a:rPr>
              <a:t> RL</a:t>
            </a:r>
            <a:r>
              <a:rPr lang="en-US" sz="2000" dirty="0">
                <a:latin typeface="Google Sans"/>
              </a:rPr>
              <a:t> </a:t>
            </a:r>
            <a:r>
              <a:rPr lang="en-US" sz="2000" b="0" i="0" dirty="0">
                <a:effectLst/>
                <a:latin typeface="Google Sans"/>
              </a:rPr>
              <a:t>can be used in educational platforms to determine the most effective versions of learning technologies or content by observing student learning outcomes. </a:t>
            </a:r>
          </a:p>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Simulating Student Behavior:</a:t>
            </a:r>
            <a:r>
              <a:rPr lang="en-US" sz="2000" b="0" i="0" dirty="0">
                <a:effectLst/>
                <a:latin typeface="Google Sans"/>
              </a:rPr>
              <a:t> RL can simulate student behavior by treating the student as the agent and the teacher or platform as the environment, providing a deeper understanding of how students learn and interact with educational content.</a:t>
            </a:r>
          </a:p>
          <a:p>
            <a:pPr algn="just">
              <a:lnSpc>
                <a:spcPts val="1650"/>
              </a:lnSpc>
              <a:spcBef>
                <a:spcPts val="750"/>
              </a:spcBef>
              <a:spcAft>
                <a:spcPts val="600"/>
              </a:spcAft>
              <a:buFont typeface="Arial" panose="020B0604020202020204" pitchFamily="34" charset="0"/>
              <a:buChar char="•"/>
            </a:pPr>
            <a:r>
              <a:rPr lang="en-US" sz="2000" b="1" i="0" dirty="0">
                <a:effectLst/>
                <a:latin typeface="Google Sans"/>
              </a:rPr>
              <a:t>Improving Learning Outcomes:</a:t>
            </a:r>
            <a:r>
              <a:rPr lang="en-US" sz="2000" b="0" i="0" dirty="0">
                <a:effectLst/>
                <a:latin typeface="Google Sans"/>
              </a:rPr>
              <a:t> By enabling systems to align with individual student needs, RL can precisely enhance learning efficacy and outcomes, ensuring students learn at their optimal pace and comprehension level.</a:t>
            </a:r>
          </a:p>
        </p:txBody>
      </p:sp>
    </p:spTree>
    <p:extLst>
      <p:ext uri="{BB962C8B-B14F-4D97-AF65-F5344CB8AC3E}">
        <p14:creationId xmlns:p14="http://schemas.microsoft.com/office/powerpoint/2010/main" val="1605796875"/>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8A667-9F73-AADD-5B07-D74092EE5A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EBD2CF-6136-68D7-1767-63D49604DD88}"/>
              </a:ext>
            </a:extLst>
          </p:cNvPr>
          <p:cNvSpPr txBox="1"/>
          <p:nvPr/>
        </p:nvSpPr>
        <p:spPr>
          <a:xfrm>
            <a:off x="3290380" y="671368"/>
            <a:ext cx="6094378" cy="461665"/>
          </a:xfrm>
          <a:prstGeom prst="rect">
            <a:avLst/>
          </a:prstGeom>
          <a:noFill/>
        </p:spPr>
        <p:txBody>
          <a:bodyPr wrap="square">
            <a:spAutoFit/>
          </a:bodyPr>
          <a:lstStyle/>
          <a:p>
            <a:r>
              <a:rPr lang="en-US" sz="2400" b="1" dirty="0"/>
              <a:t>Medicine and healthcare</a:t>
            </a:r>
            <a:endParaRPr lang="en-IN" sz="2400" b="1" dirty="0"/>
          </a:p>
        </p:txBody>
      </p:sp>
      <p:pic>
        <p:nvPicPr>
          <p:cNvPr id="5" name="Picture 4">
            <a:extLst>
              <a:ext uri="{FF2B5EF4-FFF2-40B4-BE49-F238E27FC236}">
                <a16:creationId xmlns:a16="http://schemas.microsoft.com/office/drawing/2014/main" id="{16CE3752-4330-1819-A16A-6D72F121667F}"/>
              </a:ext>
            </a:extLst>
          </p:cNvPr>
          <p:cNvPicPr>
            <a:picLocks noChangeAspect="1"/>
          </p:cNvPicPr>
          <p:nvPr/>
        </p:nvPicPr>
        <p:blipFill>
          <a:blip r:embed="rId2"/>
          <a:stretch>
            <a:fillRect/>
          </a:stretch>
        </p:blipFill>
        <p:spPr>
          <a:xfrm>
            <a:off x="1352145" y="1133033"/>
            <a:ext cx="8959174" cy="5890337"/>
          </a:xfrm>
          <a:prstGeom prst="rect">
            <a:avLst/>
          </a:prstGeom>
        </p:spPr>
      </p:pic>
    </p:spTree>
    <p:extLst>
      <p:ext uri="{BB962C8B-B14F-4D97-AF65-F5344CB8AC3E}">
        <p14:creationId xmlns:p14="http://schemas.microsoft.com/office/powerpoint/2010/main" val="934925277"/>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CA397-5341-7F0E-DE3F-568A21848B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670E0F5-368D-EDB6-C0A4-E59653A9269C}"/>
              </a:ext>
            </a:extLst>
          </p:cNvPr>
          <p:cNvSpPr txBox="1"/>
          <p:nvPr/>
        </p:nvSpPr>
        <p:spPr>
          <a:xfrm>
            <a:off x="732006" y="881860"/>
            <a:ext cx="10571534" cy="5452198"/>
          </a:xfrm>
          <a:prstGeom prst="rect">
            <a:avLst/>
          </a:prstGeom>
          <a:noFill/>
        </p:spPr>
        <p:txBody>
          <a:bodyPr wrap="square">
            <a:spAutoFit/>
          </a:bodyPr>
          <a:lstStyle/>
          <a:p>
            <a:pPr algn="ctr">
              <a:lnSpc>
                <a:spcPts val="1950"/>
              </a:lnSpc>
              <a:spcBef>
                <a:spcPts val="1500"/>
              </a:spcBef>
              <a:spcAft>
                <a:spcPts val="750"/>
              </a:spcAft>
              <a:buNone/>
            </a:pPr>
            <a:r>
              <a:rPr lang="en-US" sz="2200" b="1" i="0" dirty="0">
                <a:effectLst/>
              </a:rPr>
              <a:t>Personalized Treatment Optimization</a:t>
            </a:r>
          </a:p>
          <a:p>
            <a:pPr algn="just">
              <a:lnSpc>
                <a:spcPts val="1650"/>
              </a:lnSpc>
              <a:spcBef>
                <a:spcPts val="750"/>
              </a:spcBef>
              <a:spcAft>
                <a:spcPts val="600"/>
              </a:spcAft>
              <a:buFont typeface="Arial" panose="020B0604020202020204" pitchFamily="34" charset="0"/>
              <a:buChar char="•"/>
            </a:pPr>
            <a:r>
              <a:rPr lang="en-US" sz="2200" b="1" i="0" dirty="0">
                <a:effectLst/>
              </a:rPr>
              <a:t>Dynamic Treatment Regimes (DTRs): </a:t>
            </a:r>
            <a:r>
              <a:rPr lang="en-US" sz="2200" b="0" i="0" dirty="0">
                <a:effectLst/>
              </a:rPr>
              <a:t>RL creates personalized treatment strategies for chronic conditions by learning from patient data.</a:t>
            </a:r>
          </a:p>
          <a:p>
            <a:pPr algn="just">
              <a:lnSpc>
                <a:spcPts val="1650"/>
              </a:lnSpc>
              <a:spcBef>
                <a:spcPts val="750"/>
              </a:spcBef>
              <a:spcAft>
                <a:spcPts val="600"/>
              </a:spcAft>
              <a:buFont typeface="Arial" panose="020B0604020202020204" pitchFamily="34" charset="0"/>
              <a:buChar char="•"/>
            </a:pPr>
            <a:r>
              <a:rPr lang="en-US" sz="2200" b="1" i="0" dirty="0">
                <a:effectLst/>
              </a:rPr>
              <a:t>Cancer Treatment: </a:t>
            </a:r>
            <a:r>
              <a:rPr lang="en-US" sz="2200" b="0" i="0" dirty="0">
                <a:effectLst/>
              </a:rPr>
              <a:t>RL optimizes chemotherapy and radiation schedules by considering patient-specific responses to improve long-term outcomes. </a:t>
            </a:r>
          </a:p>
          <a:p>
            <a:pPr algn="just">
              <a:lnSpc>
                <a:spcPts val="1650"/>
              </a:lnSpc>
              <a:spcBef>
                <a:spcPts val="750"/>
              </a:spcBef>
              <a:spcAft>
                <a:spcPts val="1500"/>
              </a:spcAft>
              <a:buFont typeface="Arial" panose="020B0604020202020204" pitchFamily="34" charset="0"/>
              <a:buChar char="•"/>
            </a:pPr>
            <a:r>
              <a:rPr lang="en-US" sz="2200" b="1" i="0" dirty="0">
                <a:effectLst/>
              </a:rPr>
              <a:t>Intensive Care Unit (ICU) Management: </a:t>
            </a:r>
            <a:r>
              <a:rPr lang="en-US" sz="2200" b="0" i="0" dirty="0">
                <a:effectLst/>
              </a:rPr>
              <a:t>RL helps manage patient conditions and optimize ventilator settings to minimize mortality and improve physiological stability. </a:t>
            </a:r>
          </a:p>
          <a:p>
            <a:pPr algn="just"/>
            <a:r>
              <a:rPr lang="en-US" sz="2200" b="1" dirty="0"/>
              <a:t>Enhancing Clinical Decision Support and Automation</a:t>
            </a:r>
          </a:p>
          <a:p>
            <a:pPr algn="just"/>
            <a:endParaRPr lang="en-US" sz="2200" b="1" dirty="0"/>
          </a:p>
          <a:p>
            <a:pPr marL="342900" indent="-342900" algn="just">
              <a:buFont typeface="Arial" panose="020B0604020202020204" pitchFamily="34" charset="0"/>
              <a:buChar char="•"/>
            </a:pPr>
            <a:r>
              <a:rPr lang="en-US" sz="2200" b="1" dirty="0"/>
              <a:t>Clinical Decision Support Systems (CDSSs): </a:t>
            </a:r>
            <a:r>
              <a:rPr lang="en-US" sz="2200" dirty="0"/>
              <a:t>RL powers CDSSs, which provide AI-driven recommendations and suggest optimal treatment pathways by continuously learning from new patient cases and historical outcomes. </a:t>
            </a:r>
          </a:p>
          <a:p>
            <a:pPr algn="just"/>
            <a:endParaRPr lang="en-US" sz="2200" dirty="0"/>
          </a:p>
          <a:p>
            <a:pPr marL="342900" indent="-342900" algn="just">
              <a:buFont typeface="Arial" panose="020B0604020202020204" pitchFamily="34" charset="0"/>
              <a:buChar char="•"/>
            </a:pPr>
            <a:r>
              <a:rPr lang="en-US" sz="2200" b="1" dirty="0"/>
              <a:t>Personalized Antidepressant Treatment: </a:t>
            </a:r>
            <a:r>
              <a:rPr lang="en-US" sz="2200" dirty="0"/>
              <a:t>RL models learn to adapt and personalize antidepressant treatment plans to individual patient responses</a:t>
            </a:r>
          </a:p>
          <a:p>
            <a:pPr algn="just">
              <a:lnSpc>
                <a:spcPts val="1650"/>
              </a:lnSpc>
              <a:spcBef>
                <a:spcPts val="750"/>
              </a:spcBef>
              <a:spcAft>
                <a:spcPts val="1500"/>
              </a:spcAft>
              <a:buFont typeface="Arial" panose="020B0604020202020204" pitchFamily="34" charset="0"/>
              <a:buChar char="•"/>
            </a:pPr>
            <a:endParaRPr lang="en-US" sz="2200" b="0" i="0" dirty="0">
              <a:effectLst/>
            </a:endParaRPr>
          </a:p>
        </p:txBody>
      </p:sp>
    </p:spTree>
    <p:extLst>
      <p:ext uri="{BB962C8B-B14F-4D97-AF65-F5344CB8AC3E}">
        <p14:creationId xmlns:p14="http://schemas.microsoft.com/office/powerpoint/2010/main" val="3720805689"/>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49B50-D26E-84D5-4EFE-9FAA1DEBBE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118BDBB-B90A-230B-0AAD-07D06CC7C41E}"/>
              </a:ext>
            </a:extLst>
          </p:cNvPr>
          <p:cNvSpPr txBox="1"/>
          <p:nvPr/>
        </p:nvSpPr>
        <p:spPr>
          <a:xfrm>
            <a:off x="794425" y="1275002"/>
            <a:ext cx="10603149" cy="5379165"/>
          </a:xfrm>
          <a:prstGeom prst="rect">
            <a:avLst/>
          </a:prstGeom>
          <a:noFill/>
        </p:spPr>
        <p:txBody>
          <a:bodyPr wrap="square">
            <a:spAutoFit/>
          </a:bodyPr>
          <a:lstStyle/>
          <a:p>
            <a:pPr algn="ctr"/>
            <a:r>
              <a:rPr lang="en-US" sz="2400" b="1" dirty="0"/>
              <a:t>Improving Healthcare Operations</a:t>
            </a:r>
            <a:r>
              <a:rPr lang="en-US" sz="2400" dirty="0"/>
              <a:t> </a:t>
            </a:r>
          </a:p>
          <a:p>
            <a:pPr marL="342900" indent="-342900" algn="just">
              <a:lnSpc>
                <a:spcPct val="150000"/>
              </a:lnSpc>
              <a:buFont typeface="Arial" panose="020B0604020202020204" pitchFamily="34" charset="0"/>
              <a:buChar char="•"/>
            </a:pPr>
            <a:r>
              <a:rPr lang="en-US" sz="2400" b="1" dirty="0"/>
              <a:t>Resource Management: </a:t>
            </a:r>
            <a:r>
              <a:rPr lang="en-US" sz="2400" dirty="0"/>
              <a:t>RL optimizes hospital resource allocation, including scheduling surgeries, assigning ICU beds, and predicting emergency department admissions to minimize bottlenecks.</a:t>
            </a:r>
          </a:p>
          <a:p>
            <a:pPr algn="just">
              <a:lnSpc>
                <a:spcPct val="150000"/>
              </a:lnSpc>
            </a:pPr>
            <a:endParaRPr lang="en-US" sz="2400" dirty="0"/>
          </a:p>
          <a:p>
            <a:pPr marL="342900" indent="-342900" algn="just">
              <a:lnSpc>
                <a:spcPct val="150000"/>
              </a:lnSpc>
              <a:buFont typeface="Arial" panose="020B0604020202020204" pitchFamily="34" charset="0"/>
              <a:buChar char="•"/>
            </a:pPr>
            <a:r>
              <a:rPr lang="en-US" sz="2400" b="1" dirty="0"/>
              <a:t>Medical Imaging: </a:t>
            </a:r>
            <a:r>
              <a:rPr lang="en-US" sz="2400" dirty="0"/>
              <a:t>RL agents can guide image analysis by focusing computational power on regions of interest in medical scans, improving the speed and accuracy of anomaly detection.</a:t>
            </a:r>
          </a:p>
          <a:p>
            <a:pPr marL="342900" indent="-342900" algn="just">
              <a:lnSpc>
                <a:spcPct val="150000"/>
              </a:lnSpc>
              <a:buFont typeface="Arial" panose="020B0604020202020204" pitchFamily="34" charset="0"/>
              <a:buChar char="•"/>
            </a:pPr>
            <a:r>
              <a:rPr lang="en-US" sz="2400" b="1" dirty="0"/>
              <a:t>Advancing Robotic Surgery: </a:t>
            </a:r>
            <a:r>
              <a:rPr lang="en-US" sz="2400" dirty="0"/>
              <a:t>In robotic surgery, RL enhances motion planning and precision control, improving patient safety during procedures.</a:t>
            </a:r>
            <a:endParaRPr lang="en-IN" sz="2400" dirty="0"/>
          </a:p>
        </p:txBody>
      </p:sp>
    </p:spTree>
    <p:extLst>
      <p:ext uri="{BB962C8B-B14F-4D97-AF65-F5344CB8AC3E}">
        <p14:creationId xmlns:p14="http://schemas.microsoft.com/office/powerpoint/2010/main" val="64048442"/>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4105-61FD-FCDD-1527-CEC4FC9804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66373B-474D-ADF7-0DF9-39EDF71BBB67}"/>
              </a:ext>
            </a:extLst>
          </p:cNvPr>
          <p:cNvSpPr txBox="1"/>
          <p:nvPr/>
        </p:nvSpPr>
        <p:spPr>
          <a:xfrm>
            <a:off x="3533572" y="681095"/>
            <a:ext cx="6094378" cy="461665"/>
          </a:xfrm>
          <a:prstGeom prst="rect">
            <a:avLst/>
          </a:prstGeom>
          <a:noFill/>
        </p:spPr>
        <p:txBody>
          <a:bodyPr wrap="square">
            <a:spAutoFit/>
          </a:bodyPr>
          <a:lstStyle/>
          <a:p>
            <a:pPr algn="ctr"/>
            <a:r>
              <a:rPr lang="en-IN" sz="2400" b="1" dirty="0"/>
              <a:t>Manufacturing</a:t>
            </a:r>
          </a:p>
        </p:txBody>
      </p:sp>
      <p:sp>
        <p:nvSpPr>
          <p:cNvPr id="5" name="TextBox 4">
            <a:extLst>
              <a:ext uri="{FF2B5EF4-FFF2-40B4-BE49-F238E27FC236}">
                <a16:creationId xmlns:a16="http://schemas.microsoft.com/office/drawing/2014/main" id="{03C3AD65-FE47-88C4-8D9F-7C058C87E1F9}"/>
              </a:ext>
            </a:extLst>
          </p:cNvPr>
          <p:cNvSpPr txBox="1"/>
          <p:nvPr/>
        </p:nvSpPr>
        <p:spPr>
          <a:xfrm>
            <a:off x="556098" y="1142760"/>
            <a:ext cx="11079804" cy="5632311"/>
          </a:xfrm>
          <a:prstGeom prst="rect">
            <a:avLst/>
          </a:prstGeom>
          <a:noFill/>
        </p:spPr>
        <p:txBody>
          <a:bodyPr wrap="square">
            <a:spAutoFit/>
          </a:bodyPr>
          <a:lstStyle/>
          <a:p>
            <a:pPr marL="285750" indent="-285750" algn="just">
              <a:buFont typeface="Arial" panose="020B0604020202020204" pitchFamily="34" charset="0"/>
              <a:buChar char="•"/>
            </a:pPr>
            <a:r>
              <a:rPr lang="en-US" sz="2000" b="1" dirty="0"/>
              <a:t>Predictive Maintenance: </a:t>
            </a:r>
            <a:r>
              <a:rPr lang="en-US" sz="2000" dirty="0"/>
              <a:t>RL algorithms can learn to predict when equipment is likely to fail by analyzing operational data, allowing for proactive maintenance and minimizing costly downtime. </a:t>
            </a:r>
            <a:endParaRPr lang="en-US" sz="1000" dirty="0"/>
          </a:p>
          <a:p>
            <a:pPr marL="285750" indent="-285750" algn="just">
              <a:buFont typeface="Arial" panose="020B0604020202020204" pitchFamily="34" charset="0"/>
              <a:buChar char="•"/>
            </a:pPr>
            <a:r>
              <a:rPr lang="en-US" sz="2000" b="1" dirty="0"/>
              <a:t>Robotics and Automation: </a:t>
            </a:r>
            <a:r>
              <a:rPr lang="en-US" sz="2000" dirty="0"/>
              <a:t>Robots learn to perform tasks in complex environments, optimizing movements and efficiency for tasks like material handling and assembly, often in conjunction with other AI techniques like deep learning. </a:t>
            </a:r>
            <a:endParaRPr lang="en-US" sz="1050" dirty="0"/>
          </a:p>
          <a:p>
            <a:pPr marL="285750" indent="-285750" algn="just">
              <a:buFont typeface="Arial" panose="020B0604020202020204" pitchFamily="34" charset="0"/>
              <a:buChar char="•"/>
            </a:pPr>
            <a:r>
              <a:rPr lang="en-US" sz="2000" b="1" dirty="0"/>
              <a:t>Production Scheduling and Control: </a:t>
            </a:r>
            <a:r>
              <a:rPr lang="en-US" sz="2000" dirty="0"/>
              <a:t>RL enables dynamic, real-time adjustment of production plans to unexpected changes, such as machine breakdowns, ensuring smoother workflow and better resource allocation. </a:t>
            </a:r>
            <a:endParaRPr lang="en-US" sz="1000" dirty="0"/>
          </a:p>
          <a:p>
            <a:pPr marL="285750" indent="-285750" algn="just">
              <a:buFont typeface="Arial" panose="020B0604020202020204" pitchFamily="34" charset="0"/>
              <a:buChar char="•"/>
            </a:pPr>
            <a:r>
              <a:rPr lang="en-US" sz="2000" b="1" dirty="0"/>
              <a:t>Quality Control: </a:t>
            </a:r>
            <a:r>
              <a:rPr lang="en-US" sz="2000" dirty="0"/>
              <a:t>By continuously learning from sensor data, RL can help to fine-tune processes and identify defects, leading to higher product quality and reduced negative customer feedback. </a:t>
            </a:r>
            <a:endParaRPr lang="en-US" sz="1000" dirty="0"/>
          </a:p>
          <a:p>
            <a:pPr marL="285750" indent="-285750" algn="just">
              <a:buFont typeface="Arial" panose="020B0604020202020204" pitchFamily="34" charset="0"/>
              <a:buChar char="•"/>
            </a:pPr>
            <a:r>
              <a:rPr lang="en-US" sz="2000" b="1" dirty="0"/>
              <a:t>Energy Optimization: </a:t>
            </a:r>
            <a:r>
              <a:rPr lang="en-US" sz="2000" dirty="0"/>
              <a:t>RL can be used to optimize energy consumption in manufacturing operations by learning how to best manage power usage, resulting in cost savings and a reduced environmental impact. </a:t>
            </a:r>
          </a:p>
          <a:p>
            <a:pPr marL="342900" indent="-342900" algn="just">
              <a:buFont typeface="Arial" panose="020B0604020202020204" pitchFamily="34" charset="0"/>
              <a:buChar char="•"/>
            </a:pPr>
            <a:r>
              <a:rPr lang="en-US" sz="2000" b="1" dirty="0"/>
              <a:t>Warehouse Management: </a:t>
            </a:r>
            <a:r>
              <a:rPr lang="en-US" sz="2000" dirty="0"/>
              <a:t>RL algorithms can optimize warehouse operations, including inventory management, order picking, and routing for mobile robots, to improve efficiency and resource use. </a:t>
            </a:r>
            <a:endParaRPr lang="en-IN" sz="2000" dirty="0"/>
          </a:p>
        </p:txBody>
      </p:sp>
    </p:spTree>
    <p:extLst>
      <p:ext uri="{BB962C8B-B14F-4D97-AF65-F5344CB8AC3E}">
        <p14:creationId xmlns:p14="http://schemas.microsoft.com/office/powerpoint/2010/main" val="3511163886"/>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9798A-652B-E658-C03A-B0D790F4BB6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9B498C6-556D-37EE-91D4-3D7393652DD7}"/>
              </a:ext>
            </a:extLst>
          </p:cNvPr>
          <p:cNvPicPr>
            <a:picLocks noChangeAspect="1"/>
          </p:cNvPicPr>
          <p:nvPr/>
        </p:nvPicPr>
        <p:blipFill>
          <a:blip r:embed="rId2"/>
          <a:stretch>
            <a:fillRect/>
          </a:stretch>
        </p:blipFill>
        <p:spPr>
          <a:xfrm>
            <a:off x="2169267" y="1507788"/>
            <a:ext cx="8657617" cy="5048655"/>
          </a:xfrm>
          <a:prstGeom prst="rect">
            <a:avLst/>
          </a:prstGeom>
        </p:spPr>
      </p:pic>
      <p:sp>
        <p:nvSpPr>
          <p:cNvPr id="5" name="TextBox 4">
            <a:extLst>
              <a:ext uri="{FF2B5EF4-FFF2-40B4-BE49-F238E27FC236}">
                <a16:creationId xmlns:a16="http://schemas.microsoft.com/office/drawing/2014/main" id="{939F34E2-7A6E-9BE8-3A65-8082FE22059C}"/>
              </a:ext>
            </a:extLst>
          </p:cNvPr>
          <p:cNvSpPr txBox="1"/>
          <p:nvPr/>
        </p:nvSpPr>
        <p:spPr>
          <a:xfrm>
            <a:off x="3718398" y="807555"/>
            <a:ext cx="6094378" cy="461665"/>
          </a:xfrm>
          <a:prstGeom prst="rect">
            <a:avLst/>
          </a:prstGeom>
          <a:noFill/>
        </p:spPr>
        <p:txBody>
          <a:bodyPr wrap="square">
            <a:spAutoFit/>
          </a:bodyPr>
          <a:lstStyle/>
          <a:p>
            <a:r>
              <a:rPr lang="en-IN" sz="2400" b="1" dirty="0"/>
              <a:t>Inventory management</a:t>
            </a:r>
          </a:p>
        </p:txBody>
      </p:sp>
    </p:spTree>
    <p:extLst>
      <p:ext uri="{BB962C8B-B14F-4D97-AF65-F5344CB8AC3E}">
        <p14:creationId xmlns:p14="http://schemas.microsoft.com/office/powerpoint/2010/main" val="3197782828"/>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10895-87C1-D909-293A-B0B498B5EDE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3A9C31-78AB-D36C-8769-F7EDF0BA4ABA}"/>
              </a:ext>
            </a:extLst>
          </p:cNvPr>
          <p:cNvSpPr txBox="1"/>
          <p:nvPr/>
        </p:nvSpPr>
        <p:spPr>
          <a:xfrm>
            <a:off x="856035" y="1312997"/>
            <a:ext cx="10184859" cy="4832092"/>
          </a:xfrm>
          <a:prstGeom prst="rect">
            <a:avLst/>
          </a:prstGeom>
          <a:noFill/>
        </p:spPr>
        <p:txBody>
          <a:bodyPr wrap="square">
            <a:spAutoFit/>
          </a:bodyPr>
          <a:lstStyle/>
          <a:p>
            <a:pPr marL="342900" indent="-342900" algn="just">
              <a:buFont typeface="Arial" panose="020B0604020202020204" pitchFamily="34" charset="0"/>
              <a:buChar char="•"/>
            </a:pPr>
            <a:r>
              <a:rPr lang="en-US" sz="2200" b="1" dirty="0"/>
              <a:t>Dynamic Ordering Decisions: </a:t>
            </a:r>
            <a:r>
              <a:rPr lang="en-US" sz="2200" dirty="0"/>
              <a:t>RL agents learn to make dynamic decisions on when and how much to order by observing past outcomes and continuously improving their strategies, unlike traditional methods that rely on fixed assumptions. </a:t>
            </a:r>
          </a:p>
          <a:p>
            <a:pPr marL="342900" indent="-342900" algn="just">
              <a:buFont typeface="Arial" panose="020B0604020202020204" pitchFamily="34" charset="0"/>
              <a:buChar char="•"/>
            </a:pPr>
            <a:r>
              <a:rPr lang="en-US" sz="2200" b="1" dirty="0"/>
              <a:t>Cost Minimization: </a:t>
            </a:r>
            <a:r>
              <a:rPr lang="en-US" sz="2200" dirty="0"/>
              <a:t>The primary goal of RL in inventory management is to learn an optimal ordering policy that minimizes the total inventory management costs, including holding costs and potential costs from lost sales or backorders. </a:t>
            </a:r>
          </a:p>
          <a:p>
            <a:pPr marL="342900" indent="-342900" algn="just">
              <a:buFont typeface="Arial" panose="020B0604020202020204" pitchFamily="34" charset="0"/>
              <a:buChar char="•"/>
            </a:pPr>
            <a:r>
              <a:rPr lang="en-US" sz="2200" b="1" dirty="0"/>
              <a:t>Service Level Maintenance: </a:t>
            </a:r>
            <a:r>
              <a:rPr lang="en-US" sz="2200" dirty="0"/>
              <a:t>By balancing cost reduction with maintaining high service levels, RL helps ensure that customers' demands are met efficiently without excessive overstocking. </a:t>
            </a:r>
          </a:p>
          <a:p>
            <a:pPr marL="342900" indent="-342900" algn="just">
              <a:buFont typeface="Arial" panose="020B0604020202020204" pitchFamily="34" charset="0"/>
              <a:buChar char="•"/>
            </a:pPr>
            <a:r>
              <a:rPr lang="en-US" sz="2200" b="1" dirty="0"/>
              <a:t>Automated Stock Replenishment: </a:t>
            </a:r>
            <a:r>
              <a:rPr lang="en-US" sz="2200" dirty="0"/>
              <a:t>RL can automate the re-supply process, integrating real-time data from sensors and systems to ensure a consistent flow of goods. </a:t>
            </a:r>
            <a:endParaRPr lang="en-IN" sz="2200" dirty="0"/>
          </a:p>
        </p:txBody>
      </p:sp>
    </p:spTree>
    <p:extLst>
      <p:ext uri="{BB962C8B-B14F-4D97-AF65-F5344CB8AC3E}">
        <p14:creationId xmlns:p14="http://schemas.microsoft.com/office/powerpoint/2010/main" val="3312148473"/>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AFA5A-DB51-B499-E048-18F29B3382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10E91A-8196-6513-2189-FA954D143874}"/>
              </a:ext>
            </a:extLst>
          </p:cNvPr>
          <p:cNvSpPr txBox="1"/>
          <p:nvPr/>
        </p:nvSpPr>
        <p:spPr>
          <a:xfrm>
            <a:off x="3358474" y="758916"/>
            <a:ext cx="6094378" cy="461665"/>
          </a:xfrm>
          <a:prstGeom prst="rect">
            <a:avLst/>
          </a:prstGeom>
          <a:noFill/>
        </p:spPr>
        <p:txBody>
          <a:bodyPr wrap="square">
            <a:spAutoFit/>
          </a:bodyPr>
          <a:lstStyle/>
          <a:p>
            <a:pPr algn="ctr"/>
            <a:r>
              <a:rPr lang="en-IN" sz="2400" b="1" dirty="0"/>
              <a:t>Finance</a:t>
            </a:r>
          </a:p>
        </p:txBody>
      </p:sp>
      <p:sp>
        <p:nvSpPr>
          <p:cNvPr id="5" name="TextBox 4">
            <a:extLst>
              <a:ext uri="{FF2B5EF4-FFF2-40B4-BE49-F238E27FC236}">
                <a16:creationId xmlns:a16="http://schemas.microsoft.com/office/drawing/2014/main" id="{10322138-CC2A-088A-5E4C-4E24C8F1211F}"/>
              </a:ext>
            </a:extLst>
          </p:cNvPr>
          <p:cNvSpPr txBox="1"/>
          <p:nvPr/>
        </p:nvSpPr>
        <p:spPr>
          <a:xfrm>
            <a:off x="732005" y="1220581"/>
            <a:ext cx="10386709" cy="5016758"/>
          </a:xfrm>
          <a:prstGeom prst="rect">
            <a:avLst/>
          </a:prstGeom>
          <a:noFill/>
        </p:spPr>
        <p:txBody>
          <a:bodyPr wrap="square">
            <a:spAutoFit/>
          </a:bodyPr>
          <a:lstStyle/>
          <a:p>
            <a:pPr algn="just"/>
            <a:r>
              <a:rPr lang="en-US" sz="2000" b="1" dirty="0"/>
              <a:t>Trading bots with Reinforcement Learning: </a:t>
            </a:r>
            <a:r>
              <a:rPr lang="en-US" sz="2000" dirty="0"/>
              <a:t>Bots powered with reinforcement learning can learn from the trading and stock market environment by interacting with it. They use trial and error to optimize their learning strategy based on the characteristics of each and every stock listed in the stock market.</a:t>
            </a:r>
          </a:p>
          <a:p>
            <a:pPr algn="just"/>
            <a:r>
              <a:rPr lang="en-US" sz="2000" b="1" dirty="0"/>
              <a:t>Chatbot-based Reinforcement Learning: </a:t>
            </a:r>
            <a:r>
              <a:rPr lang="en-US" sz="2000" dirty="0"/>
              <a:t>Chatbots are generally trained with the help of sequence to sequence modelling, but adding reinforcement learning to the mix can have big advantages for stock trading and finance:</a:t>
            </a:r>
          </a:p>
          <a:p>
            <a:pPr algn="just"/>
            <a:r>
              <a:rPr lang="en-US" sz="2000" dirty="0"/>
              <a:t>Chatbots can act as brokers and offer real-time quotes to their user operators.</a:t>
            </a:r>
          </a:p>
          <a:p>
            <a:pPr algn="just"/>
            <a:r>
              <a:rPr lang="en-US" sz="2000" dirty="0"/>
              <a:t>Chatbots can also give suggestions on opening and closing sales values within trading hours.</a:t>
            </a:r>
          </a:p>
          <a:p>
            <a:pPr algn="just"/>
            <a:r>
              <a:rPr lang="en-US" sz="2000" b="1" dirty="0"/>
              <a:t>Risk optimization in peer-to-peer lending:</a:t>
            </a:r>
            <a:r>
              <a:rPr lang="en-US" sz="2000" dirty="0"/>
              <a:t>P2P lending is a way of providing individuals and businesses with loans through online services. These online services do the job of matching lenders to their investors.</a:t>
            </a:r>
          </a:p>
          <a:p>
            <a:pPr algn="just"/>
            <a:r>
              <a:rPr lang="en-US" sz="2000" b="1" dirty="0"/>
              <a:t>Portfolio Management: </a:t>
            </a:r>
            <a:r>
              <a:rPr lang="en-US" sz="2000" dirty="0"/>
              <a:t>Portfolio Management means taking your client’s assets, putting it into stocks, and managing it on a continuous basis to help the client achieve their financial goals.</a:t>
            </a:r>
            <a:endParaRPr lang="en-IN" sz="2000" dirty="0"/>
          </a:p>
        </p:txBody>
      </p:sp>
    </p:spTree>
    <p:extLst>
      <p:ext uri="{BB962C8B-B14F-4D97-AF65-F5344CB8AC3E}">
        <p14:creationId xmlns:p14="http://schemas.microsoft.com/office/powerpoint/2010/main" val="3998591145"/>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D8ED6-87DD-95DC-BF40-5939029C75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E325E1-09EC-D403-C02D-52ED7DDE8031}"/>
              </a:ext>
            </a:extLst>
          </p:cNvPr>
          <p:cNvSpPr txBox="1"/>
          <p:nvPr/>
        </p:nvSpPr>
        <p:spPr>
          <a:xfrm>
            <a:off x="1140568" y="922932"/>
            <a:ext cx="9939236" cy="2585323"/>
          </a:xfrm>
          <a:prstGeom prst="rect">
            <a:avLst/>
          </a:prstGeom>
          <a:noFill/>
        </p:spPr>
        <p:txBody>
          <a:bodyPr wrap="square">
            <a:spAutoFit/>
          </a:bodyPr>
          <a:lstStyle/>
          <a:p>
            <a:pPr algn="just"/>
            <a:r>
              <a:rPr lang="en-US" sz="1800" b="1" dirty="0"/>
              <a:t>Price setting strategies: </a:t>
            </a:r>
            <a:r>
              <a:rPr lang="en-US" sz="1800" dirty="0"/>
              <a:t>Complexity and dynamic stock price changes are the biggest challenges in understanding stock prices. In order to understand these properties, Gated Recurrent Unit (GRU) networks work well with reinforcement learning.</a:t>
            </a:r>
          </a:p>
          <a:p>
            <a:pPr algn="just"/>
            <a:r>
              <a:rPr lang="en-US" sz="1800" b="1" dirty="0"/>
              <a:t>Recommendation system: </a:t>
            </a:r>
            <a:r>
              <a:rPr lang="en-US" sz="1800" dirty="0"/>
              <a:t>When it comes to online trading platforms, recommendation systems based on reinforcement learning techniques can be a gamechanger. These systems can help in recommending the right stocks to users while trading.</a:t>
            </a:r>
          </a:p>
          <a:p>
            <a:pPr algn="just"/>
            <a:endParaRPr lang="en-US" dirty="0"/>
          </a:p>
          <a:p>
            <a:pPr algn="just"/>
            <a:r>
              <a:rPr lang="en-US" b="1" i="1" dirty="0"/>
              <a:t>If we combine all of the above points, we could get an automated system constructed to achieve high returns, while keeping the investments as low as possible.</a:t>
            </a:r>
          </a:p>
        </p:txBody>
      </p:sp>
    </p:spTree>
    <p:extLst>
      <p:ext uri="{BB962C8B-B14F-4D97-AF65-F5344CB8AC3E}">
        <p14:creationId xmlns:p14="http://schemas.microsoft.com/office/powerpoint/2010/main" val="307038947"/>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23B53-F019-2502-CAAC-1DF4F273F9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3B87CF-5519-CF35-1613-F8DE5DC40166}"/>
              </a:ext>
            </a:extLst>
          </p:cNvPr>
          <p:cNvSpPr txBox="1"/>
          <p:nvPr/>
        </p:nvSpPr>
        <p:spPr>
          <a:xfrm>
            <a:off x="3048811" y="914559"/>
            <a:ext cx="6094378" cy="461665"/>
          </a:xfrm>
          <a:prstGeom prst="rect">
            <a:avLst/>
          </a:prstGeom>
          <a:noFill/>
        </p:spPr>
        <p:txBody>
          <a:bodyPr wrap="square">
            <a:spAutoFit/>
          </a:bodyPr>
          <a:lstStyle/>
          <a:p>
            <a:r>
              <a:rPr lang="en-IN" sz="2400" b="1" dirty="0"/>
              <a:t>Natural Language Processing</a:t>
            </a:r>
          </a:p>
        </p:txBody>
      </p:sp>
      <p:sp>
        <p:nvSpPr>
          <p:cNvPr id="5" name="TextBox 4">
            <a:extLst>
              <a:ext uri="{FF2B5EF4-FFF2-40B4-BE49-F238E27FC236}">
                <a16:creationId xmlns:a16="http://schemas.microsoft.com/office/drawing/2014/main" id="{03D8DBC8-A3E2-C83A-0664-57EEB8F50A36}"/>
              </a:ext>
            </a:extLst>
          </p:cNvPr>
          <p:cNvSpPr txBox="1"/>
          <p:nvPr/>
        </p:nvSpPr>
        <p:spPr>
          <a:xfrm>
            <a:off x="643646" y="1571498"/>
            <a:ext cx="10904707" cy="4401205"/>
          </a:xfrm>
          <a:prstGeom prst="rect">
            <a:avLst/>
          </a:prstGeom>
          <a:noFill/>
        </p:spPr>
        <p:txBody>
          <a:bodyPr wrap="square">
            <a:spAutoFit/>
          </a:bodyPr>
          <a:lstStyle/>
          <a:p>
            <a:pPr algn="just"/>
            <a:r>
              <a:rPr lang="en-US" sz="2000" b="1" dirty="0"/>
              <a:t>Dialogue Systems and Chatbots: </a:t>
            </a:r>
            <a:r>
              <a:rPr lang="en-US" sz="2000" dirty="0"/>
              <a:t>RL trains dialogue systems to generate more natural and engaging responses, optimizing for user satisfaction and achieving specific conversational goals. </a:t>
            </a:r>
          </a:p>
          <a:p>
            <a:pPr algn="just"/>
            <a:r>
              <a:rPr lang="en-US" sz="2000" b="1" dirty="0"/>
              <a:t>Machine Translation: </a:t>
            </a:r>
            <a:r>
              <a:rPr lang="en-US" sz="2000" dirty="0"/>
              <a:t>RL can enhance machine translation by optimizing for long-term rewards, such as the overall fluency and quality of translations, rather than just local word-to-word accuracy. </a:t>
            </a:r>
          </a:p>
          <a:p>
            <a:pPr algn="just"/>
            <a:r>
              <a:rPr lang="en-US" sz="2000" b="1" dirty="0"/>
              <a:t>Text Summarization: </a:t>
            </a:r>
            <a:r>
              <a:rPr lang="en-US" sz="2000" dirty="0"/>
              <a:t>RL models can be trained to select the most informative sentences or generate coherent summaries.</a:t>
            </a:r>
          </a:p>
          <a:p>
            <a:pPr algn="just"/>
            <a:r>
              <a:rPr lang="en-US" sz="2000" b="1" dirty="0"/>
              <a:t>Text Generation: </a:t>
            </a:r>
            <a:r>
              <a:rPr lang="en-US" sz="2000" dirty="0"/>
              <a:t>RL enables the generation of more coherent, diverse, and relevant text by training models to select words and construct sentences.</a:t>
            </a:r>
          </a:p>
          <a:p>
            <a:pPr algn="just"/>
            <a:r>
              <a:rPr lang="en-US" sz="2000" b="1" dirty="0"/>
              <a:t>Question Answering Systems: </a:t>
            </a:r>
            <a:r>
              <a:rPr lang="en-US" sz="2000" dirty="0"/>
              <a:t>RL can be used to train question-answering systems to retrieve and synthesize information more effectively.</a:t>
            </a:r>
          </a:p>
          <a:p>
            <a:pPr algn="just"/>
            <a:r>
              <a:rPr lang="en-US" sz="2000" b="1" dirty="0"/>
              <a:t>Content Recommendation Systems: </a:t>
            </a:r>
            <a:r>
              <a:rPr lang="en-US" sz="2000" dirty="0"/>
              <a:t>RL in recommendation systems often involves understanding and generating textual descriptions or explanations for recommended items.</a:t>
            </a:r>
            <a:endParaRPr lang="en-IN" sz="2000" dirty="0"/>
          </a:p>
        </p:txBody>
      </p:sp>
    </p:spTree>
    <p:extLst>
      <p:ext uri="{BB962C8B-B14F-4D97-AF65-F5344CB8AC3E}">
        <p14:creationId xmlns:p14="http://schemas.microsoft.com/office/powerpoint/2010/main" val="6327721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3605-4408-E5E1-E94D-D1B05CF4C71A}"/>
              </a:ext>
            </a:extLst>
          </p:cNvPr>
          <p:cNvSpPr>
            <a:spLocks noGrp="1"/>
          </p:cNvSpPr>
          <p:nvPr>
            <p:ph type="title"/>
          </p:nvPr>
        </p:nvSpPr>
        <p:spPr>
          <a:xfrm>
            <a:off x="609600" y="653142"/>
            <a:ext cx="10972800" cy="764495"/>
          </a:xfrm>
        </p:spPr>
        <p:txBody>
          <a:bodyPr/>
          <a:lstStyle/>
          <a:p>
            <a:r>
              <a:rPr lang="en-US" dirty="0"/>
              <a:t>Types of Value Functions</a:t>
            </a:r>
          </a:p>
        </p:txBody>
      </p:sp>
      <p:sp>
        <p:nvSpPr>
          <p:cNvPr id="3" name="Content Placeholder 2">
            <a:extLst>
              <a:ext uri="{FF2B5EF4-FFF2-40B4-BE49-F238E27FC236}">
                <a16:creationId xmlns:a16="http://schemas.microsoft.com/office/drawing/2014/main" id="{C88257EF-7B46-6672-BCBF-B9F28DCF7B43}"/>
              </a:ext>
            </a:extLst>
          </p:cNvPr>
          <p:cNvSpPr>
            <a:spLocks noGrp="1"/>
          </p:cNvSpPr>
          <p:nvPr>
            <p:ph idx="1"/>
          </p:nvPr>
        </p:nvSpPr>
        <p:spPr>
          <a:xfrm>
            <a:off x="609600" y="1600201"/>
            <a:ext cx="10972800" cy="5105399"/>
          </a:xfrm>
        </p:spPr>
        <p:txBody>
          <a:bodyPr/>
          <a:lstStyle/>
          <a:p>
            <a:r>
              <a:rPr lang="en-US" sz="2800" b="1" dirty="0"/>
              <a:t>State Value Function</a:t>
            </a:r>
            <a:r>
              <a:rPr lang="en-US" sz="2800" dirty="0"/>
              <a:t> V(s)</a:t>
            </a:r>
          </a:p>
          <a:p>
            <a:pPr marL="0" indent="0">
              <a:buNone/>
            </a:pPr>
            <a:r>
              <a:rPr lang="en-US" sz="2800" dirty="0"/>
              <a:t>Expected total reward if the agent </a:t>
            </a:r>
            <a:r>
              <a:rPr lang="en-US" sz="2800" b="1" dirty="0"/>
              <a:t>starts from state s</a:t>
            </a:r>
            <a:r>
              <a:rPr lang="en-US" sz="2800" dirty="0"/>
              <a:t> and then follows a particular policy π.</a:t>
            </a:r>
          </a:p>
          <a:p>
            <a:pPr marL="0" indent="0">
              <a:buNone/>
            </a:pPr>
            <a:r>
              <a:rPr lang="en-US" sz="2800" b="1" dirty="0"/>
              <a:t>Example: </a:t>
            </a:r>
            <a:r>
              <a:rPr lang="en-US" sz="2800" dirty="0"/>
              <a:t>In a board game, V(s) tells how good a position is for winning if you play optimally.</a:t>
            </a:r>
          </a:p>
          <a:p>
            <a:r>
              <a:rPr lang="en-US" sz="2800" b="1" dirty="0"/>
              <a:t>Action Value Function (Q-function)</a:t>
            </a:r>
            <a:r>
              <a:rPr lang="en-US" sz="2800" dirty="0"/>
              <a:t> Q(</a:t>
            </a:r>
            <a:r>
              <a:rPr lang="en-US" sz="2800" dirty="0" err="1"/>
              <a:t>s,a</a:t>
            </a:r>
            <a:r>
              <a:rPr lang="en-US" sz="2800" dirty="0"/>
              <a:t>)</a:t>
            </a:r>
          </a:p>
          <a:p>
            <a:pPr marL="0" indent="0">
              <a:buNone/>
            </a:pPr>
            <a:r>
              <a:rPr lang="en-US" sz="2800" dirty="0"/>
              <a:t>Expected total reward if the agent </a:t>
            </a:r>
            <a:r>
              <a:rPr lang="en-US" sz="2800" b="1" dirty="0"/>
              <a:t>takes action a in state s</a:t>
            </a:r>
            <a:r>
              <a:rPr lang="en-US" sz="2800" dirty="0"/>
              <a:t>, and then follows policy π afterward.</a:t>
            </a:r>
          </a:p>
          <a:p>
            <a:pPr marL="0" indent="0">
              <a:buNone/>
            </a:pPr>
            <a:r>
              <a:rPr lang="en-US" sz="2800" b="1" dirty="0"/>
              <a:t>Example: </a:t>
            </a:r>
            <a:r>
              <a:rPr lang="en-US" sz="2800" dirty="0"/>
              <a:t>In chess, Q(</a:t>
            </a:r>
            <a:r>
              <a:rPr lang="en-US" sz="2800" dirty="0" err="1"/>
              <a:t>s,a</a:t>
            </a:r>
            <a:r>
              <a:rPr lang="en-US" sz="2800" dirty="0"/>
              <a:t>)Q(</a:t>
            </a:r>
            <a:r>
              <a:rPr lang="en-US" sz="2800" dirty="0" err="1"/>
              <a:t>s,a</a:t>
            </a:r>
            <a:r>
              <a:rPr lang="en-US" sz="2800" dirty="0"/>
              <a:t>)Q(</a:t>
            </a:r>
            <a:r>
              <a:rPr lang="en-US" sz="2800" dirty="0" err="1"/>
              <a:t>s,a</a:t>
            </a:r>
            <a:r>
              <a:rPr lang="en-US" sz="2800" dirty="0"/>
              <a:t>) tells how good a particular move (action) is from the current board position (state).</a:t>
            </a:r>
          </a:p>
        </p:txBody>
      </p:sp>
    </p:spTree>
    <p:extLst>
      <p:ext uri="{BB962C8B-B14F-4D97-AF65-F5344CB8AC3E}">
        <p14:creationId xmlns:p14="http://schemas.microsoft.com/office/powerpoint/2010/main" val="279350020"/>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E59DD-CE26-3649-BD0D-885FE44B00D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D629BF9-19AF-1F10-E05A-8A0EC46A716C}"/>
              </a:ext>
            </a:extLst>
          </p:cNvPr>
          <p:cNvSpPr txBox="1"/>
          <p:nvPr/>
        </p:nvSpPr>
        <p:spPr>
          <a:xfrm>
            <a:off x="3805946" y="788099"/>
            <a:ext cx="6094378" cy="461665"/>
          </a:xfrm>
          <a:prstGeom prst="rect">
            <a:avLst/>
          </a:prstGeom>
          <a:noFill/>
        </p:spPr>
        <p:txBody>
          <a:bodyPr wrap="square">
            <a:spAutoFit/>
          </a:bodyPr>
          <a:lstStyle/>
          <a:p>
            <a:r>
              <a:rPr lang="en-IN" sz="2400" b="1" dirty="0"/>
              <a:t>Computer Vision</a:t>
            </a:r>
          </a:p>
        </p:txBody>
      </p:sp>
      <p:sp>
        <p:nvSpPr>
          <p:cNvPr id="7" name="TextBox 6">
            <a:extLst>
              <a:ext uri="{FF2B5EF4-FFF2-40B4-BE49-F238E27FC236}">
                <a16:creationId xmlns:a16="http://schemas.microsoft.com/office/drawing/2014/main" id="{EA92ECC5-A4ED-F131-83EB-C7CD4CC28B92}"/>
              </a:ext>
            </a:extLst>
          </p:cNvPr>
          <p:cNvSpPr txBox="1"/>
          <p:nvPr/>
        </p:nvSpPr>
        <p:spPr>
          <a:xfrm>
            <a:off x="719845" y="1249764"/>
            <a:ext cx="11060349" cy="5016758"/>
          </a:xfrm>
          <a:prstGeom prst="rect">
            <a:avLst/>
          </a:prstGeom>
          <a:noFill/>
        </p:spPr>
        <p:txBody>
          <a:bodyPr wrap="square">
            <a:spAutoFit/>
          </a:bodyPr>
          <a:lstStyle/>
          <a:p>
            <a:pPr algn="just"/>
            <a:r>
              <a:rPr lang="en-US" sz="2000" b="1" dirty="0"/>
              <a:t>Robotics:</a:t>
            </a:r>
          </a:p>
          <a:p>
            <a:pPr marL="285750" indent="-285750" algn="just">
              <a:buFont typeface="Arial" panose="020B0604020202020204" pitchFamily="34" charset="0"/>
              <a:buChar char="•"/>
            </a:pPr>
            <a:r>
              <a:rPr lang="en-US" sz="2000" b="1" dirty="0"/>
              <a:t>Grasping and Manipulation:</a:t>
            </a:r>
            <a:r>
              <a:rPr lang="en-US" sz="2000" dirty="0"/>
              <a:t> Robots can learn to pick up and manipulate objects by receiving rewards for successful grasps and penalties for failure, enabling adaptive behavior in complex environments. </a:t>
            </a:r>
          </a:p>
          <a:p>
            <a:pPr marL="285750" indent="-285750" algn="just">
              <a:buFont typeface="Arial" panose="020B0604020202020204" pitchFamily="34" charset="0"/>
              <a:buChar char="•"/>
            </a:pPr>
            <a:r>
              <a:rPr lang="en-US" sz="2000" b="1" dirty="0"/>
              <a:t>Navigation:</a:t>
            </a:r>
            <a:r>
              <a:rPr lang="en-US" sz="2000" dirty="0"/>
              <a:t> RL agents can learn to navigate environments, including unknown or dynamic ones, by interpreting visual input from cameras and learning optimal paths to reach a goal. </a:t>
            </a:r>
          </a:p>
          <a:p>
            <a:pPr algn="just"/>
            <a:endParaRPr lang="en-US" sz="2000" dirty="0"/>
          </a:p>
          <a:p>
            <a:pPr algn="just"/>
            <a:r>
              <a:rPr lang="en-US" sz="2000" b="1" dirty="0"/>
              <a:t>Image and Video Analysis:</a:t>
            </a:r>
          </a:p>
          <a:p>
            <a:pPr marL="285750" indent="-285750" algn="just">
              <a:buFont typeface="Arial" panose="020B0604020202020204" pitchFamily="34" charset="0"/>
              <a:buChar char="•"/>
            </a:pPr>
            <a:r>
              <a:rPr lang="en-US" sz="2000" b="1" dirty="0"/>
              <a:t>Object Detection and Localization:</a:t>
            </a:r>
            <a:r>
              <a:rPr lang="en-US" sz="2000" dirty="0"/>
              <a:t> RL can improve the accuracy of detecting and pinpointing objects in images and video streams by learning how to effectively scan and analyze visual data. </a:t>
            </a:r>
          </a:p>
          <a:p>
            <a:pPr marL="285750" indent="-285750" algn="just">
              <a:buFont typeface="Arial" panose="020B0604020202020204" pitchFamily="34" charset="0"/>
              <a:buChar char="•"/>
            </a:pPr>
            <a:r>
              <a:rPr lang="en-US" sz="2000" b="1" dirty="0"/>
              <a:t>Image Segmentation:</a:t>
            </a:r>
            <a:r>
              <a:rPr lang="en-US" sz="2000" dirty="0"/>
              <a:t> Systems can learn to segment images into meaningful regions. </a:t>
            </a:r>
          </a:p>
          <a:p>
            <a:pPr marL="285750" indent="-285750" algn="just">
              <a:buFont typeface="Arial" panose="020B0604020202020204" pitchFamily="34" charset="0"/>
              <a:buChar char="•"/>
            </a:pPr>
            <a:r>
              <a:rPr lang="en-US" sz="2000" b="1" dirty="0"/>
              <a:t>Object Tracking:</a:t>
            </a:r>
            <a:r>
              <a:rPr lang="en-US" sz="2000" dirty="0"/>
              <a:t> RL enables systems to track moving objects in video by learning to predict and follow their trajectories over time. </a:t>
            </a:r>
          </a:p>
          <a:p>
            <a:pPr marL="285750" indent="-285750" algn="just">
              <a:buFont typeface="Arial" panose="020B0604020202020204" pitchFamily="34" charset="0"/>
              <a:buChar char="•"/>
            </a:pPr>
            <a:r>
              <a:rPr lang="en-US" sz="2000" b="1" dirty="0"/>
              <a:t>Feature Extraction and Filtering:</a:t>
            </a:r>
            <a:r>
              <a:rPr lang="en-US" sz="2000" dirty="0"/>
              <a:t> RL agents can learn to identify and extract the most relevant visual features and apply filters for specific image processing tasks. </a:t>
            </a:r>
            <a:endParaRPr lang="en-IN" sz="2000" dirty="0"/>
          </a:p>
        </p:txBody>
      </p:sp>
    </p:spTree>
    <p:extLst>
      <p:ext uri="{BB962C8B-B14F-4D97-AF65-F5344CB8AC3E}">
        <p14:creationId xmlns:p14="http://schemas.microsoft.com/office/powerpoint/2010/main" val="3340607215"/>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0AEED-4303-DD90-444B-C3CBFAB84C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31972E-A86B-D10B-ED2B-B4531370DB7B}"/>
              </a:ext>
            </a:extLst>
          </p:cNvPr>
          <p:cNvSpPr txBox="1"/>
          <p:nvPr/>
        </p:nvSpPr>
        <p:spPr>
          <a:xfrm>
            <a:off x="632298" y="877564"/>
            <a:ext cx="10437779" cy="5883085"/>
          </a:xfrm>
          <a:prstGeom prst="rect">
            <a:avLst/>
          </a:prstGeom>
          <a:noFill/>
        </p:spPr>
        <p:txBody>
          <a:bodyPr wrap="square">
            <a:spAutoFit/>
          </a:bodyPr>
          <a:lstStyle/>
          <a:p>
            <a:pPr algn="ctr"/>
            <a:r>
              <a:rPr lang="en-US" sz="2000" b="1" dirty="0"/>
              <a:t>Intelligent Systems and Surveillance:</a:t>
            </a:r>
          </a:p>
          <a:p>
            <a:pPr marL="285750" indent="-285750" algn="just">
              <a:lnSpc>
                <a:spcPct val="150000"/>
              </a:lnSpc>
              <a:buFont typeface="Arial" panose="020B0604020202020204" pitchFamily="34" charset="0"/>
              <a:buChar char="•"/>
            </a:pPr>
            <a:r>
              <a:rPr lang="en-US" sz="2000" b="1" dirty="0"/>
              <a:t>Traffic and Crowd Analysis:</a:t>
            </a:r>
            <a:r>
              <a:rPr lang="en-US" sz="2000" dirty="0"/>
              <a:t> RL can be used with real-time video processing and segmentation to analyze traffic flow, detect anomalies, and understand crowd behavior. </a:t>
            </a:r>
          </a:p>
          <a:p>
            <a:pPr marL="285750" indent="-285750" algn="just">
              <a:lnSpc>
                <a:spcPct val="150000"/>
              </a:lnSpc>
              <a:buFont typeface="Arial" panose="020B0604020202020204" pitchFamily="34" charset="0"/>
              <a:buChar char="•"/>
            </a:pPr>
            <a:r>
              <a:rPr lang="en-US" sz="2000" b="1" dirty="0"/>
              <a:t>Quality Control:</a:t>
            </a:r>
            <a:r>
              <a:rPr lang="en-US" sz="2000" dirty="0"/>
              <a:t> In manufacturing, RL-equipped robots with vision systems can learn to inspect products, detect defects, and ensure high-quality control on production lines. </a:t>
            </a:r>
          </a:p>
          <a:p>
            <a:pPr algn="just">
              <a:lnSpc>
                <a:spcPct val="150000"/>
              </a:lnSpc>
            </a:pPr>
            <a:r>
              <a:rPr lang="en-US" sz="2000" b="1" dirty="0"/>
              <a:t>Medical Imaging:</a:t>
            </a:r>
          </a:p>
          <a:p>
            <a:pPr algn="just">
              <a:lnSpc>
                <a:spcPct val="150000"/>
              </a:lnSpc>
            </a:pPr>
            <a:r>
              <a:rPr lang="en-US" sz="2000" dirty="0"/>
              <a:t>RL can pre-process and segment complex medical images, like those from CT scans, to aid in diagnosis and treatment planning. </a:t>
            </a:r>
          </a:p>
          <a:p>
            <a:pPr algn="just">
              <a:lnSpc>
                <a:spcPct val="150000"/>
              </a:lnSpc>
            </a:pPr>
            <a:endParaRPr lang="en-US" sz="2000" dirty="0"/>
          </a:p>
          <a:p>
            <a:pPr algn="just">
              <a:lnSpc>
                <a:spcPct val="150000"/>
              </a:lnSpc>
            </a:pPr>
            <a:r>
              <a:rPr lang="en-US" sz="2000" b="1" dirty="0"/>
              <a:t>Interactive Perception:</a:t>
            </a:r>
          </a:p>
          <a:p>
            <a:pPr algn="just">
              <a:lnSpc>
                <a:spcPct val="150000"/>
              </a:lnSpc>
            </a:pPr>
            <a:r>
              <a:rPr lang="en-US" sz="2000" dirty="0"/>
              <a:t>RL is especially suited for "interactive perception," where the system's understanding of the environment through vision is coupled with its actions, and each improves the other over time. </a:t>
            </a:r>
            <a:endParaRPr lang="en-IN" sz="2000" dirty="0"/>
          </a:p>
        </p:txBody>
      </p:sp>
    </p:spTree>
    <p:extLst>
      <p:ext uri="{BB962C8B-B14F-4D97-AF65-F5344CB8AC3E}">
        <p14:creationId xmlns:p14="http://schemas.microsoft.com/office/powerpoint/2010/main" val="2628341781"/>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FF86-58B6-445D-AF25-A131DD0E570F}"/>
              </a:ext>
            </a:extLst>
          </p:cNvPr>
          <p:cNvSpPr>
            <a:spLocks noGrp="1"/>
          </p:cNvSpPr>
          <p:nvPr>
            <p:ph type="title"/>
          </p:nvPr>
        </p:nvSpPr>
        <p:spPr>
          <a:xfrm>
            <a:off x="589156" y="486509"/>
            <a:ext cx="10972800" cy="685802"/>
          </a:xfrm>
        </p:spPr>
        <p:txBody>
          <a:bodyPr/>
          <a:lstStyle/>
          <a:p>
            <a:r>
              <a:rPr lang="en-US" dirty="0"/>
              <a:t>Q-Learning Example</a:t>
            </a:r>
          </a:p>
        </p:txBody>
      </p:sp>
      <p:sp>
        <p:nvSpPr>
          <p:cNvPr id="8" name="Rectangle 5">
            <a:extLst>
              <a:ext uri="{FF2B5EF4-FFF2-40B4-BE49-F238E27FC236}">
                <a16:creationId xmlns:a16="http://schemas.microsoft.com/office/drawing/2014/main" id="{9DAC68AD-AB2C-9BD8-C3E8-1DD9C5992D75}"/>
              </a:ext>
            </a:extLst>
          </p:cNvPr>
          <p:cNvSpPr>
            <a:spLocks noGrp="1" noChangeArrowheads="1"/>
          </p:cNvSpPr>
          <p:nvPr>
            <p:ph idx="1"/>
          </p:nvPr>
        </p:nvSpPr>
        <p:spPr bwMode="auto">
          <a:xfrm>
            <a:off x="698810" y="1043244"/>
            <a:ext cx="10753492" cy="389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Q-Learning example using a  </a:t>
            </a:r>
            <a:r>
              <a:rPr kumimoji="0" lang="en-US" altLang="en-US" sz="2800" b="1" i="0" u="none" strike="noStrike" cap="none" normalizeH="0" baseline="0" dirty="0">
                <a:ln>
                  <a:noFill/>
                </a:ln>
                <a:solidFill>
                  <a:schemeClr val="tx1"/>
                </a:solidFill>
                <a:effectLst/>
                <a:latin typeface="Arial" panose="020B0604020202020204" pitchFamily="34" charset="0"/>
              </a:rPr>
              <a:t>1-D corridor</a:t>
            </a:r>
            <a:r>
              <a:rPr kumimoji="0" lang="en-US" altLang="en-US" sz="2800" b="0" i="0" u="none" strike="noStrike" cap="none" normalizeH="0" baseline="0" dirty="0">
                <a:ln>
                  <a:noFill/>
                </a:ln>
                <a:solidFill>
                  <a:schemeClr val="tx1"/>
                </a:solidFill>
                <a:effectLst/>
                <a:latin typeface="Arial" panose="020B0604020202020204" pitchFamily="34" charset="0"/>
              </a:rPr>
              <a:t> (states </a:t>
            </a:r>
            <a:r>
              <a:rPr kumimoji="0" lang="en-US" altLang="en-US" sz="2800" b="0" i="0" u="none" strike="noStrike" cap="none" normalizeH="0" baseline="0" dirty="0">
                <a:ln>
                  <a:noFill/>
                </a:ln>
                <a:solidFill>
                  <a:schemeClr val="tx1"/>
                </a:solidFill>
                <a:effectLst/>
                <a:latin typeface="Arial Unicode MS"/>
              </a:rPr>
              <a:t>0..5</a:t>
            </a:r>
            <a:r>
              <a:rPr kumimoji="0" lang="en-US" altLang="en-US" sz="2800" b="0" i="0" u="none" strike="noStrike" cap="none" normalizeH="0" baseline="0" dirty="0">
                <a:ln>
                  <a:noFill/>
                </a:ln>
                <a:solidFill>
                  <a:schemeClr val="tx1"/>
                </a:solidFill>
                <a:effectLst/>
              </a:rPr>
              <a:t>) where the agent starts at </a:t>
            </a:r>
            <a:r>
              <a:rPr kumimoji="0" lang="en-US" altLang="en-US" sz="2800" b="0" i="0" u="none" strike="noStrike" cap="none" normalizeH="0" baseline="0" dirty="0">
                <a:ln>
                  <a:noFill/>
                </a:ln>
                <a:solidFill>
                  <a:schemeClr val="tx1"/>
                </a:solidFill>
                <a:effectLst/>
                <a:latin typeface="Arial Unicode MS"/>
              </a:rPr>
              <a:t>0</a:t>
            </a:r>
            <a:r>
              <a:rPr kumimoji="0" lang="en-US" altLang="en-US" sz="2800" b="0" i="0" u="none" strike="noStrike" cap="none" normalizeH="0" baseline="0" dirty="0">
                <a:ln>
                  <a:noFill/>
                </a:ln>
                <a:solidFill>
                  <a:schemeClr val="tx1"/>
                </a:solidFill>
                <a:effectLst/>
              </a:rPr>
              <a:t> and the goal is </a:t>
            </a:r>
            <a:r>
              <a:rPr kumimoji="0" lang="en-US" altLang="en-US" sz="2800" b="0" i="0" u="none" strike="noStrike" cap="none" normalizeH="0" baseline="0" dirty="0">
                <a:ln>
                  <a:noFill/>
                </a:ln>
                <a:solidFill>
                  <a:schemeClr val="tx1"/>
                </a:solidFill>
                <a:effectLst/>
                <a:latin typeface="Arial Unicode MS"/>
              </a:rPr>
              <a:t>5</a:t>
            </a:r>
            <a:r>
              <a:rPr kumimoji="0" lang="en-US" altLang="en-US" sz="2800" b="0" i="0" u="none" strike="noStrike" cap="none" normalizeH="0" baseline="0" dirty="0">
                <a:ln>
                  <a:noFill/>
                </a:ln>
                <a:solidFill>
                  <a:schemeClr val="tx1"/>
                </a:solidFill>
                <a:effectLst/>
              </a:rPr>
              <a:t>.</a:t>
            </a:r>
            <a:br>
              <a:rPr kumimoji="0" lang="en-US" altLang="en-US" sz="2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chemeClr val="tx1"/>
                </a:solidFill>
                <a:effectLst/>
                <a:latin typeface="Arial" panose="020B0604020202020204" pitchFamily="34" charset="0"/>
              </a:rPr>
              <a:t>Actions: </a:t>
            </a:r>
            <a:r>
              <a:rPr kumimoji="0" lang="en-US" altLang="en-US" sz="2800" b="0" i="0" u="none" strike="noStrike" cap="none" normalizeH="0" baseline="0" dirty="0">
                <a:ln>
                  <a:noFill/>
                </a:ln>
                <a:solidFill>
                  <a:schemeClr val="tx1"/>
                </a:solidFill>
                <a:effectLst/>
                <a:latin typeface="Arial Unicode MS"/>
              </a:rPr>
              <a:t>0 = left</a:t>
            </a:r>
            <a:r>
              <a:rPr kumimoji="0" lang="en-US" altLang="en-US" sz="2800" b="0" i="0" u="none" strike="noStrike" cap="none" normalizeH="0" baseline="0" dirty="0">
                <a:ln>
                  <a:noFill/>
                </a:ln>
                <a:solidFill>
                  <a:schemeClr val="tx1"/>
                </a:solidFill>
                <a:effectLst/>
              </a:rPr>
              <a:t>, </a:t>
            </a:r>
            <a:r>
              <a:rPr kumimoji="0" lang="en-US" altLang="en-US" sz="2800" b="0" i="0" u="none" strike="noStrike" cap="none" normalizeH="0" baseline="0" dirty="0">
                <a:ln>
                  <a:noFill/>
                </a:ln>
                <a:solidFill>
                  <a:schemeClr val="tx1"/>
                </a:solidFill>
                <a:effectLst/>
                <a:latin typeface="Arial Unicode MS"/>
              </a:rPr>
              <a:t>1 = right</a:t>
            </a:r>
            <a:r>
              <a:rPr kumimoji="0" lang="en-US" altLang="en-US" sz="2800" b="0" i="0" u="none" strike="noStrike" cap="none" normalizeH="0" baseline="0" dirty="0">
                <a:ln>
                  <a:noFill/>
                </a:ln>
                <a:solidFill>
                  <a:schemeClr val="tx1"/>
                </a:solidFill>
                <a:effectLst/>
              </a:rPr>
              <a:t>.</a:t>
            </a:r>
            <a:br>
              <a:rPr kumimoji="0" lang="en-US" altLang="en-US" sz="2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chemeClr val="tx1"/>
                </a:solidFill>
                <a:effectLst/>
                <a:latin typeface="Arial" panose="020B0604020202020204" pitchFamily="34" charset="0"/>
              </a:rPr>
              <a:t>Step penalty </a:t>
            </a:r>
            <a:r>
              <a:rPr kumimoji="0" lang="en-US" altLang="en-US" sz="2800" b="0" i="0" u="none" strike="noStrike" cap="none" normalizeH="0" baseline="0" dirty="0">
                <a:ln>
                  <a:noFill/>
                </a:ln>
                <a:solidFill>
                  <a:schemeClr val="tx1"/>
                </a:solidFill>
                <a:effectLst/>
                <a:latin typeface="Arial Unicode MS"/>
              </a:rPr>
              <a:t>-1</a:t>
            </a:r>
            <a:r>
              <a:rPr kumimoji="0" lang="en-US" altLang="en-US" sz="2800" b="0" i="0" u="none" strike="noStrike" cap="none" normalizeH="0" baseline="0" dirty="0">
                <a:ln>
                  <a:noFill/>
                </a:ln>
                <a:solidFill>
                  <a:schemeClr val="tx1"/>
                </a:solidFill>
                <a:effectLst/>
              </a:rPr>
              <a:t>, goal reward </a:t>
            </a:r>
            <a:r>
              <a:rPr kumimoji="0" lang="en-US" altLang="en-US" sz="2800" b="0" i="0" u="none" strike="noStrike" cap="none" normalizeH="0" baseline="0" dirty="0">
                <a:ln>
                  <a:noFill/>
                </a:ln>
                <a:solidFill>
                  <a:schemeClr val="tx1"/>
                </a:solidFill>
                <a:effectLst/>
                <a:latin typeface="Arial Unicode MS"/>
              </a:rPr>
              <a:t>+10</a:t>
            </a:r>
            <a:r>
              <a:rPr kumimoji="0" lang="en-US" altLang="en-US" sz="2800" b="0" i="0" u="none" strike="noStrike" cap="none" normalizeH="0" baseline="0" dirty="0">
                <a:ln>
                  <a:noFill/>
                </a:ln>
                <a:solidFill>
                  <a:schemeClr val="tx1"/>
                </a:solidFill>
                <a:effectLst/>
              </a:rPr>
              <a:t>. This is ideal for learning the mechanics of Q-learning.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3CBA1117-6E86-79AC-FCD4-3F6D2C961ED1}"/>
              </a:ext>
            </a:extLst>
          </p:cNvPr>
          <p:cNvSpPr>
            <a:spLocks noChangeArrowheads="1"/>
          </p:cNvSpPr>
          <p:nvPr/>
        </p:nvSpPr>
        <p:spPr bwMode="auto">
          <a:xfrm>
            <a:off x="739698" y="4191554"/>
            <a:ext cx="10753492" cy="259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rPr>
              <a:t>Intuition (in 1 sentence)</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Q-learning learns a </a:t>
            </a:r>
            <a:r>
              <a:rPr kumimoji="0" lang="en-US" altLang="en-US" sz="2800" b="0" i="0" u="none" strike="noStrike" cap="none" normalizeH="0" baseline="0" dirty="0">
                <a:ln>
                  <a:noFill/>
                </a:ln>
                <a:solidFill>
                  <a:schemeClr val="tx1"/>
                </a:solidFill>
                <a:effectLst/>
                <a:latin typeface="Arial Unicode MS"/>
              </a:rPr>
              <a:t>Q(</a:t>
            </a:r>
            <a:r>
              <a:rPr kumimoji="0" lang="en-US" altLang="en-US" sz="2800" b="0" i="0" u="none" strike="noStrike" cap="none" normalizeH="0" baseline="0" dirty="0" err="1">
                <a:ln>
                  <a:noFill/>
                </a:ln>
                <a:solidFill>
                  <a:schemeClr val="tx1"/>
                </a:solidFill>
                <a:effectLst/>
                <a:latin typeface="Arial Unicode MS"/>
              </a:rPr>
              <a:t>state,action</a:t>
            </a:r>
            <a:r>
              <a:rPr kumimoji="0" lang="en-US" altLang="en-US" sz="2800" b="0" i="0" u="none" strike="noStrike" cap="none" normalizeH="0" baseline="0" dirty="0">
                <a:ln>
                  <a:noFill/>
                </a:ln>
                <a:solidFill>
                  <a:schemeClr val="tx1"/>
                </a:solidFill>
                <a:effectLst/>
                <a:latin typeface="Arial Unicode MS"/>
              </a:rPr>
              <a:t>)</a:t>
            </a:r>
            <a:r>
              <a:rPr kumimoji="0" lang="en-US" altLang="en-US" sz="2800" b="0" i="0" u="none" strike="noStrike" cap="none" normalizeH="0" baseline="0" dirty="0">
                <a:ln>
                  <a:noFill/>
                </a:ln>
                <a:solidFill>
                  <a:schemeClr val="tx1"/>
                </a:solidFill>
                <a:effectLst/>
              </a:rPr>
              <a:t> table that estimates </a:t>
            </a:r>
            <a:r>
              <a:rPr kumimoji="0" lang="en-US" altLang="en-US" sz="2800" b="1" i="0" u="none" strike="noStrike" cap="none" normalizeH="0" baseline="0" dirty="0">
                <a:ln>
                  <a:noFill/>
                </a:ln>
                <a:solidFill>
                  <a:schemeClr val="tx1"/>
                </a:solidFill>
                <a:effectLst/>
                <a:latin typeface="Arial" panose="020B0604020202020204" pitchFamily="34" charset="0"/>
              </a:rPr>
              <a:t>how good</a:t>
            </a:r>
            <a:r>
              <a:rPr kumimoji="0" lang="en-US" altLang="en-US" sz="2800" b="0" i="0" u="none" strike="noStrike" cap="none" normalizeH="0" baseline="0" dirty="0">
                <a:ln>
                  <a:noFill/>
                </a:ln>
                <a:solidFill>
                  <a:schemeClr val="tx1"/>
                </a:solidFill>
                <a:effectLst/>
                <a:latin typeface="Arial" panose="020B0604020202020204" pitchFamily="34" charset="0"/>
              </a:rPr>
              <a:t> it is to take each action in each state, then uses this table to pick actions that maximize long-term reward.</a:t>
            </a:r>
          </a:p>
        </p:txBody>
      </p:sp>
    </p:spTree>
    <p:extLst>
      <p:ext uri="{BB962C8B-B14F-4D97-AF65-F5344CB8AC3E}">
        <p14:creationId xmlns:p14="http://schemas.microsoft.com/office/powerpoint/2010/main" val="234716404"/>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AEE6-5B1F-42C1-E634-BCB9490C44C3}"/>
              </a:ext>
            </a:extLst>
          </p:cNvPr>
          <p:cNvSpPr>
            <a:spLocks noGrp="1"/>
          </p:cNvSpPr>
          <p:nvPr>
            <p:ph type="title"/>
          </p:nvPr>
        </p:nvSpPr>
        <p:spPr>
          <a:xfrm>
            <a:off x="609600" y="613316"/>
            <a:ext cx="10972800" cy="804321"/>
          </a:xfrm>
        </p:spPr>
        <p:txBody>
          <a:bodyPr/>
          <a:lstStyle/>
          <a:p>
            <a:r>
              <a:rPr lang="en-US" dirty="0"/>
              <a:t>Environment (visual)</a:t>
            </a:r>
          </a:p>
        </p:txBody>
      </p:sp>
      <p:sp>
        <p:nvSpPr>
          <p:cNvPr id="3" name="Content Placeholder 2">
            <a:extLst>
              <a:ext uri="{FF2B5EF4-FFF2-40B4-BE49-F238E27FC236}">
                <a16:creationId xmlns:a16="http://schemas.microsoft.com/office/drawing/2014/main" id="{2770CD8C-EDD8-49E6-51B8-3877121AA33C}"/>
              </a:ext>
            </a:extLst>
          </p:cNvPr>
          <p:cNvSpPr>
            <a:spLocks noGrp="1"/>
          </p:cNvSpPr>
          <p:nvPr>
            <p:ph idx="1"/>
          </p:nvPr>
        </p:nvSpPr>
        <p:spPr/>
        <p:txBody>
          <a:bodyPr/>
          <a:lstStyle/>
          <a:p>
            <a:pPr marL="0" indent="0">
              <a:buNone/>
            </a:pPr>
            <a:r>
              <a:rPr lang="en-US" dirty="0"/>
              <a:t>[S] - 1 - 2 - 3 - 4 - [G]</a:t>
            </a:r>
          </a:p>
          <a:p>
            <a:pPr marL="0" indent="0">
              <a:buNone/>
            </a:pPr>
            <a:r>
              <a:rPr lang="en-US" dirty="0"/>
              <a:t> 0     1   2   3   4    5   (state indices)</a:t>
            </a:r>
          </a:p>
          <a:p>
            <a:endParaRPr lang="en-US" dirty="0"/>
          </a:p>
        </p:txBody>
      </p:sp>
      <p:sp>
        <p:nvSpPr>
          <p:cNvPr id="4" name="Rectangle 1">
            <a:extLst>
              <a:ext uri="{FF2B5EF4-FFF2-40B4-BE49-F238E27FC236}">
                <a16:creationId xmlns:a16="http://schemas.microsoft.com/office/drawing/2014/main" id="{3D8BB1C9-97DE-605F-832E-33789E292EBC}"/>
              </a:ext>
            </a:extLst>
          </p:cNvPr>
          <p:cNvSpPr>
            <a:spLocks noChangeArrowheads="1"/>
          </p:cNvSpPr>
          <p:nvPr/>
        </p:nvSpPr>
        <p:spPr bwMode="auto">
          <a:xfrm>
            <a:off x="609600" y="2364939"/>
            <a:ext cx="784862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 Start state = </a:t>
            </a:r>
            <a:r>
              <a:rPr kumimoji="0" lang="en-US" altLang="en-US" sz="2800" b="0" i="0" u="none" strike="noStrike" cap="none" normalizeH="0" baseline="0" dirty="0">
                <a:ln>
                  <a:noFill/>
                </a:ln>
                <a:solidFill>
                  <a:schemeClr val="tx1"/>
                </a:solidFill>
                <a:effectLst/>
                <a:latin typeface="Arial Unicode MS"/>
              </a:rPr>
              <a:t>0</a:t>
            </a:r>
            <a:r>
              <a:rPr kumimoji="0" lang="en-US" altLang="en-US" sz="2800" b="0" i="0" u="none" strike="noStrike" cap="none" normalizeH="0" baseline="0" dirty="0">
                <a:ln>
                  <a:noFill/>
                </a:ln>
                <a:solidFill>
                  <a:schemeClr val="tx1"/>
                </a:solidFill>
                <a:effectLst/>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 Goal state = </a:t>
            </a:r>
            <a:r>
              <a:rPr kumimoji="0" lang="en-US" altLang="en-US" sz="2800" b="0" i="0" u="none" strike="noStrike" cap="none" normalizeH="0" baseline="0" dirty="0">
                <a:ln>
                  <a:noFill/>
                </a:ln>
                <a:solidFill>
                  <a:schemeClr val="tx1"/>
                </a:solidFill>
                <a:effectLst/>
                <a:latin typeface="Arial Unicode MS"/>
              </a:rPr>
              <a:t>5</a:t>
            </a:r>
            <a:r>
              <a:rPr kumimoji="0" lang="en-US" altLang="en-US" sz="2800" b="0" i="0" u="none" strike="noStrike" cap="none" normalizeH="0" baseline="0" dirty="0">
                <a:ln>
                  <a:noFill/>
                </a:ln>
                <a:solidFill>
                  <a:schemeClr val="tx1"/>
                </a:solidFill>
                <a:effectLst/>
              </a:rPr>
              <a:t> (reward </a:t>
            </a:r>
            <a:r>
              <a:rPr kumimoji="0" lang="en-US" altLang="en-US" sz="2800" b="0" i="0" u="none" strike="noStrike" cap="none" normalizeH="0" baseline="0" dirty="0">
                <a:ln>
                  <a:noFill/>
                </a:ln>
                <a:solidFill>
                  <a:schemeClr val="tx1"/>
                </a:solidFill>
                <a:effectLst/>
                <a:latin typeface="Arial Unicode MS"/>
              </a:rPr>
              <a:t>+10</a:t>
            </a:r>
            <a:r>
              <a:rPr kumimoji="0" lang="en-US" altLang="en-US" sz="2800" b="0" i="0" u="none" strike="noStrike" cap="none" normalizeH="0" baseline="0" dirty="0">
                <a:ln>
                  <a:noFill/>
                </a:ln>
                <a:solidFill>
                  <a:schemeClr val="tx1"/>
                </a:solidFill>
                <a:effectLst/>
              </a:rPr>
              <a:t> and episode ends).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 Every step that is not goal → reward </a:t>
            </a:r>
            <a:r>
              <a:rPr kumimoji="0" lang="en-US" altLang="en-US" sz="2800" b="0" i="0" u="none" strike="noStrike" cap="none" normalizeH="0" baseline="0" dirty="0">
                <a:ln>
                  <a:noFill/>
                </a:ln>
                <a:solidFill>
                  <a:schemeClr val="tx1"/>
                </a:solidFill>
                <a:effectLst/>
                <a:latin typeface="Arial Unicode MS"/>
              </a:rPr>
              <a:t>-1</a:t>
            </a:r>
            <a:r>
              <a:rPr kumimoji="0" lang="en-US" altLang="en-US" sz="2800" b="0" i="0" u="none" strike="noStrike" cap="none" normalizeH="0" baseline="0" dirty="0">
                <a:ln>
                  <a:noFill/>
                </a:ln>
                <a:solidFill>
                  <a:schemeClr val="tx1"/>
                </a:solidFill>
                <a:effectLst/>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4299309"/>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319668-C1D6-F18B-A430-08F6AB77E5BD}"/>
              </a:ext>
            </a:extLst>
          </p:cNvPr>
          <p:cNvSpPr>
            <a:spLocks noGrp="1"/>
          </p:cNvSpPr>
          <p:nvPr>
            <p:ph idx="1"/>
          </p:nvPr>
        </p:nvSpPr>
        <p:spPr>
          <a:xfrm>
            <a:off x="609600" y="674914"/>
            <a:ext cx="10972800" cy="6041571"/>
          </a:xfrm>
        </p:spPr>
        <p:txBody>
          <a:bodyPr/>
          <a:lstStyle/>
          <a:p>
            <a:endParaRPr lang="en-US" dirty="0"/>
          </a:p>
        </p:txBody>
      </p:sp>
      <p:pic>
        <p:nvPicPr>
          <p:cNvPr id="6" name="Picture 5">
            <a:extLst>
              <a:ext uri="{FF2B5EF4-FFF2-40B4-BE49-F238E27FC236}">
                <a16:creationId xmlns:a16="http://schemas.microsoft.com/office/drawing/2014/main" id="{B4294991-62B8-BF13-C5AB-FADD4E95129E}"/>
              </a:ext>
            </a:extLst>
          </p:cNvPr>
          <p:cNvPicPr>
            <a:picLocks noChangeAspect="1"/>
          </p:cNvPicPr>
          <p:nvPr/>
        </p:nvPicPr>
        <p:blipFill>
          <a:blip r:embed="rId2"/>
          <a:stretch>
            <a:fillRect/>
          </a:stretch>
        </p:blipFill>
        <p:spPr>
          <a:xfrm>
            <a:off x="742203" y="718759"/>
            <a:ext cx="10707594" cy="6041571"/>
          </a:xfrm>
          <a:prstGeom prst="rect">
            <a:avLst/>
          </a:prstGeom>
        </p:spPr>
      </p:pic>
    </p:spTree>
    <p:extLst>
      <p:ext uri="{BB962C8B-B14F-4D97-AF65-F5344CB8AC3E}">
        <p14:creationId xmlns:p14="http://schemas.microsoft.com/office/powerpoint/2010/main" val="1793893688"/>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EE4B-91DA-0A7A-BD8C-00EEB640ECDB}"/>
              </a:ext>
            </a:extLst>
          </p:cNvPr>
          <p:cNvSpPr>
            <a:spLocks noGrp="1"/>
          </p:cNvSpPr>
          <p:nvPr>
            <p:ph type="title"/>
          </p:nvPr>
        </p:nvSpPr>
        <p:spPr>
          <a:xfrm>
            <a:off x="609600" y="613316"/>
            <a:ext cx="10972800" cy="804321"/>
          </a:xfrm>
        </p:spPr>
        <p:txBody>
          <a:bodyPr/>
          <a:lstStyle/>
          <a:p>
            <a:r>
              <a:rPr lang="en-US" b="1" dirty="0"/>
              <a:t>Greedy Policy in RL</a:t>
            </a:r>
            <a:br>
              <a:rPr lang="en-US" b="1" dirty="0"/>
            </a:br>
            <a:endParaRPr lang="en-US" dirty="0"/>
          </a:p>
        </p:txBody>
      </p:sp>
      <p:sp>
        <p:nvSpPr>
          <p:cNvPr id="3" name="Content Placeholder 2">
            <a:extLst>
              <a:ext uri="{FF2B5EF4-FFF2-40B4-BE49-F238E27FC236}">
                <a16:creationId xmlns:a16="http://schemas.microsoft.com/office/drawing/2014/main" id="{0E2E7277-544A-04E8-7D32-D2F65C91B827}"/>
              </a:ext>
            </a:extLst>
          </p:cNvPr>
          <p:cNvSpPr>
            <a:spLocks noGrp="1"/>
          </p:cNvSpPr>
          <p:nvPr>
            <p:ph idx="1"/>
          </p:nvPr>
        </p:nvSpPr>
        <p:spPr/>
        <p:txBody>
          <a:bodyPr/>
          <a:lstStyle/>
          <a:p>
            <a:r>
              <a:rPr lang="en-US" dirty="0"/>
              <a:t>A </a:t>
            </a:r>
            <a:r>
              <a:rPr lang="en-US" b="1" dirty="0"/>
              <a:t>greedy policy</a:t>
            </a:r>
            <a:r>
              <a:rPr lang="en-US" dirty="0"/>
              <a:t> is a decision-making strategy where the agent </a:t>
            </a:r>
            <a:r>
              <a:rPr lang="en-US" b="1" dirty="0"/>
              <a:t>always selects the action with the highest Q-value (or estimated reward)</a:t>
            </a:r>
            <a:r>
              <a:rPr lang="en-US" dirty="0"/>
              <a:t> in a given state:</a:t>
            </a:r>
          </a:p>
          <a:p>
            <a:endParaRPr lang="en-US" dirty="0"/>
          </a:p>
        </p:txBody>
      </p:sp>
      <p:pic>
        <p:nvPicPr>
          <p:cNvPr id="5" name="Picture 4">
            <a:extLst>
              <a:ext uri="{FF2B5EF4-FFF2-40B4-BE49-F238E27FC236}">
                <a16:creationId xmlns:a16="http://schemas.microsoft.com/office/drawing/2014/main" id="{6F39C978-D559-E9FF-37F9-3D5B7CD25BF9}"/>
              </a:ext>
            </a:extLst>
          </p:cNvPr>
          <p:cNvPicPr>
            <a:picLocks noChangeAspect="1"/>
          </p:cNvPicPr>
          <p:nvPr/>
        </p:nvPicPr>
        <p:blipFill>
          <a:blip r:embed="rId2"/>
          <a:stretch>
            <a:fillRect/>
          </a:stretch>
        </p:blipFill>
        <p:spPr>
          <a:xfrm>
            <a:off x="4289422" y="3625738"/>
            <a:ext cx="4332887" cy="734387"/>
          </a:xfrm>
          <a:prstGeom prst="rect">
            <a:avLst/>
          </a:prstGeom>
        </p:spPr>
      </p:pic>
    </p:spTree>
    <p:extLst>
      <p:ext uri="{BB962C8B-B14F-4D97-AF65-F5344CB8AC3E}">
        <p14:creationId xmlns:p14="http://schemas.microsoft.com/office/powerpoint/2010/main" val="3245524604"/>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638A-FBC0-82FE-ABDC-75187AF4E588}"/>
              </a:ext>
            </a:extLst>
          </p:cNvPr>
          <p:cNvSpPr>
            <a:spLocks noGrp="1"/>
          </p:cNvSpPr>
          <p:nvPr>
            <p:ph type="title"/>
          </p:nvPr>
        </p:nvSpPr>
        <p:spPr>
          <a:xfrm>
            <a:off x="609600" y="631370"/>
            <a:ext cx="10972800" cy="786267"/>
          </a:xfrm>
        </p:spPr>
        <p:txBody>
          <a:bodyPr/>
          <a:lstStyle/>
          <a:p>
            <a:r>
              <a:rPr lang="en-US" dirty="0"/>
              <a:t>Uses of a Greedy Policy</a:t>
            </a:r>
          </a:p>
        </p:txBody>
      </p:sp>
      <p:sp>
        <p:nvSpPr>
          <p:cNvPr id="3" name="Content Placeholder 2">
            <a:extLst>
              <a:ext uri="{FF2B5EF4-FFF2-40B4-BE49-F238E27FC236}">
                <a16:creationId xmlns:a16="http://schemas.microsoft.com/office/drawing/2014/main" id="{DB5DD482-F958-4F71-6566-CD1B6A0DAD3C}"/>
              </a:ext>
            </a:extLst>
          </p:cNvPr>
          <p:cNvSpPr>
            <a:spLocks noGrp="1"/>
          </p:cNvSpPr>
          <p:nvPr>
            <p:ph idx="1"/>
          </p:nvPr>
        </p:nvSpPr>
        <p:spPr>
          <a:xfrm>
            <a:off x="609600" y="1600201"/>
            <a:ext cx="10972800" cy="5079379"/>
          </a:xfrm>
        </p:spPr>
        <p:txBody>
          <a:bodyPr/>
          <a:lstStyle/>
          <a:p>
            <a:pPr marL="0" indent="0">
              <a:buNone/>
            </a:pPr>
            <a:r>
              <a:rPr lang="en-US" b="1" dirty="0"/>
              <a:t>Exploitation of Learned Knowledge</a:t>
            </a:r>
            <a:endParaRPr lang="en-US" dirty="0"/>
          </a:p>
          <a:p>
            <a:r>
              <a:rPr lang="en-US" dirty="0"/>
              <a:t>Once training is complete, the greedy policy ensures the agent consistently chooses the </a:t>
            </a:r>
            <a:r>
              <a:rPr lang="en-US" b="1" dirty="0"/>
              <a:t>best-known action</a:t>
            </a:r>
            <a:r>
              <a:rPr lang="en-US" dirty="0"/>
              <a:t> to maximize reward.</a:t>
            </a:r>
          </a:p>
          <a:p>
            <a:r>
              <a:rPr lang="en-US" dirty="0"/>
              <a:t>Example: In our corridor example, greedy policy → always move </a:t>
            </a:r>
            <a:r>
              <a:rPr lang="en-US" b="1" dirty="0"/>
              <a:t>right</a:t>
            </a:r>
            <a:r>
              <a:rPr lang="en-US" dirty="0"/>
              <a:t> until reaching the goal.</a:t>
            </a:r>
          </a:p>
          <a:p>
            <a:endParaRPr lang="en-US" dirty="0"/>
          </a:p>
        </p:txBody>
      </p:sp>
    </p:spTree>
    <p:extLst>
      <p:ext uri="{BB962C8B-B14F-4D97-AF65-F5344CB8AC3E}">
        <p14:creationId xmlns:p14="http://schemas.microsoft.com/office/powerpoint/2010/main" val="2443781009"/>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B0A709-57C3-E9C7-7B47-277E6F0F699E}"/>
              </a:ext>
            </a:extLst>
          </p:cNvPr>
          <p:cNvSpPr>
            <a:spLocks noGrp="1"/>
          </p:cNvSpPr>
          <p:nvPr>
            <p:ph idx="1"/>
          </p:nvPr>
        </p:nvSpPr>
        <p:spPr>
          <a:xfrm>
            <a:off x="609600" y="674914"/>
            <a:ext cx="10972800" cy="6030685"/>
          </a:xfrm>
        </p:spPr>
        <p:txBody>
          <a:bodyPr/>
          <a:lstStyle/>
          <a:p>
            <a:pPr marL="0" indent="0">
              <a:buNone/>
            </a:pPr>
            <a:r>
              <a:rPr lang="en-US" b="1" dirty="0"/>
              <a:t>Evaluation of Learned Strategy</a:t>
            </a:r>
            <a:endParaRPr lang="en-US" dirty="0"/>
          </a:p>
          <a:p>
            <a:r>
              <a:rPr lang="en-US" dirty="0"/>
              <a:t>After training with exploration (ε-greedy, </a:t>
            </a:r>
            <a:r>
              <a:rPr lang="en-US" dirty="0" err="1"/>
              <a:t>softmax</a:t>
            </a:r>
            <a:r>
              <a:rPr lang="en-US" dirty="0"/>
              <a:t>, etc.), switching to a greedy policy lets us </a:t>
            </a:r>
            <a:r>
              <a:rPr lang="en-US" b="1" dirty="0"/>
              <a:t>test the performance</a:t>
            </a:r>
            <a:r>
              <a:rPr lang="en-US" dirty="0"/>
              <a:t> of the learned Q-table/policy without randomness.</a:t>
            </a:r>
          </a:p>
          <a:p>
            <a:pPr marL="0" indent="0">
              <a:buNone/>
            </a:pPr>
            <a:r>
              <a:rPr lang="en-US" b="1" dirty="0"/>
              <a:t>Deployment Stage</a:t>
            </a:r>
            <a:endParaRPr lang="en-US" dirty="0"/>
          </a:p>
          <a:p>
            <a:r>
              <a:rPr lang="en-US" dirty="0"/>
              <a:t>In real-world applications (law automation, robotics, finance, etc.), you don’t want unnecessary exploration once the model is trained.</a:t>
            </a:r>
          </a:p>
          <a:p>
            <a:r>
              <a:rPr lang="en-US" dirty="0"/>
              <a:t>Greedy policy provides </a:t>
            </a:r>
            <a:r>
              <a:rPr lang="en-US" b="1" dirty="0"/>
              <a:t>stable and predictable actions</a:t>
            </a:r>
            <a:r>
              <a:rPr lang="en-US" dirty="0"/>
              <a:t>.</a:t>
            </a:r>
          </a:p>
          <a:p>
            <a:endParaRPr lang="en-US" dirty="0"/>
          </a:p>
        </p:txBody>
      </p:sp>
    </p:spTree>
    <p:extLst>
      <p:ext uri="{BB962C8B-B14F-4D97-AF65-F5344CB8AC3E}">
        <p14:creationId xmlns:p14="http://schemas.microsoft.com/office/powerpoint/2010/main" val="26141500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BB638-F25A-3FEA-BBFD-914AEA8AD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40F20-E29C-CB01-922E-7D7890F5CD51}"/>
              </a:ext>
            </a:extLst>
          </p:cNvPr>
          <p:cNvSpPr>
            <a:spLocks noGrp="1"/>
          </p:cNvSpPr>
          <p:nvPr>
            <p:ph type="title"/>
          </p:nvPr>
        </p:nvSpPr>
        <p:spPr>
          <a:xfrm>
            <a:off x="609600" y="653143"/>
            <a:ext cx="10972800" cy="555172"/>
          </a:xfrm>
        </p:spPr>
        <p:txBody>
          <a:bodyPr/>
          <a:lstStyle/>
          <a:p>
            <a:r>
              <a:rPr lang="en-US" sz="4000" dirty="0"/>
              <a:t>A Board Game</a:t>
            </a:r>
          </a:p>
        </p:txBody>
      </p:sp>
      <p:sp>
        <p:nvSpPr>
          <p:cNvPr id="3" name="Content Placeholder 2">
            <a:extLst>
              <a:ext uri="{FF2B5EF4-FFF2-40B4-BE49-F238E27FC236}">
                <a16:creationId xmlns:a16="http://schemas.microsoft.com/office/drawing/2014/main" id="{7713BDBA-715E-5E0F-F255-3CFD139D4B77}"/>
              </a:ext>
            </a:extLst>
          </p:cNvPr>
          <p:cNvSpPr>
            <a:spLocks noGrp="1"/>
          </p:cNvSpPr>
          <p:nvPr>
            <p:ph idx="1"/>
          </p:nvPr>
        </p:nvSpPr>
        <p:spPr>
          <a:xfrm>
            <a:off x="609600" y="1208315"/>
            <a:ext cx="10972800" cy="5551714"/>
          </a:xfrm>
        </p:spPr>
        <p:txBody>
          <a:bodyPr/>
          <a:lstStyle/>
          <a:p>
            <a:r>
              <a:rPr lang="en-US" sz="2800" dirty="0"/>
              <a:t>Imagine you're playing a board game. You have a pawn, and you're trying to reach the "Win" square at the end of the board.</a:t>
            </a:r>
          </a:p>
          <a:p>
            <a:endParaRPr lang="en-US" sz="2800" dirty="0"/>
          </a:p>
          <a:p>
            <a:pPr>
              <a:lnSpc>
                <a:spcPct val="150000"/>
              </a:lnSpc>
            </a:pPr>
            <a:r>
              <a:rPr lang="en-US" sz="2800" b="1" dirty="0"/>
              <a:t>States (s):</a:t>
            </a:r>
            <a:r>
              <a:rPr lang="en-US" sz="2800" dirty="0"/>
              <a:t> Each square on the board is a state.</a:t>
            </a:r>
          </a:p>
          <a:p>
            <a:pPr>
              <a:lnSpc>
                <a:spcPct val="150000"/>
              </a:lnSpc>
            </a:pPr>
            <a:r>
              <a:rPr lang="en-US" sz="2800" b="1" dirty="0"/>
              <a:t>Actions (a):</a:t>
            </a:r>
            <a:r>
              <a:rPr lang="en-US" sz="2800" dirty="0"/>
              <a:t> The number you roll on the dice (e.g., move 1, 2, or 3 squares).</a:t>
            </a:r>
          </a:p>
          <a:p>
            <a:pPr>
              <a:lnSpc>
                <a:spcPct val="150000"/>
              </a:lnSpc>
            </a:pPr>
            <a:r>
              <a:rPr lang="en-US" sz="2800" b="1" dirty="0"/>
              <a:t>Rewards (r):</a:t>
            </a:r>
            <a:r>
              <a:rPr lang="en-US" sz="2800" dirty="0"/>
              <a:t> Getting to a special "Bonus" square gives you +5 points. Landing on a "Penalty" square gives you -5 points. Reaching the "Win" square gives you +100.</a:t>
            </a:r>
          </a:p>
          <a:p>
            <a:endParaRPr lang="en-US" sz="2800" dirty="0"/>
          </a:p>
        </p:txBody>
      </p:sp>
    </p:spTree>
    <p:extLst>
      <p:ext uri="{BB962C8B-B14F-4D97-AF65-F5344CB8AC3E}">
        <p14:creationId xmlns:p14="http://schemas.microsoft.com/office/powerpoint/2010/main" val="39857486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33F1E-B750-B2D4-41DB-F123D2A36315}"/>
              </a:ext>
            </a:extLst>
          </p:cNvPr>
          <p:cNvSpPr>
            <a:spLocks noGrp="1"/>
          </p:cNvSpPr>
          <p:nvPr>
            <p:ph type="title"/>
          </p:nvPr>
        </p:nvSpPr>
        <p:spPr>
          <a:xfrm>
            <a:off x="609600" y="653142"/>
            <a:ext cx="10972800" cy="764495"/>
          </a:xfrm>
        </p:spPr>
        <p:txBody>
          <a:bodyPr/>
          <a:lstStyle/>
          <a:p>
            <a:r>
              <a:rPr lang="en-US" dirty="0"/>
              <a:t>Example</a:t>
            </a:r>
          </a:p>
        </p:txBody>
      </p:sp>
      <p:sp>
        <p:nvSpPr>
          <p:cNvPr id="3" name="Content Placeholder 2">
            <a:extLst>
              <a:ext uri="{FF2B5EF4-FFF2-40B4-BE49-F238E27FC236}">
                <a16:creationId xmlns:a16="http://schemas.microsoft.com/office/drawing/2014/main" id="{84E8F795-ED66-E4DB-290C-34F73B1E3477}"/>
              </a:ext>
            </a:extLst>
          </p:cNvPr>
          <p:cNvSpPr>
            <a:spLocks noGrp="1"/>
          </p:cNvSpPr>
          <p:nvPr>
            <p:ph idx="1"/>
          </p:nvPr>
        </p:nvSpPr>
        <p:spPr>
          <a:xfrm>
            <a:off x="609600" y="1600201"/>
            <a:ext cx="10972800" cy="5072742"/>
          </a:xfrm>
        </p:spPr>
        <p:txBody>
          <a:bodyPr/>
          <a:lstStyle/>
          <a:p>
            <a:r>
              <a:rPr lang="en-US" sz="2400" b="1" dirty="0"/>
              <a:t>Square 15:</a:t>
            </a:r>
            <a:r>
              <a:rPr lang="en-US" sz="2400" dirty="0"/>
              <a:t> Your pawn is on Square 15. The state-value function, V(15), would tell you the total expected points you can get from this position. Since you're close to the end, and you might land on a "Bonus" square or the "Win" square, V(15) would have a high value, like </a:t>
            </a:r>
            <a:r>
              <a:rPr lang="en-US" sz="2400" b="1" dirty="0"/>
              <a:t>80</a:t>
            </a:r>
            <a:r>
              <a:rPr lang="en-US" sz="2400" dirty="0"/>
              <a:t>. It represents the potential of that square.</a:t>
            </a:r>
          </a:p>
          <a:p>
            <a:r>
              <a:rPr lang="en-US" sz="2400" b="1" dirty="0"/>
              <a:t>Square 15:</a:t>
            </a:r>
            <a:r>
              <a:rPr lang="en-US" sz="2400" dirty="0"/>
              <a:t> Your pawn is on Square 15. The state-value function, V(15), would tell you the total expected points you can get from this position. Since you're close to the end, and you might land on a "Bonus" square or the "Win" square, V(15) would have a high value, like </a:t>
            </a:r>
            <a:r>
              <a:rPr lang="en-US" sz="2400" b="1" dirty="0"/>
              <a:t>80</a:t>
            </a:r>
            <a:r>
              <a:rPr lang="en-US" sz="2400" dirty="0"/>
              <a:t>. It represents the potential of that square.</a:t>
            </a:r>
          </a:p>
          <a:p>
            <a:r>
              <a:rPr lang="en-US" sz="2400" b="1" dirty="0"/>
              <a:t>The V(s) doesn't tell you what move to make; it only evaluates the potential of your current position.</a:t>
            </a:r>
          </a:p>
          <a:p>
            <a:endParaRPr lang="en-US" sz="2400" dirty="0"/>
          </a:p>
        </p:txBody>
      </p:sp>
    </p:spTree>
    <p:extLst>
      <p:ext uri="{BB962C8B-B14F-4D97-AF65-F5344CB8AC3E}">
        <p14:creationId xmlns:p14="http://schemas.microsoft.com/office/powerpoint/2010/main" val="1071970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072CF-E952-AC1A-582E-E5B7094043E7}"/>
              </a:ext>
            </a:extLst>
          </p:cNvPr>
          <p:cNvSpPr>
            <a:spLocks noGrp="1"/>
          </p:cNvSpPr>
          <p:nvPr>
            <p:ph type="title"/>
          </p:nvPr>
        </p:nvSpPr>
        <p:spPr>
          <a:xfrm>
            <a:off x="609600" y="653143"/>
            <a:ext cx="10972800" cy="764495"/>
          </a:xfrm>
        </p:spPr>
        <p:txBody>
          <a:bodyPr/>
          <a:lstStyle/>
          <a:p>
            <a:r>
              <a:rPr lang="en-US" dirty="0"/>
              <a:t>Why is the Value Function Important?</a:t>
            </a:r>
          </a:p>
        </p:txBody>
      </p:sp>
      <p:sp>
        <p:nvSpPr>
          <p:cNvPr id="3" name="Content Placeholder 2">
            <a:extLst>
              <a:ext uri="{FF2B5EF4-FFF2-40B4-BE49-F238E27FC236}">
                <a16:creationId xmlns:a16="http://schemas.microsoft.com/office/drawing/2014/main" id="{39E88501-393A-3BFF-827A-390C7E27AC33}"/>
              </a:ext>
            </a:extLst>
          </p:cNvPr>
          <p:cNvSpPr>
            <a:spLocks noGrp="1"/>
          </p:cNvSpPr>
          <p:nvPr>
            <p:ph idx="1"/>
          </p:nvPr>
        </p:nvSpPr>
        <p:spPr>
          <a:xfrm>
            <a:off x="609600" y="1417639"/>
            <a:ext cx="10972800" cy="5266190"/>
          </a:xfrm>
        </p:spPr>
        <p:txBody>
          <a:bodyPr/>
          <a:lstStyle/>
          <a:p>
            <a:r>
              <a:rPr lang="en-US" dirty="0"/>
              <a:t>It guides decision making → the agent picks actions leading to states with higher value.</a:t>
            </a:r>
          </a:p>
          <a:p>
            <a:r>
              <a:rPr lang="en-US" dirty="0"/>
              <a:t>It’s the foundation for most RL algorithms (Dynamic Programming, Monte Carlo, Temporal-Difference, Q-Learning, Deep Q-Networks).</a:t>
            </a:r>
          </a:p>
          <a:p>
            <a:r>
              <a:rPr lang="en-US" dirty="0"/>
              <a:t>It helps balance </a:t>
            </a:r>
            <a:r>
              <a:rPr lang="en-US" b="1" dirty="0"/>
              <a:t>short-term vs long-term rewards</a:t>
            </a:r>
            <a:r>
              <a:rPr lang="en-US" dirty="0"/>
              <a:t> using the discount factor (γ).</a:t>
            </a:r>
          </a:p>
        </p:txBody>
      </p:sp>
    </p:spTree>
    <p:extLst>
      <p:ext uri="{BB962C8B-B14F-4D97-AF65-F5344CB8AC3E}">
        <p14:creationId xmlns:p14="http://schemas.microsoft.com/office/powerpoint/2010/main" val="40479208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8B5A8-E71B-C268-0A1C-F39540571775}"/>
              </a:ext>
            </a:extLst>
          </p:cNvPr>
          <p:cNvSpPr>
            <a:spLocks noGrp="1"/>
          </p:cNvSpPr>
          <p:nvPr>
            <p:ph type="title"/>
          </p:nvPr>
        </p:nvSpPr>
        <p:spPr>
          <a:xfrm>
            <a:off x="609600" y="731836"/>
            <a:ext cx="10972800" cy="726850"/>
          </a:xfrm>
        </p:spPr>
        <p:txBody>
          <a:bodyPr/>
          <a:lstStyle/>
          <a:p>
            <a:r>
              <a:rPr lang="en-US" dirty="0"/>
              <a:t>Example</a:t>
            </a:r>
          </a:p>
        </p:txBody>
      </p:sp>
      <p:sp>
        <p:nvSpPr>
          <p:cNvPr id="3" name="Content Placeholder 2">
            <a:extLst>
              <a:ext uri="{FF2B5EF4-FFF2-40B4-BE49-F238E27FC236}">
                <a16:creationId xmlns:a16="http://schemas.microsoft.com/office/drawing/2014/main" id="{90935D60-6B84-635C-84EB-356D5A29C2A6}"/>
              </a:ext>
            </a:extLst>
          </p:cNvPr>
          <p:cNvSpPr>
            <a:spLocks noGrp="1"/>
          </p:cNvSpPr>
          <p:nvPr>
            <p:ph idx="1"/>
          </p:nvPr>
        </p:nvSpPr>
        <p:spPr>
          <a:xfrm>
            <a:off x="609600" y="1458687"/>
            <a:ext cx="10972800" cy="5399314"/>
          </a:xfrm>
        </p:spPr>
        <p:txBody>
          <a:bodyPr/>
          <a:lstStyle/>
          <a:p>
            <a:r>
              <a:rPr lang="en-US" sz="2400" b="1" dirty="0"/>
              <a:t>State:</a:t>
            </a:r>
            <a:r>
              <a:rPr lang="en-US" sz="2400" dirty="0"/>
              <a:t> You're on Square 15.</a:t>
            </a:r>
          </a:p>
          <a:p>
            <a:r>
              <a:rPr lang="en-US" sz="2400" b="1" dirty="0"/>
              <a:t>Action:</a:t>
            </a:r>
            <a:r>
              <a:rPr lang="en-US" sz="2400" dirty="0"/>
              <a:t> You can roll a 1, 2, or 3.</a:t>
            </a:r>
          </a:p>
          <a:p>
            <a:r>
              <a:rPr lang="en-US" sz="2400" b="1" dirty="0"/>
              <a:t>The Q values would be:</a:t>
            </a:r>
            <a:endParaRPr lang="en-US" sz="2400" dirty="0"/>
          </a:p>
          <a:p>
            <a:pPr lvl="0"/>
            <a:r>
              <a:rPr lang="en-US" sz="2400" dirty="0"/>
              <a:t>Q(Square 15, roll 1): This moves you to Square 16, which is a regular square. Its value might be </a:t>
            </a:r>
            <a:r>
              <a:rPr lang="en-US" sz="2400" b="1" dirty="0"/>
              <a:t>75</a:t>
            </a:r>
            <a:r>
              <a:rPr lang="en-US" sz="2400" dirty="0"/>
              <a:t>.</a:t>
            </a:r>
          </a:p>
          <a:p>
            <a:pPr lvl="0"/>
            <a:r>
              <a:rPr lang="en-US" sz="2400" dirty="0"/>
              <a:t>Q(Square 15, roll 2): This moves you to Square 17, which is a "Bonus" square. Its value might be </a:t>
            </a:r>
            <a:r>
              <a:rPr lang="en-US" sz="2400" b="1" dirty="0"/>
              <a:t>85</a:t>
            </a:r>
            <a:r>
              <a:rPr lang="en-US" sz="2400" dirty="0"/>
              <a:t> (because of the immediate +5 reward plus future potential).</a:t>
            </a:r>
          </a:p>
          <a:p>
            <a:pPr lvl="0"/>
            <a:r>
              <a:rPr lang="en-US" sz="2400" dirty="0"/>
              <a:t>Q(Square 15, roll 3): This moves you to Square 18, which is a "Penalty" square. Its value would be lower, say </a:t>
            </a:r>
            <a:r>
              <a:rPr lang="en-US" sz="2400" b="1" dirty="0"/>
              <a:t>60</a:t>
            </a:r>
            <a:r>
              <a:rPr lang="en-US" dirty="0"/>
              <a:t>.</a:t>
            </a:r>
          </a:p>
          <a:p>
            <a:pPr lvl="0"/>
            <a:r>
              <a:rPr lang="en-US" sz="2000" dirty="0"/>
              <a:t>The action-value function tells you that rolling a </a:t>
            </a:r>
            <a:r>
              <a:rPr lang="en-US" sz="2000" b="1" dirty="0"/>
              <a:t>2</a:t>
            </a:r>
            <a:r>
              <a:rPr lang="en-US" sz="2000" dirty="0"/>
              <a:t> from Square 15 is the best move because it has the highest Q-value. This is why the action-value function is so powerful—it directly informs the agent's decision-making process</a:t>
            </a:r>
          </a:p>
          <a:p>
            <a:endParaRPr lang="en-US" dirty="0"/>
          </a:p>
        </p:txBody>
      </p:sp>
    </p:spTree>
    <p:extLst>
      <p:ext uri="{BB962C8B-B14F-4D97-AF65-F5344CB8AC3E}">
        <p14:creationId xmlns:p14="http://schemas.microsoft.com/office/powerpoint/2010/main" val="18489265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551A-A41B-9D95-6819-7B5B35713FE2}"/>
              </a:ext>
            </a:extLst>
          </p:cNvPr>
          <p:cNvSpPr>
            <a:spLocks noGrp="1"/>
          </p:cNvSpPr>
          <p:nvPr>
            <p:ph type="title"/>
          </p:nvPr>
        </p:nvSpPr>
        <p:spPr>
          <a:xfrm>
            <a:off x="687421" y="887479"/>
            <a:ext cx="10972800" cy="464664"/>
          </a:xfrm>
        </p:spPr>
        <p:txBody>
          <a:bodyPr/>
          <a:lstStyle/>
          <a:p>
            <a:r>
              <a:rPr lang="en-US" sz="2400" b="1" dirty="0"/>
              <a:t>Introduction</a:t>
            </a:r>
            <a:endParaRPr lang="en-IN" sz="2400" b="1" dirty="0"/>
          </a:p>
        </p:txBody>
      </p:sp>
      <p:sp>
        <p:nvSpPr>
          <p:cNvPr id="3" name="Content Placeholder 2">
            <a:extLst>
              <a:ext uri="{FF2B5EF4-FFF2-40B4-BE49-F238E27FC236}">
                <a16:creationId xmlns:a16="http://schemas.microsoft.com/office/drawing/2014/main" id="{D8101C2F-234A-7878-4852-4BC96B8D9351}"/>
              </a:ext>
            </a:extLst>
          </p:cNvPr>
          <p:cNvSpPr>
            <a:spLocks noGrp="1"/>
          </p:cNvSpPr>
          <p:nvPr>
            <p:ph idx="1"/>
          </p:nvPr>
        </p:nvSpPr>
        <p:spPr>
          <a:xfrm>
            <a:off x="609600" y="1444558"/>
            <a:ext cx="10972800" cy="4525963"/>
          </a:xfrm>
        </p:spPr>
        <p:txBody>
          <a:bodyPr/>
          <a:lstStyle/>
          <a:p>
            <a:pPr algn="just"/>
            <a:r>
              <a:rPr lang="en-US" sz="2000" b="1" dirty="0"/>
              <a:t>What is Artificial Intelligence (AI)?</a:t>
            </a:r>
          </a:p>
          <a:p>
            <a:pPr algn="just"/>
            <a:r>
              <a:rPr lang="en-US" sz="2000" dirty="0"/>
              <a:t>Artificial Intelligence (AI) is a branch of computer science that focuses on creating machines or software that can simulate human intelligence.</a:t>
            </a:r>
          </a:p>
          <a:p>
            <a:pPr algn="just"/>
            <a:r>
              <a:rPr lang="en-US" sz="2000" b="1" dirty="0"/>
              <a:t>Definition of AI:</a:t>
            </a:r>
          </a:p>
          <a:p>
            <a:pPr algn="just"/>
            <a:r>
              <a:rPr lang="en-US" sz="2000" dirty="0"/>
              <a:t>Artificial Intelligence is the ability of a machine or computer program to perform tasks that typically require human intelligence, such as learning, reasoning, problem-solving, understanding language, and perception.</a:t>
            </a:r>
          </a:p>
          <a:p>
            <a:pPr algn="just"/>
            <a:r>
              <a:rPr lang="en-US" sz="2000" b="1" dirty="0"/>
              <a:t>Key Features of AI:</a:t>
            </a:r>
          </a:p>
          <a:p>
            <a:pPr algn="just"/>
            <a:r>
              <a:rPr lang="en-US" sz="2000" b="1" dirty="0"/>
              <a:t>Learning</a:t>
            </a:r>
            <a:r>
              <a:rPr lang="en-US" sz="2000" dirty="0"/>
              <a:t>: Acquiring knowledge and skills through experience (e.g., machine learning)</a:t>
            </a:r>
          </a:p>
          <a:p>
            <a:pPr algn="just"/>
            <a:r>
              <a:rPr lang="en-US" sz="2000" b="1" dirty="0"/>
              <a:t>Reasoning</a:t>
            </a:r>
            <a:r>
              <a:rPr lang="en-US" sz="2000" dirty="0"/>
              <a:t>: Making decisions based on rules and logic</a:t>
            </a:r>
          </a:p>
          <a:p>
            <a:pPr algn="just"/>
            <a:r>
              <a:rPr lang="en-US" sz="2000" b="1" dirty="0"/>
              <a:t>Problem Solving</a:t>
            </a:r>
            <a:r>
              <a:rPr lang="en-US" sz="2000" dirty="0"/>
              <a:t>: Finding solutions to complex issues</a:t>
            </a:r>
          </a:p>
          <a:p>
            <a:pPr algn="just"/>
            <a:r>
              <a:rPr lang="en-US" sz="2000" b="1" dirty="0"/>
              <a:t>Perception</a:t>
            </a:r>
            <a:r>
              <a:rPr lang="en-US" sz="2000" dirty="0"/>
              <a:t>: Interpreting inputs like vision, sound, and text</a:t>
            </a:r>
          </a:p>
          <a:p>
            <a:pPr algn="just"/>
            <a:r>
              <a:rPr lang="en-US" sz="2000" b="1" dirty="0"/>
              <a:t>Language Understanding</a:t>
            </a:r>
            <a:r>
              <a:rPr lang="en-US" sz="2000" dirty="0"/>
              <a:t>: Communicating in natural languages (e.g., English</a:t>
            </a:r>
          </a:p>
          <a:p>
            <a:pPr algn="just"/>
            <a:endParaRPr lang="en-IN" sz="2000" dirty="0"/>
          </a:p>
        </p:txBody>
      </p:sp>
    </p:spTree>
    <p:extLst>
      <p:ext uri="{BB962C8B-B14F-4D97-AF65-F5344CB8AC3E}">
        <p14:creationId xmlns:p14="http://schemas.microsoft.com/office/powerpoint/2010/main" val="23990774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F9E027-8E51-D8C0-951F-C77D3F3D5496}"/>
              </a:ext>
            </a:extLst>
          </p:cNvPr>
          <p:cNvSpPr>
            <a:spLocks noGrp="1"/>
          </p:cNvSpPr>
          <p:nvPr>
            <p:ph idx="1"/>
          </p:nvPr>
        </p:nvSpPr>
        <p:spPr>
          <a:xfrm>
            <a:off x="697149" y="1166018"/>
            <a:ext cx="10972800" cy="4525963"/>
          </a:xfrm>
        </p:spPr>
        <p:txBody>
          <a:bodyPr/>
          <a:lstStyle/>
          <a:p>
            <a:r>
              <a:rPr lang="en-US" sz="2400" b="1" dirty="0"/>
              <a:t>The Reinforcement Learning Process</a:t>
            </a:r>
          </a:p>
          <a:p>
            <a:r>
              <a:rPr lang="en-US" sz="2400" dirty="0"/>
              <a:t>Agent observes the current </a:t>
            </a:r>
            <a:r>
              <a:rPr lang="en-US" sz="2400" b="1" dirty="0"/>
              <a:t>state</a:t>
            </a:r>
            <a:r>
              <a:rPr lang="en-US" sz="2400" dirty="0"/>
              <a:t>.</a:t>
            </a:r>
          </a:p>
          <a:p>
            <a:r>
              <a:rPr lang="en-US" sz="2400" dirty="0"/>
              <a:t>Agent selects an </a:t>
            </a:r>
            <a:r>
              <a:rPr lang="en-US" sz="2400" b="1" dirty="0"/>
              <a:t>action</a:t>
            </a:r>
            <a:r>
              <a:rPr lang="en-US" sz="2400" dirty="0"/>
              <a:t>.</a:t>
            </a:r>
          </a:p>
          <a:p>
            <a:r>
              <a:rPr lang="en-US" sz="2400" dirty="0"/>
              <a:t>Environment responds with a </a:t>
            </a:r>
            <a:r>
              <a:rPr lang="en-US" sz="2400" b="1" dirty="0"/>
              <a:t>new state</a:t>
            </a:r>
            <a:r>
              <a:rPr lang="en-US" sz="2400" dirty="0"/>
              <a:t> and a </a:t>
            </a:r>
            <a:r>
              <a:rPr lang="en-US" sz="2400" b="1" dirty="0"/>
              <a:t>reward</a:t>
            </a:r>
            <a:r>
              <a:rPr lang="en-US" sz="2400" dirty="0"/>
              <a:t>.</a:t>
            </a:r>
          </a:p>
          <a:p>
            <a:r>
              <a:rPr lang="en-US" sz="2400" dirty="0"/>
              <a:t>Agent updates its </a:t>
            </a:r>
            <a:r>
              <a:rPr lang="en-US" sz="2400" b="1" dirty="0"/>
              <a:t>policy/value</a:t>
            </a:r>
          </a:p>
          <a:p>
            <a:endParaRPr lang="en-US" sz="2400" b="1" dirty="0"/>
          </a:p>
          <a:p>
            <a:r>
              <a:rPr lang="en-US" sz="2400" b="1" dirty="0"/>
              <a:t>Types of Reinforcement Learning</a:t>
            </a:r>
          </a:p>
          <a:p>
            <a:r>
              <a:rPr lang="en-US" sz="2400" b="1" dirty="0"/>
              <a:t>Model-Free RL</a:t>
            </a:r>
            <a:endParaRPr lang="en-US" sz="2400" dirty="0"/>
          </a:p>
          <a:p>
            <a:pPr lvl="1"/>
            <a:r>
              <a:rPr lang="en-US" sz="2400" dirty="0"/>
              <a:t>Agent learns from trial and error.</a:t>
            </a:r>
          </a:p>
          <a:p>
            <a:pPr lvl="1"/>
            <a:r>
              <a:rPr lang="en-US" sz="2400" dirty="0"/>
              <a:t>Examples: Q-Learning, SARSA</a:t>
            </a:r>
          </a:p>
          <a:p>
            <a:r>
              <a:rPr lang="en-US" sz="2400" b="1" dirty="0"/>
              <a:t>Model-Based RL</a:t>
            </a:r>
            <a:endParaRPr lang="en-US" sz="2400" dirty="0"/>
          </a:p>
          <a:p>
            <a:pPr lvl="1"/>
            <a:r>
              <a:rPr lang="en-US" sz="2400" dirty="0"/>
              <a:t>Agent builds a model of the environment.</a:t>
            </a:r>
          </a:p>
          <a:p>
            <a:endParaRPr lang="en-US" sz="2400" dirty="0"/>
          </a:p>
          <a:p>
            <a:endParaRPr lang="en-IN" sz="2400" dirty="0"/>
          </a:p>
        </p:txBody>
      </p:sp>
      <p:sp>
        <p:nvSpPr>
          <p:cNvPr id="4" name="Title 1">
            <a:extLst>
              <a:ext uri="{FF2B5EF4-FFF2-40B4-BE49-F238E27FC236}">
                <a16:creationId xmlns:a16="http://schemas.microsoft.com/office/drawing/2014/main" id="{315EB7FA-40A7-D03C-85B4-FD692C610613}"/>
              </a:ext>
            </a:extLst>
          </p:cNvPr>
          <p:cNvSpPr>
            <a:spLocks noGrp="1"/>
          </p:cNvSpPr>
          <p:nvPr>
            <p:ph type="title"/>
          </p:nvPr>
        </p:nvSpPr>
        <p:spPr>
          <a:xfrm>
            <a:off x="697149" y="708820"/>
            <a:ext cx="10972800" cy="457198"/>
          </a:xfrm>
        </p:spPr>
        <p:txBody>
          <a:bodyPr/>
          <a:lstStyle/>
          <a:p>
            <a:r>
              <a:rPr lang="en-US" sz="2400" b="1" dirty="0"/>
              <a:t>Introduction to Reinforcement Learning </a:t>
            </a:r>
            <a:endParaRPr lang="en-IN" sz="2400" b="1" dirty="0"/>
          </a:p>
        </p:txBody>
      </p:sp>
    </p:spTree>
    <p:extLst>
      <p:ext uri="{BB962C8B-B14F-4D97-AF65-F5344CB8AC3E}">
        <p14:creationId xmlns:p14="http://schemas.microsoft.com/office/powerpoint/2010/main" val="25779084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F291-A516-3D9A-9483-09A97A294B62}"/>
              </a:ext>
            </a:extLst>
          </p:cNvPr>
          <p:cNvSpPr>
            <a:spLocks noGrp="1"/>
          </p:cNvSpPr>
          <p:nvPr>
            <p:ph type="title"/>
          </p:nvPr>
        </p:nvSpPr>
        <p:spPr>
          <a:xfrm>
            <a:off x="502596" y="731836"/>
            <a:ext cx="10972800" cy="457198"/>
          </a:xfrm>
        </p:spPr>
        <p:txBody>
          <a:bodyPr/>
          <a:lstStyle/>
          <a:p>
            <a:r>
              <a:rPr lang="en-US" sz="2400" b="1" dirty="0"/>
              <a:t>How RL differs from other ML paradigms</a:t>
            </a:r>
            <a:endParaRPr lang="en-IN" sz="2400" b="1" dirty="0"/>
          </a:p>
        </p:txBody>
      </p:sp>
      <p:sp>
        <p:nvSpPr>
          <p:cNvPr id="3" name="Content Placeholder 2">
            <a:extLst>
              <a:ext uri="{FF2B5EF4-FFF2-40B4-BE49-F238E27FC236}">
                <a16:creationId xmlns:a16="http://schemas.microsoft.com/office/drawing/2014/main" id="{6FC28B19-61FB-F829-983E-E64E452B1079}"/>
              </a:ext>
            </a:extLst>
          </p:cNvPr>
          <p:cNvSpPr>
            <a:spLocks noGrp="1"/>
          </p:cNvSpPr>
          <p:nvPr>
            <p:ph idx="1"/>
          </p:nvPr>
        </p:nvSpPr>
        <p:spPr>
          <a:xfrm>
            <a:off x="609600" y="1189034"/>
            <a:ext cx="10972800" cy="457198"/>
          </a:xfrm>
        </p:spPr>
        <p:txBody>
          <a:bodyPr/>
          <a:lstStyle/>
          <a:p>
            <a:pPr marL="0" indent="0">
              <a:buNone/>
            </a:pPr>
            <a:r>
              <a:rPr lang="en-IN" sz="2400" b="1" dirty="0"/>
              <a:t>1. Learning Method</a:t>
            </a:r>
          </a:p>
        </p:txBody>
      </p:sp>
      <p:graphicFrame>
        <p:nvGraphicFramePr>
          <p:cNvPr id="4" name="Table 3">
            <a:extLst>
              <a:ext uri="{FF2B5EF4-FFF2-40B4-BE49-F238E27FC236}">
                <a16:creationId xmlns:a16="http://schemas.microsoft.com/office/drawing/2014/main" id="{D763E6D6-B1FF-AFBA-90D6-6A683DD94568}"/>
              </a:ext>
            </a:extLst>
          </p:cNvPr>
          <p:cNvGraphicFramePr>
            <a:graphicFrameLocks noGrp="1"/>
          </p:cNvGraphicFramePr>
          <p:nvPr>
            <p:extLst>
              <p:ext uri="{D42A27DB-BD31-4B8C-83A1-F6EECF244321}">
                <p14:modId xmlns:p14="http://schemas.microsoft.com/office/powerpoint/2010/main" val="218452605"/>
              </p:ext>
            </p:extLst>
          </p:nvPr>
        </p:nvGraphicFramePr>
        <p:xfrm>
          <a:off x="838200" y="1730857"/>
          <a:ext cx="10515600" cy="1584960"/>
        </p:xfrm>
        <a:graphic>
          <a:graphicData uri="http://schemas.openxmlformats.org/drawingml/2006/table">
            <a:tbl>
              <a:tblPr/>
              <a:tblGrid>
                <a:gridCol w="3597613">
                  <a:extLst>
                    <a:ext uri="{9D8B030D-6E8A-4147-A177-3AD203B41FA5}">
                      <a16:colId xmlns:a16="http://schemas.microsoft.com/office/drawing/2014/main" val="1114283694"/>
                    </a:ext>
                  </a:extLst>
                </a:gridCol>
                <a:gridCol w="6917987">
                  <a:extLst>
                    <a:ext uri="{9D8B030D-6E8A-4147-A177-3AD203B41FA5}">
                      <a16:colId xmlns:a16="http://schemas.microsoft.com/office/drawing/2014/main" val="100707118"/>
                    </a:ext>
                  </a:extLst>
                </a:gridCol>
              </a:tblGrid>
              <a:tr h="0">
                <a:tc>
                  <a:txBody>
                    <a:bodyPr/>
                    <a:lstStyle/>
                    <a:p>
                      <a:pPr>
                        <a:buNone/>
                      </a:pPr>
                      <a:r>
                        <a:rPr lang="en-IN" sz="2000" b="1" dirty="0"/>
                        <a:t>Paradigm</a:t>
                      </a:r>
                    </a:p>
                  </a:txBody>
                  <a:tcPr anchor="ctr">
                    <a:lnL>
                      <a:noFill/>
                    </a:lnL>
                    <a:lnR>
                      <a:noFill/>
                    </a:lnR>
                    <a:lnT>
                      <a:noFill/>
                    </a:lnT>
                    <a:lnB>
                      <a:noFill/>
                    </a:lnB>
                    <a:noFill/>
                  </a:tcPr>
                </a:tc>
                <a:tc>
                  <a:txBody>
                    <a:bodyPr/>
                    <a:lstStyle/>
                    <a:p>
                      <a:pPr>
                        <a:buNone/>
                      </a:pPr>
                      <a:r>
                        <a:rPr lang="en-IN" sz="2000" b="1" dirty="0"/>
                        <a:t>How it Learns</a:t>
                      </a:r>
                    </a:p>
                  </a:txBody>
                  <a:tcPr anchor="ctr">
                    <a:lnL>
                      <a:noFill/>
                    </a:lnL>
                    <a:lnR>
                      <a:noFill/>
                    </a:lnR>
                    <a:lnT>
                      <a:noFill/>
                    </a:lnT>
                    <a:lnB>
                      <a:noFill/>
                    </a:lnB>
                    <a:noFill/>
                  </a:tcPr>
                </a:tc>
                <a:extLst>
                  <a:ext uri="{0D108BD9-81ED-4DB2-BD59-A6C34878D82A}">
                    <a16:rowId xmlns:a16="http://schemas.microsoft.com/office/drawing/2014/main" val="3516449245"/>
                  </a:ext>
                </a:extLst>
              </a:tr>
              <a:tr h="0">
                <a:tc>
                  <a:txBody>
                    <a:bodyPr/>
                    <a:lstStyle/>
                    <a:p>
                      <a:pPr>
                        <a:buNone/>
                      </a:pPr>
                      <a:r>
                        <a:rPr lang="en-IN" sz="2000" b="1"/>
                        <a:t>Supervised Learning</a:t>
                      </a:r>
                      <a:endParaRPr lang="en-IN" sz="2000"/>
                    </a:p>
                  </a:txBody>
                  <a:tcPr anchor="ctr">
                    <a:lnL>
                      <a:noFill/>
                    </a:lnL>
                    <a:lnR>
                      <a:noFill/>
                    </a:lnR>
                    <a:lnT>
                      <a:noFill/>
                    </a:lnT>
                    <a:lnB>
                      <a:noFill/>
                    </a:lnB>
                    <a:noFill/>
                  </a:tcPr>
                </a:tc>
                <a:tc>
                  <a:txBody>
                    <a:bodyPr/>
                    <a:lstStyle/>
                    <a:p>
                      <a:pPr>
                        <a:buNone/>
                      </a:pPr>
                      <a:r>
                        <a:rPr lang="en-US" sz="2000"/>
                        <a:t>Learns from labeled input-output pairs</a:t>
                      </a:r>
                    </a:p>
                  </a:txBody>
                  <a:tcPr anchor="ctr">
                    <a:lnL>
                      <a:noFill/>
                    </a:lnL>
                    <a:lnR>
                      <a:noFill/>
                    </a:lnR>
                    <a:lnT>
                      <a:noFill/>
                    </a:lnT>
                    <a:lnB>
                      <a:noFill/>
                    </a:lnB>
                    <a:noFill/>
                  </a:tcPr>
                </a:tc>
                <a:extLst>
                  <a:ext uri="{0D108BD9-81ED-4DB2-BD59-A6C34878D82A}">
                    <a16:rowId xmlns:a16="http://schemas.microsoft.com/office/drawing/2014/main" val="593820991"/>
                  </a:ext>
                </a:extLst>
              </a:tr>
              <a:tr h="0">
                <a:tc>
                  <a:txBody>
                    <a:bodyPr/>
                    <a:lstStyle/>
                    <a:p>
                      <a:pPr>
                        <a:buNone/>
                      </a:pPr>
                      <a:r>
                        <a:rPr lang="en-IN" sz="2000" b="1"/>
                        <a:t>Unsupervised Learning</a:t>
                      </a:r>
                      <a:endParaRPr lang="en-IN" sz="2000"/>
                    </a:p>
                  </a:txBody>
                  <a:tcPr anchor="ctr">
                    <a:lnL>
                      <a:noFill/>
                    </a:lnL>
                    <a:lnR>
                      <a:noFill/>
                    </a:lnR>
                    <a:lnT>
                      <a:noFill/>
                    </a:lnT>
                    <a:lnB>
                      <a:noFill/>
                    </a:lnB>
                    <a:noFill/>
                  </a:tcPr>
                </a:tc>
                <a:tc>
                  <a:txBody>
                    <a:bodyPr/>
                    <a:lstStyle/>
                    <a:p>
                      <a:pPr>
                        <a:buNone/>
                      </a:pPr>
                      <a:r>
                        <a:rPr lang="en-US" sz="2000"/>
                        <a:t>Learns from unlabeled data by finding hidden patterns</a:t>
                      </a:r>
                    </a:p>
                  </a:txBody>
                  <a:tcPr anchor="ctr">
                    <a:lnL>
                      <a:noFill/>
                    </a:lnL>
                    <a:lnR>
                      <a:noFill/>
                    </a:lnR>
                    <a:lnT>
                      <a:noFill/>
                    </a:lnT>
                    <a:lnB>
                      <a:noFill/>
                    </a:lnB>
                    <a:noFill/>
                  </a:tcPr>
                </a:tc>
                <a:extLst>
                  <a:ext uri="{0D108BD9-81ED-4DB2-BD59-A6C34878D82A}">
                    <a16:rowId xmlns:a16="http://schemas.microsoft.com/office/drawing/2014/main" val="3892084909"/>
                  </a:ext>
                </a:extLst>
              </a:tr>
              <a:tr h="0">
                <a:tc>
                  <a:txBody>
                    <a:bodyPr/>
                    <a:lstStyle/>
                    <a:p>
                      <a:pPr>
                        <a:buNone/>
                      </a:pPr>
                      <a:r>
                        <a:rPr lang="en-IN" sz="2000" b="1" dirty="0"/>
                        <a:t>Reinforcement Learning</a:t>
                      </a:r>
                      <a:endParaRPr lang="en-IN" sz="2000" dirty="0"/>
                    </a:p>
                  </a:txBody>
                  <a:tcPr anchor="ctr">
                    <a:lnL>
                      <a:noFill/>
                    </a:lnL>
                    <a:lnR>
                      <a:noFill/>
                    </a:lnR>
                    <a:lnT>
                      <a:noFill/>
                    </a:lnT>
                    <a:lnB>
                      <a:noFill/>
                    </a:lnB>
                    <a:noFill/>
                  </a:tcPr>
                </a:tc>
                <a:tc>
                  <a:txBody>
                    <a:bodyPr/>
                    <a:lstStyle/>
                    <a:p>
                      <a:pPr>
                        <a:buNone/>
                      </a:pPr>
                      <a:r>
                        <a:rPr lang="en-US" sz="2000" dirty="0"/>
                        <a:t>Learns through interaction with an environment via rewards</a:t>
                      </a:r>
                    </a:p>
                  </a:txBody>
                  <a:tcPr anchor="ctr">
                    <a:lnL>
                      <a:noFill/>
                    </a:lnL>
                    <a:lnR>
                      <a:noFill/>
                    </a:lnR>
                    <a:lnT>
                      <a:noFill/>
                    </a:lnT>
                    <a:lnB>
                      <a:noFill/>
                    </a:lnB>
                    <a:noFill/>
                  </a:tcPr>
                </a:tc>
                <a:extLst>
                  <a:ext uri="{0D108BD9-81ED-4DB2-BD59-A6C34878D82A}">
                    <a16:rowId xmlns:a16="http://schemas.microsoft.com/office/drawing/2014/main" val="548676433"/>
                  </a:ext>
                </a:extLst>
              </a:tr>
            </a:tbl>
          </a:graphicData>
        </a:graphic>
      </p:graphicFrame>
      <p:sp>
        <p:nvSpPr>
          <p:cNvPr id="6" name="TextBox 5">
            <a:extLst>
              <a:ext uri="{FF2B5EF4-FFF2-40B4-BE49-F238E27FC236}">
                <a16:creationId xmlns:a16="http://schemas.microsoft.com/office/drawing/2014/main" id="{90B4E47F-6DBF-6E72-217D-5C5B4194EC26}"/>
              </a:ext>
            </a:extLst>
          </p:cNvPr>
          <p:cNvSpPr txBox="1"/>
          <p:nvPr/>
        </p:nvSpPr>
        <p:spPr>
          <a:xfrm>
            <a:off x="697149" y="3429000"/>
            <a:ext cx="6094378" cy="461665"/>
          </a:xfrm>
          <a:prstGeom prst="rect">
            <a:avLst/>
          </a:prstGeom>
          <a:noFill/>
        </p:spPr>
        <p:txBody>
          <a:bodyPr wrap="square">
            <a:spAutoFit/>
          </a:bodyPr>
          <a:lstStyle/>
          <a:p>
            <a:r>
              <a:rPr lang="en-IN" sz="2400" b="1" dirty="0"/>
              <a:t>2. Goal or Objective</a:t>
            </a:r>
          </a:p>
        </p:txBody>
      </p:sp>
      <p:graphicFrame>
        <p:nvGraphicFramePr>
          <p:cNvPr id="7" name="Table 6">
            <a:extLst>
              <a:ext uri="{FF2B5EF4-FFF2-40B4-BE49-F238E27FC236}">
                <a16:creationId xmlns:a16="http://schemas.microsoft.com/office/drawing/2014/main" id="{24E1F303-7644-68B6-7F91-CDCEB07313FE}"/>
              </a:ext>
            </a:extLst>
          </p:cNvPr>
          <p:cNvGraphicFramePr>
            <a:graphicFrameLocks noGrp="1"/>
          </p:cNvGraphicFramePr>
          <p:nvPr>
            <p:extLst>
              <p:ext uri="{D42A27DB-BD31-4B8C-83A1-F6EECF244321}">
                <p14:modId xmlns:p14="http://schemas.microsoft.com/office/powerpoint/2010/main" val="2976155387"/>
              </p:ext>
            </p:extLst>
          </p:nvPr>
        </p:nvGraphicFramePr>
        <p:xfrm>
          <a:off x="697149" y="3890665"/>
          <a:ext cx="10515600" cy="1584960"/>
        </p:xfrm>
        <a:graphic>
          <a:graphicData uri="http://schemas.openxmlformats.org/drawingml/2006/table">
            <a:tbl>
              <a:tblPr/>
              <a:tblGrid>
                <a:gridCol w="2532434">
                  <a:extLst>
                    <a:ext uri="{9D8B030D-6E8A-4147-A177-3AD203B41FA5}">
                      <a16:colId xmlns:a16="http://schemas.microsoft.com/office/drawing/2014/main" val="2712344171"/>
                    </a:ext>
                  </a:extLst>
                </a:gridCol>
                <a:gridCol w="7983166">
                  <a:extLst>
                    <a:ext uri="{9D8B030D-6E8A-4147-A177-3AD203B41FA5}">
                      <a16:colId xmlns:a16="http://schemas.microsoft.com/office/drawing/2014/main" val="1990515877"/>
                    </a:ext>
                  </a:extLst>
                </a:gridCol>
              </a:tblGrid>
              <a:tr h="0">
                <a:tc>
                  <a:txBody>
                    <a:bodyPr/>
                    <a:lstStyle/>
                    <a:p>
                      <a:pPr>
                        <a:buNone/>
                      </a:pPr>
                      <a:r>
                        <a:rPr lang="en-IN" sz="2000" b="1" dirty="0"/>
                        <a:t>Paradigm</a:t>
                      </a:r>
                    </a:p>
                  </a:txBody>
                  <a:tcPr anchor="ctr">
                    <a:lnL>
                      <a:noFill/>
                    </a:lnL>
                    <a:lnR>
                      <a:noFill/>
                    </a:lnR>
                    <a:lnT>
                      <a:noFill/>
                    </a:lnT>
                    <a:lnB>
                      <a:noFill/>
                    </a:lnB>
                    <a:noFill/>
                  </a:tcPr>
                </a:tc>
                <a:tc>
                  <a:txBody>
                    <a:bodyPr/>
                    <a:lstStyle/>
                    <a:p>
                      <a:pPr>
                        <a:buNone/>
                      </a:pPr>
                      <a:r>
                        <a:rPr lang="en-IN" sz="2000" b="1" dirty="0"/>
                        <a:t>Goal</a:t>
                      </a:r>
                    </a:p>
                  </a:txBody>
                  <a:tcPr anchor="ctr">
                    <a:lnL>
                      <a:noFill/>
                    </a:lnL>
                    <a:lnR>
                      <a:noFill/>
                    </a:lnR>
                    <a:lnT>
                      <a:noFill/>
                    </a:lnT>
                    <a:lnB>
                      <a:noFill/>
                    </a:lnB>
                    <a:noFill/>
                  </a:tcPr>
                </a:tc>
                <a:extLst>
                  <a:ext uri="{0D108BD9-81ED-4DB2-BD59-A6C34878D82A}">
                    <a16:rowId xmlns:a16="http://schemas.microsoft.com/office/drawing/2014/main" val="2576237724"/>
                  </a:ext>
                </a:extLst>
              </a:tr>
              <a:tr h="0">
                <a:tc>
                  <a:txBody>
                    <a:bodyPr/>
                    <a:lstStyle/>
                    <a:p>
                      <a:pPr>
                        <a:buNone/>
                      </a:pPr>
                      <a:r>
                        <a:rPr lang="en-IN" sz="2000" b="1"/>
                        <a:t>Supervised</a:t>
                      </a:r>
                      <a:endParaRPr lang="en-IN" sz="2000"/>
                    </a:p>
                  </a:txBody>
                  <a:tcPr anchor="ctr">
                    <a:lnL>
                      <a:noFill/>
                    </a:lnL>
                    <a:lnR>
                      <a:noFill/>
                    </a:lnR>
                    <a:lnT>
                      <a:noFill/>
                    </a:lnT>
                    <a:lnB>
                      <a:noFill/>
                    </a:lnB>
                    <a:noFill/>
                  </a:tcPr>
                </a:tc>
                <a:tc>
                  <a:txBody>
                    <a:bodyPr/>
                    <a:lstStyle/>
                    <a:p>
                      <a:pPr>
                        <a:buNone/>
                      </a:pPr>
                      <a:r>
                        <a:rPr lang="fr-FR" sz="2000"/>
                        <a:t>Minimize prediction error (e.g., classification, regression)</a:t>
                      </a:r>
                    </a:p>
                  </a:txBody>
                  <a:tcPr anchor="ctr">
                    <a:lnL>
                      <a:noFill/>
                    </a:lnL>
                    <a:lnR>
                      <a:noFill/>
                    </a:lnR>
                    <a:lnT>
                      <a:noFill/>
                    </a:lnT>
                    <a:lnB>
                      <a:noFill/>
                    </a:lnB>
                    <a:noFill/>
                  </a:tcPr>
                </a:tc>
                <a:extLst>
                  <a:ext uri="{0D108BD9-81ED-4DB2-BD59-A6C34878D82A}">
                    <a16:rowId xmlns:a16="http://schemas.microsoft.com/office/drawing/2014/main" val="2980484070"/>
                  </a:ext>
                </a:extLst>
              </a:tr>
              <a:tr h="0">
                <a:tc>
                  <a:txBody>
                    <a:bodyPr/>
                    <a:lstStyle/>
                    <a:p>
                      <a:pPr>
                        <a:buNone/>
                      </a:pPr>
                      <a:r>
                        <a:rPr lang="en-IN" sz="2000" b="1"/>
                        <a:t>Unsupervised</a:t>
                      </a:r>
                      <a:endParaRPr lang="en-IN" sz="2000"/>
                    </a:p>
                  </a:txBody>
                  <a:tcPr anchor="ctr">
                    <a:lnL>
                      <a:noFill/>
                    </a:lnL>
                    <a:lnR>
                      <a:noFill/>
                    </a:lnR>
                    <a:lnT>
                      <a:noFill/>
                    </a:lnT>
                    <a:lnB>
                      <a:noFill/>
                    </a:lnB>
                    <a:noFill/>
                  </a:tcPr>
                </a:tc>
                <a:tc>
                  <a:txBody>
                    <a:bodyPr/>
                    <a:lstStyle/>
                    <a:p>
                      <a:pPr>
                        <a:buNone/>
                      </a:pPr>
                      <a:r>
                        <a:rPr lang="en-IN" sz="2000"/>
                        <a:t>Discover structure/patterns (e.g., clustering, dimensionality)</a:t>
                      </a:r>
                    </a:p>
                  </a:txBody>
                  <a:tcPr anchor="ctr">
                    <a:lnL>
                      <a:noFill/>
                    </a:lnL>
                    <a:lnR>
                      <a:noFill/>
                    </a:lnR>
                    <a:lnT>
                      <a:noFill/>
                    </a:lnT>
                    <a:lnB>
                      <a:noFill/>
                    </a:lnB>
                    <a:noFill/>
                  </a:tcPr>
                </a:tc>
                <a:extLst>
                  <a:ext uri="{0D108BD9-81ED-4DB2-BD59-A6C34878D82A}">
                    <a16:rowId xmlns:a16="http://schemas.microsoft.com/office/drawing/2014/main" val="3090329125"/>
                  </a:ext>
                </a:extLst>
              </a:tr>
              <a:tr h="0">
                <a:tc>
                  <a:txBody>
                    <a:bodyPr/>
                    <a:lstStyle/>
                    <a:p>
                      <a:pPr>
                        <a:buNone/>
                      </a:pPr>
                      <a:r>
                        <a:rPr lang="en-IN" sz="2000" b="1"/>
                        <a:t>Reinforcement</a:t>
                      </a:r>
                      <a:endParaRPr lang="en-IN" sz="2000"/>
                    </a:p>
                  </a:txBody>
                  <a:tcPr anchor="ctr">
                    <a:lnL>
                      <a:noFill/>
                    </a:lnL>
                    <a:lnR>
                      <a:noFill/>
                    </a:lnR>
                    <a:lnT>
                      <a:noFill/>
                    </a:lnT>
                    <a:lnB>
                      <a:noFill/>
                    </a:lnB>
                    <a:noFill/>
                  </a:tcPr>
                </a:tc>
                <a:tc>
                  <a:txBody>
                    <a:bodyPr/>
                    <a:lstStyle/>
                    <a:p>
                      <a:pPr>
                        <a:buNone/>
                      </a:pPr>
                      <a:r>
                        <a:rPr lang="en-US" sz="2000" dirty="0"/>
                        <a:t>Maximize cumulative reward over time (e.g., strategy learning)</a:t>
                      </a:r>
                    </a:p>
                  </a:txBody>
                  <a:tcPr anchor="ctr">
                    <a:lnL>
                      <a:noFill/>
                    </a:lnL>
                    <a:lnR>
                      <a:noFill/>
                    </a:lnR>
                    <a:lnT>
                      <a:noFill/>
                    </a:lnT>
                    <a:lnB>
                      <a:noFill/>
                    </a:lnB>
                    <a:noFill/>
                  </a:tcPr>
                </a:tc>
                <a:extLst>
                  <a:ext uri="{0D108BD9-81ED-4DB2-BD59-A6C34878D82A}">
                    <a16:rowId xmlns:a16="http://schemas.microsoft.com/office/drawing/2014/main" val="3114968051"/>
                  </a:ext>
                </a:extLst>
              </a:tr>
            </a:tbl>
          </a:graphicData>
        </a:graphic>
      </p:graphicFrame>
    </p:spTree>
    <p:extLst>
      <p:ext uri="{BB962C8B-B14F-4D97-AF65-F5344CB8AC3E}">
        <p14:creationId xmlns:p14="http://schemas.microsoft.com/office/powerpoint/2010/main" val="13808748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B1CBF1-C58F-DDB0-953D-BA611EE7ADEA}"/>
              </a:ext>
            </a:extLst>
          </p:cNvPr>
          <p:cNvSpPr txBox="1"/>
          <p:nvPr/>
        </p:nvSpPr>
        <p:spPr>
          <a:xfrm>
            <a:off x="663913" y="1332849"/>
            <a:ext cx="6094378" cy="461665"/>
          </a:xfrm>
          <a:prstGeom prst="rect">
            <a:avLst/>
          </a:prstGeom>
          <a:noFill/>
        </p:spPr>
        <p:txBody>
          <a:bodyPr wrap="square">
            <a:spAutoFit/>
          </a:bodyPr>
          <a:lstStyle/>
          <a:p>
            <a:r>
              <a:rPr lang="en-IN" sz="2400" b="1" dirty="0"/>
              <a:t>3. Interaction Style</a:t>
            </a:r>
          </a:p>
        </p:txBody>
      </p:sp>
      <p:graphicFrame>
        <p:nvGraphicFramePr>
          <p:cNvPr id="6" name="Table 5">
            <a:extLst>
              <a:ext uri="{FF2B5EF4-FFF2-40B4-BE49-F238E27FC236}">
                <a16:creationId xmlns:a16="http://schemas.microsoft.com/office/drawing/2014/main" id="{97CF8254-FC56-4B4B-5BD2-0D5BE5A74510}"/>
              </a:ext>
            </a:extLst>
          </p:cNvPr>
          <p:cNvGraphicFramePr>
            <a:graphicFrameLocks noGrp="1"/>
          </p:cNvGraphicFramePr>
          <p:nvPr>
            <p:extLst>
              <p:ext uri="{D42A27DB-BD31-4B8C-83A1-F6EECF244321}">
                <p14:modId xmlns:p14="http://schemas.microsoft.com/office/powerpoint/2010/main" val="471265353"/>
              </p:ext>
            </p:extLst>
          </p:nvPr>
        </p:nvGraphicFramePr>
        <p:xfrm>
          <a:off x="838200" y="1936112"/>
          <a:ext cx="10515600" cy="1584960"/>
        </p:xfrm>
        <a:graphic>
          <a:graphicData uri="http://schemas.openxmlformats.org/drawingml/2006/table">
            <a:tbl>
              <a:tblPr/>
              <a:tblGrid>
                <a:gridCol w="3013953">
                  <a:extLst>
                    <a:ext uri="{9D8B030D-6E8A-4147-A177-3AD203B41FA5}">
                      <a16:colId xmlns:a16="http://schemas.microsoft.com/office/drawing/2014/main" val="507279231"/>
                    </a:ext>
                  </a:extLst>
                </a:gridCol>
                <a:gridCol w="7501647">
                  <a:extLst>
                    <a:ext uri="{9D8B030D-6E8A-4147-A177-3AD203B41FA5}">
                      <a16:colId xmlns:a16="http://schemas.microsoft.com/office/drawing/2014/main" val="3784929376"/>
                    </a:ext>
                  </a:extLst>
                </a:gridCol>
              </a:tblGrid>
              <a:tr h="0">
                <a:tc>
                  <a:txBody>
                    <a:bodyPr/>
                    <a:lstStyle/>
                    <a:p>
                      <a:pPr>
                        <a:buNone/>
                      </a:pPr>
                      <a:r>
                        <a:rPr lang="en-IN" sz="2000" b="1" dirty="0"/>
                        <a:t>Paradigm</a:t>
                      </a:r>
                    </a:p>
                  </a:txBody>
                  <a:tcPr anchor="ctr">
                    <a:lnL>
                      <a:noFill/>
                    </a:lnL>
                    <a:lnR>
                      <a:noFill/>
                    </a:lnR>
                    <a:lnT>
                      <a:noFill/>
                    </a:lnT>
                    <a:lnB>
                      <a:noFill/>
                    </a:lnB>
                    <a:noFill/>
                  </a:tcPr>
                </a:tc>
                <a:tc>
                  <a:txBody>
                    <a:bodyPr/>
                    <a:lstStyle/>
                    <a:p>
                      <a:pPr>
                        <a:buNone/>
                      </a:pPr>
                      <a:r>
                        <a:rPr lang="en-IN" sz="2000" b="1" dirty="0"/>
                        <a:t>Interaction with Environment?</a:t>
                      </a:r>
                    </a:p>
                  </a:txBody>
                  <a:tcPr anchor="ctr">
                    <a:lnL>
                      <a:noFill/>
                    </a:lnL>
                    <a:lnR>
                      <a:noFill/>
                    </a:lnR>
                    <a:lnT>
                      <a:noFill/>
                    </a:lnT>
                    <a:lnB>
                      <a:noFill/>
                    </a:lnB>
                    <a:noFill/>
                  </a:tcPr>
                </a:tc>
                <a:extLst>
                  <a:ext uri="{0D108BD9-81ED-4DB2-BD59-A6C34878D82A}">
                    <a16:rowId xmlns:a16="http://schemas.microsoft.com/office/drawing/2014/main" val="1368190440"/>
                  </a:ext>
                </a:extLst>
              </a:tr>
              <a:tr h="0">
                <a:tc>
                  <a:txBody>
                    <a:bodyPr/>
                    <a:lstStyle/>
                    <a:p>
                      <a:pPr>
                        <a:buNone/>
                      </a:pPr>
                      <a:r>
                        <a:rPr lang="en-IN" sz="2000" b="1" dirty="0"/>
                        <a:t>Supervised</a:t>
                      </a:r>
                      <a:endParaRPr lang="en-IN" sz="2000" dirty="0"/>
                    </a:p>
                  </a:txBody>
                  <a:tcPr anchor="ctr">
                    <a:lnL>
                      <a:noFill/>
                    </a:lnL>
                    <a:lnR>
                      <a:noFill/>
                    </a:lnR>
                    <a:lnT>
                      <a:noFill/>
                    </a:lnT>
                    <a:lnB>
                      <a:noFill/>
                    </a:lnB>
                    <a:noFill/>
                  </a:tcPr>
                </a:tc>
                <a:tc>
                  <a:txBody>
                    <a:bodyPr/>
                    <a:lstStyle/>
                    <a:p>
                      <a:pPr>
                        <a:buNone/>
                      </a:pPr>
                      <a:r>
                        <a:rPr lang="en-US" sz="2000"/>
                        <a:t>No – passive learning from data</a:t>
                      </a:r>
                    </a:p>
                  </a:txBody>
                  <a:tcPr anchor="ctr">
                    <a:lnL>
                      <a:noFill/>
                    </a:lnL>
                    <a:lnR>
                      <a:noFill/>
                    </a:lnR>
                    <a:lnT>
                      <a:noFill/>
                    </a:lnT>
                    <a:lnB>
                      <a:noFill/>
                    </a:lnB>
                    <a:noFill/>
                  </a:tcPr>
                </a:tc>
                <a:extLst>
                  <a:ext uri="{0D108BD9-81ED-4DB2-BD59-A6C34878D82A}">
                    <a16:rowId xmlns:a16="http://schemas.microsoft.com/office/drawing/2014/main" val="1427803947"/>
                  </a:ext>
                </a:extLst>
              </a:tr>
              <a:tr h="0">
                <a:tc>
                  <a:txBody>
                    <a:bodyPr/>
                    <a:lstStyle/>
                    <a:p>
                      <a:pPr>
                        <a:buNone/>
                      </a:pPr>
                      <a:r>
                        <a:rPr lang="en-IN" sz="2000" b="1"/>
                        <a:t>Unsupervised</a:t>
                      </a:r>
                      <a:endParaRPr lang="en-IN" sz="2000"/>
                    </a:p>
                  </a:txBody>
                  <a:tcPr anchor="ctr">
                    <a:lnL>
                      <a:noFill/>
                    </a:lnL>
                    <a:lnR>
                      <a:noFill/>
                    </a:lnR>
                    <a:lnT>
                      <a:noFill/>
                    </a:lnT>
                    <a:lnB>
                      <a:noFill/>
                    </a:lnB>
                    <a:noFill/>
                  </a:tcPr>
                </a:tc>
                <a:tc>
                  <a:txBody>
                    <a:bodyPr/>
                    <a:lstStyle/>
                    <a:p>
                      <a:pPr>
                        <a:buNone/>
                      </a:pPr>
                      <a:r>
                        <a:rPr lang="en-US" sz="2000"/>
                        <a:t>No – no environment or feedback</a:t>
                      </a:r>
                    </a:p>
                  </a:txBody>
                  <a:tcPr anchor="ctr">
                    <a:lnL>
                      <a:noFill/>
                    </a:lnL>
                    <a:lnR>
                      <a:noFill/>
                    </a:lnR>
                    <a:lnT>
                      <a:noFill/>
                    </a:lnT>
                    <a:lnB>
                      <a:noFill/>
                    </a:lnB>
                    <a:noFill/>
                  </a:tcPr>
                </a:tc>
                <a:extLst>
                  <a:ext uri="{0D108BD9-81ED-4DB2-BD59-A6C34878D82A}">
                    <a16:rowId xmlns:a16="http://schemas.microsoft.com/office/drawing/2014/main" val="1117852348"/>
                  </a:ext>
                </a:extLst>
              </a:tr>
              <a:tr h="0">
                <a:tc>
                  <a:txBody>
                    <a:bodyPr/>
                    <a:lstStyle/>
                    <a:p>
                      <a:pPr>
                        <a:buNone/>
                      </a:pPr>
                      <a:r>
                        <a:rPr lang="en-IN" sz="2000" b="1"/>
                        <a:t>Reinforcement</a:t>
                      </a:r>
                      <a:endParaRPr lang="en-IN" sz="2000"/>
                    </a:p>
                  </a:txBody>
                  <a:tcPr anchor="ctr">
                    <a:lnL>
                      <a:noFill/>
                    </a:lnL>
                    <a:lnR>
                      <a:noFill/>
                    </a:lnR>
                    <a:lnT>
                      <a:noFill/>
                    </a:lnT>
                    <a:lnB>
                      <a:noFill/>
                    </a:lnB>
                    <a:noFill/>
                  </a:tcPr>
                </a:tc>
                <a:tc>
                  <a:txBody>
                    <a:bodyPr/>
                    <a:lstStyle/>
                    <a:p>
                      <a:pPr>
                        <a:buNone/>
                      </a:pPr>
                      <a:r>
                        <a:rPr lang="en-US" sz="2000" dirty="0"/>
                        <a:t>Yes – learns by taking actions and receiving feedback</a:t>
                      </a:r>
                    </a:p>
                  </a:txBody>
                  <a:tcPr anchor="ctr">
                    <a:lnL>
                      <a:noFill/>
                    </a:lnL>
                    <a:lnR>
                      <a:noFill/>
                    </a:lnR>
                    <a:lnT>
                      <a:noFill/>
                    </a:lnT>
                    <a:lnB>
                      <a:noFill/>
                    </a:lnB>
                    <a:noFill/>
                  </a:tcPr>
                </a:tc>
                <a:extLst>
                  <a:ext uri="{0D108BD9-81ED-4DB2-BD59-A6C34878D82A}">
                    <a16:rowId xmlns:a16="http://schemas.microsoft.com/office/drawing/2014/main" val="3792370647"/>
                  </a:ext>
                </a:extLst>
              </a:tr>
            </a:tbl>
          </a:graphicData>
        </a:graphic>
      </p:graphicFrame>
      <p:sp>
        <p:nvSpPr>
          <p:cNvPr id="8" name="TextBox 7">
            <a:extLst>
              <a:ext uri="{FF2B5EF4-FFF2-40B4-BE49-F238E27FC236}">
                <a16:creationId xmlns:a16="http://schemas.microsoft.com/office/drawing/2014/main" id="{C104C5CE-D67B-E91A-E4F9-C641C8A903C9}"/>
              </a:ext>
            </a:extLst>
          </p:cNvPr>
          <p:cNvSpPr txBox="1"/>
          <p:nvPr/>
        </p:nvSpPr>
        <p:spPr>
          <a:xfrm>
            <a:off x="663913" y="3662670"/>
            <a:ext cx="6094378" cy="461665"/>
          </a:xfrm>
          <a:prstGeom prst="rect">
            <a:avLst/>
          </a:prstGeom>
          <a:noFill/>
        </p:spPr>
        <p:txBody>
          <a:bodyPr wrap="square">
            <a:spAutoFit/>
          </a:bodyPr>
          <a:lstStyle/>
          <a:p>
            <a:r>
              <a:rPr lang="en-IN" sz="2400" b="1" dirty="0"/>
              <a:t>4. Feedback Type</a:t>
            </a:r>
          </a:p>
        </p:txBody>
      </p:sp>
      <p:graphicFrame>
        <p:nvGraphicFramePr>
          <p:cNvPr id="9" name="Table 8">
            <a:extLst>
              <a:ext uri="{FF2B5EF4-FFF2-40B4-BE49-F238E27FC236}">
                <a16:creationId xmlns:a16="http://schemas.microsoft.com/office/drawing/2014/main" id="{E9E14BE4-797D-05ED-12C4-287B0ED66CBC}"/>
              </a:ext>
            </a:extLst>
          </p:cNvPr>
          <p:cNvGraphicFramePr>
            <a:graphicFrameLocks noGrp="1"/>
          </p:cNvGraphicFramePr>
          <p:nvPr>
            <p:extLst>
              <p:ext uri="{D42A27DB-BD31-4B8C-83A1-F6EECF244321}">
                <p14:modId xmlns:p14="http://schemas.microsoft.com/office/powerpoint/2010/main" val="236692201"/>
              </p:ext>
            </p:extLst>
          </p:nvPr>
        </p:nvGraphicFramePr>
        <p:xfrm>
          <a:off x="565825" y="4339816"/>
          <a:ext cx="10515600" cy="1584960"/>
        </p:xfrm>
        <a:graphic>
          <a:graphicData uri="http://schemas.openxmlformats.org/drawingml/2006/table">
            <a:tbl>
              <a:tblPr/>
              <a:tblGrid>
                <a:gridCol w="3101503">
                  <a:extLst>
                    <a:ext uri="{9D8B030D-6E8A-4147-A177-3AD203B41FA5}">
                      <a16:colId xmlns:a16="http://schemas.microsoft.com/office/drawing/2014/main" val="854141369"/>
                    </a:ext>
                  </a:extLst>
                </a:gridCol>
                <a:gridCol w="7414097">
                  <a:extLst>
                    <a:ext uri="{9D8B030D-6E8A-4147-A177-3AD203B41FA5}">
                      <a16:colId xmlns:a16="http://schemas.microsoft.com/office/drawing/2014/main" val="4062599600"/>
                    </a:ext>
                  </a:extLst>
                </a:gridCol>
              </a:tblGrid>
              <a:tr h="0">
                <a:tc>
                  <a:txBody>
                    <a:bodyPr/>
                    <a:lstStyle/>
                    <a:p>
                      <a:pPr>
                        <a:buNone/>
                      </a:pPr>
                      <a:r>
                        <a:rPr lang="en-IN" sz="2000"/>
                        <a:t>Paradigm</a:t>
                      </a:r>
                    </a:p>
                  </a:txBody>
                  <a:tcPr anchor="ctr">
                    <a:lnL>
                      <a:noFill/>
                    </a:lnL>
                    <a:lnR>
                      <a:noFill/>
                    </a:lnR>
                    <a:lnT>
                      <a:noFill/>
                    </a:lnT>
                    <a:lnB>
                      <a:noFill/>
                    </a:lnB>
                    <a:noFill/>
                  </a:tcPr>
                </a:tc>
                <a:tc>
                  <a:txBody>
                    <a:bodyPr/>
                    <a:lstStyle/>
                    <a:p>
                      <a:pPr>
                        <a:buNone/>
                      </a:pPr>
                      <a:r>
                        <a:rPr lang="en-IN" sz="2000"/>
                        <a:t>Type of Feedback</a:t>
                      </a:r>
                    </a:p>
                  </a:txBody>
                  <a:tcPr anchor="ctr">
                    <a:lnL>
                      <a:noFill/>
                    </a:lnL>
                    <a:lnR>
                      <a:noFill/>
                    </a:lnR>
                    <a:lnT>
                      <a:noFill/>
                    </a:lnT>
                    <a:lnB>
                      <a:noFill/>
                    </a:lnB>
                    <a:noFill/>
                  </a:tcPr>
                </a:tc>
                <a:extLst>
                  <a:ext uri="{0D108BD9-81ED-4DB2-BD59-A6C34878D82A}">
                    <a16:rowId xmlns:a16="http://schemas.microsoft.com/office/drawing/2014/main" val="69276719"/>
                  </a:ext>
                </a:extLst>
              </a:tr>
              <a:tr h="0">
                <a:tc>
                  <a:txBody>
                    <a:bodyPr/>
                    <a:lstStyle/>
                    <a:p>
                      <a:pPr>
                        <a:buNone/>
                      </a:pPr>
                      <a:r>
                        <a:rPr lang="en-IN" sz="2000" b="1"/>
                        <a:t>Supervised</a:t>
                      </a:r>
                      <a:endParaRPr lang="en-IN" sz="2000"/>
                    </a:p>
                  </a:txBody>
                  <a:tcPr anchor="ctr">
                    <a:lnL>
                      <a:noFill/>
                    </a:lnL>
                    <a:lnR>
                      <a:noFill/>
                    </a:lnR>
                    <a:lnT>
                      <a:noFill/>
                    </a:lnT>
                    <a:lnB>
                      <a:noFill/>
                    </a:lnB>
                    <a:noFill/>
                  </a:tcPr>
                </a:tc>
                <a:tc>
                  <a:txBody>
                    <a:bodyPr/>
                    <a:lstStyle/>
                    <a:p>
                      <a:pPr>
                        <a:buNone/>
                      </a:pPr>
                      <a:r>
                        <a:rPr lang="en-IN" sz="2000"/>
                        <a:t>Immediate, labeled output</a:t>
                      </a:r>
                    </a:p>
                  </a:txBody>
                  <a:tcPr anchor="ctr">
                    <a:lnL>
                      <a:noFill/>
                    </a:lnL>
                    <a:lnR>
                      <a:noFill/>
                    </a:lnR>
                    <a:lnT>
                      <a:noFill/>
                    </a:lnT>
                    <a:lnB>
                      <a:noFill/>
                    </a:lnB>
                    <a:noFill/>
                  </a:tcPr>
                </a:tc>
                <a:extLst>
                  <a:ext uri="{0D108BD9-81ED-4DB2-BD59-A6C34878D82A}">
                    <a16:rowId xmlns:a16="http://schemas.microsoft.com/office/drawing/2014/main" val="2139996579"/>
                  </a:ext>
                </a:extLst>
              </a:tr>
              <a:tr h="0">
                <a:tc>
                  <a:txBody>
                    <a:bodyPr/>
                    <a:lstStyle/>
                    <a:p>
                      <a:pPr>
                        <a:buNone/>
                      </a:pPr>
                      <a:r>
                        <a:rPr lang="en-IN" sz="2000" b="1"/>
                        <a:t>Unsupervised</a:t>
                      </a:r>
                      <a:endParaRPr lang="en-IN" sz="2000"/>
                    </a:p>
                  </a:txBody>
                  <a:tcPr anchor="ctr">
                    <a:lnL>
                      <a:noFill/>
                    </a:lnL>
                    <a:lnR>
                      <a:noFill/>
                    </a:lnR>
                    <a:lnT>
                      <a:noFill/>
                    </a:lnT>
                    <a:lnB>
                      <a:noFill/>
                    </a:lnB>
                    <a:noFill/>
                  </a:tcPr>
                </a:tc>
                <a:tc>
                  <a:txBody>
                    <a:bodyPr/>
                    <a:lstStyle/>
                    <a:p>
                      <a:pPr>
                        <a:buNone/>
                      </a:pPr>
                      <a:r>
                        <a:rPr lang="en-IN" sz="2000"/>
                        <a:t>No explicit feedback</a:t>
                      </a:r>
                    </a:p>
                  </a:txBody>
                  <a:tcPr anchor="ctr">
                    <a:lnL>
                      <a:noFill/>
                    </a:lnL>
                    <a:lnR>
                      <a:noFill/>
                    </a:lnR>
                    <a:lnT>
                      <a:noFill/>
                    </a:lnT>
                    <a:lnB>
                      <a:noFill/>
                    </a:lnB>
                    <a:noFill/>
                  </a:tcPr>
                </a:tc>
                <a:extLst>
                  <a:ext uri="{0D108BD9-81ED-4DB2-BD59-A6C34878D82A}">
                    <a16:rowId xmlns:a16="http://schemas.microsoft.com/office/drawing/2014/main" val="1408242375"/>
                  </a:ext>
                </a:extLst>
              </a:tr>
              <a:tr h="0">
                <a:tc>
                  <a:txBody>
                    <a:bodyPr/>
                    <a:lstStyle/>
                    <a:p>
                      <a:pPr>
                        <a:buNone/>
                      </a:pPr>
                      <a:r>
                        <a:rPr lang="en-IN" sz="2000" b="1"/>
                        <a:t>Reinforcement</a:t>
                      </a:r>
                      <a:endParaRPr lang="en-IN" sz="2000"/>
                    </a:p>
                  </a:txBody>
                  <a:tcPr anchor="ctr">
                    <a:lnL>
                      <a:noFill/>
                    </a:lnL>
                    <a:lnR>
                      <a:noFill/>
                    </a:lnR>
                    <a:lnT>
                      <a:noFill/>
                    </a:lnT>
                    <a:lnB>
                      <a:noFill/>
                    </a:lnB>
                    <a:noFill/>
                  </a:tcPr>
                </a:tc>
                <a:tc>
                  <a:txBody>
                    <a:bodyPr/>
                    <a:lstStyle/>
                    <a:p>
                      <a:pPr>
                        <a:buNone/>
                      </a:pPr>
                      <a:r>
                        <a:rPr lang="en-US" sz="2000" dirty="0"/>
                        <a:t>Delayed reward or punishment</a:t>
                      </a:r>
                    </a:p>
                  </a:txBody>
                  <a:tcPr anchor="ctr">
                    <a:lnL>
                      <a:noFill/>
                    </a:lnL>
                    <a:lnR>
                      <a:noFill/>
                    </a:lnR>
                    <a:lnT>
                      <a:noFill/>
                    </a:lnT>
                    <a:lnB>
                      <a:noFill/>
                    </a:lnB>
                    <a:noFill/>
                  </a:tcPr>
                </a:tc>
                <a:extLst>
                  <a:ext uri="{0D108BD9-81ED-4DB2-BD59-A6C34878D82A}">
                    <a16:rowId xmlns:a16="http://schemas.microsoft.com/office/drawing/2014/main" val="1422167030"/>
                  </a:ext>
                </a:extLst>
              </a:tr>
            </a:tbl>
          </a:graphicData>
        </a:graphic>
      </p:graphicFrame>
      <p:sp>
        <p:nvSpPr>
          <p:cNvPr id="10" name="Title 1">
            <a:extLst>
              <a:ext uri="{FF2B5EF4-FFF2-40B4-BE49-F238E27FC236}">
                <a16:creationId xmlns:a16="http://schemas.microsoft.com/office/drawing/2014/main" id="{327507F2-124C-3EF0-8CB6-09A42FD3E445}"/>
              </a:ext>
            </a:extLst>
          </p:cNvPr>
          <p:cNvSpPr>
            <a:spLocks noGrp="1"/>
          </p:cNvSpPr>
          <p:nvPr>
            <p:ph type="title"/>
          </p:nvPr>
        </p:nvSpPr>
        <p:spPr>
          <a:xfrm>
            <a:off x="502596" y="731836"/>
            <a:ext cx="10972800" cy="457198"/>
          </a:xfrm>
        </p:spPr>
        <p:txBody>
          <a:bodyPr/>
          <a:lstStyle/>
          <a:p>
            <a:r>
              <a:rPr lang="en-US" sz="2400" b="1" dirty="0"/>
              <a:t>How RL differs from other ML paradigms</a:t>
            </a:r>
            <a:endParaRPr lang="en-IN" sz="2400" b="1" dirty="0"/>
          </a:p>
        </p:txBody>
      </p:sp>
    </p:spTree>
    <p:extLst>
      <p:ext uri="{BB962C8B-B14F-4D97-AF65-F5344CB8AC3E}">
        <p14:creationId xmlns:p14="http://schemas.microsoft.com/office/powerpoint/2010/main" val="29072393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EB7695-4DF9-2B86-B43C-D142A0BB70AA}"/>
              </a:ext>
            </a:extLst>
          </p:cNvPr>
          <p:cNvSpPr txBox="1"/>
          <p:nvPr/>
        </p:nvSpPr>
        <p:spPr>
          <a:xfrm>
            <a:off x="839010" y="1478764"/>
            <a:ext cx="6094378" cy="461665"/>
          </a:xfrm>
          <a:prstGeom prst="rect">
            <a:avLst/>
          </a:prstGeom>
          <a:noFill/>
        </p:spPr>
        <p:txBody>
          <a:bodyPr wrap="square">
            <a:spAutoFit/>
          </a:bodyPr>
          <a:lstStyle/>
          <a:p>
            <a:r>
              <a:rPr lang="en-IN" sz="2400" b="1" dirty="0"/>
              <a:t>5. Example Applications</a:t>
            </a:r>
          </a:p>
        </p:txBody>
      </p:sp>
      <p:graphicFrame>
        <p:nvGraphicFramePr>
          <p:cNvPr id="6" name="Table 5">
            <a:extLst>
              <a:ext uri="{FF2B5EF4-FFF2-40B4-BE49-F238E27FC236}">
                <a16:creationId xmlns:a16="http://schemas.microsoft.com/office/drawing/2014/main" id="{67D387AD-C682-6A47-7126-F8908D28532B}"/>
              </a:ext>
            </a:extLst>
          </p:cNvPr>
          <p:cNvGraphicFramePr>
            <a:graphicFrameLocks noGrp="1"/>
          </p:cNvGraphicFramePr>
          <p:nvPr>
            <p:extLst>
              <p:ext uri="{D42A27DB-BD31-4B8C-83A1-F6EECF244321}">
                <p14:modId xmlns:p14="http://schemas.microsoft.com/office/powerpoint/2010/main" val="363531370"/>
              </p:ext>
            </p:extLst>
          </p:nvPr>
        </p:nvGraphicFramePr>
        <p:xfrm>
          <a:off x="839010" y="2033389"/>
          <a:ext cx="10515600" cy="1584960"/>
        </p:xfrm>
        <a:graphic>
          <a:graphicData uri="http://schemas.openxmlformats.org/drawingml/2006/table">
            <a:tbl>
              <a:tblPr/>
              <a:tblGrid>
                <a:gridCol w="3052054">
                  <a:extLst>
                    <a:ext uri="{9D8B030D-6E8A-4147-A177-3AD203B41FA5}">
                      <a16:colId xmlns:a16="http://schemas.microsoft.com/office/drawing/2014/main" val="495509227"/>
                    </a:ext>
                  </a:extLst>
                </a:gridCol>
                <a:gridCol w="7463546">
                  <a:extLst>
                    <a:ext uri="{9D8B030D-6E8A-4147-A177-3AD203B41FA5}">
                      <a16:colId xmlns:a16="http://schemas.microsoft.com/office/drawing/2014/main" val="31049173"/>
                    </a:ext>
                  </a:extLst>
                </a:gridCol>
              </a:tblGrid>
              <a:tr h="0">
                <a:tc>
                  <a:txBody>
                    <a:bodyPr/>
                    <a:lstStyle/>
                    <a:p>
                      <a:pPr>
                        <a:buNone/>
                      </a:pPr>
                      <a:r>
                        <a:rPr lang="en-IN" sz="2000" b="1" dirty="0"/>
                        <a:t>Paradigm</a:t>
                      </a:r>
                    </a:p>
                  </a:txBody>
                  <a:tcPr anchor="ctr">
                    <a:lnL>
                      <a:noFill/>
                    </a:lnL>
                    <a:lnR>
                      <a:noFill/>
                    </a:lnR>
                    <a:lnT>
                      <a:noFill/>
                    </a:lnT>
                    <a:lnB>
                      <a:noFill/>
                    </a:lnB>
                    <a:noFill/>
                  </a:tcPr>
                </a:tc>
                <a:tc>
                  <a:txBody>
                    <a:bodyPr/>
                    <a:lstStyle/>
                    <a:p>
                      <a:pPr>
                        <a:buNone/>
                      </a:pPr>
                      <a:r>
                        <a:rPr lang="en-IN" sz="2000" b="1" dirty="0"/>
                        <a:t>Applications</a:t>
                      </a:r>
                    </a:p>
                  </a:txBody>
                  <a:tcPr anchor="ctr">
                    <a:lnL>
                      <a:noFill/>
                    </a:lnL>
                    <a:lnR>
                      <a:noFill/>
                    </a:lnR>
                    <a:lnT>
                      <a:noFill/>
                    </a:lnT>
                    <a:lnB>
                      <a:noFill/>
                    </a:lnB>
                    <a:noFill/>
                  </a:tcPr>
                </a:tc>
                <a:extLst>
                  <a:ext uri="{0D108BD9-81ED-4DB2-BD59-A6C34878D82A}">
                    <a16:rowId xmlns:a16="http://schemas.microsoft.com/office/drawing/2014/main" val="1654744849"/>
                  </a:ext>
                </a:extLst>
              </a:tr>
              <a:tr h="0">
                <a:tc>
                  <a:txBody>
                    <a:bodyPr/>
                    <a:lstStyle/>
                    <a:p>
                      <a:pPr>
                        <a:buNone/>
                      </a:pPr>
                      <a:r>
                        <a:rPr lang="en-IN" sz="2000" b="1"/>
                        <a:t>Supervised</a:t>
                      </a:r>
                      <a:endParaRPr lang="en-IN" sz="2000"/>
                    </a:p>
                  </a:txBody>
                  <a:tcPr anchor="ctr">
                    <a:lnL>
                      <a:noFill/>
                    </a:lnL>
                    <a:lnR>
                      <a:noFill/>
                    </a:lnR>
                    <a:lnT>
                      <a:noFill/>
                    </a:lnT>
                    <a:lnB>
                      <a:noFill/>
                    </a:lnB>
                    <a:noFill/>
                  </a:tcPr>
                </a:tc>
                <a:tc>
                  <a:txBody>
                    <a:bodyPr/>
                    <a:lstStyle/>
                    <a:p>
                      <a:pPr>
                        <a:buNone/>
                      </a:pPr>
                      <a:r>
                        <a:rPr lang="en-US" sz="2000"/>
                        <a:t>Email spam detection, disease diagnosis</a:t>
                      </a:r>
                    </a:p>
                  </a:txBody>
                  <a:tcPr anchor="ctr">
                    <a:lnL>
                      <a:noFill/>
                    </a:lnL>
                    <a:lnR>
                      <a:noFill/>
                    </a:lnR>
                    <a:lnT>
                      <a:noFill/>
                    </a:lnT>
                    <a:lnB>
                      <a:noFill/>
                    </a:lnB>
                    <a:noFill/>
                  </a:tcPr>
                </a:tc>
                <a:extLst>
                  <a:ext uri="{0D108BD9-81ED-4DB2-BD59-A6C34878D82A}">
                    <a16:rowId xmlns:a16="http://schemas.microsoft.com/office/drawing/2014/main" val="2278200785"/>
                  </a:ext>
                </a:extLst>
              </a:tr>
              <a:tr h="0">
                <a:tc>
                  <a:txBody>
                    <a:bodyPr/>
                    <a:lstStyle/>
                    <a:p>
                      <a:pPr>
                        <a:buNone/>
                      </a:pPr>
                      <a:r>
                        <a:rPr lang="en-IN" sz="2000" b="1"/>
                        <a:t>Unsupervised</a:t>
                      </a:r>
                      <a:endParaRPr lang="en-IN" sz="2000"/>
                    </a:p>
                  </a:txBody>
                  <a:tcPr anchor="ctr">
                    <a:lnL>
                      <a:noFill/>
                    </a:lnL>
                    <a:lnR>
                      <a:noFill/>
                    </a:lnR>
                    <a:lnT>
                      <a:noFill/>
                    </a:lnT>
                    <a:lnB>
                      <a:noFill/>
                    </a:lnB>
                    <a:noFill/>
                  </a:tcPr>
                </a:tc>
                <a:tc>
                  <a:txBody>
                    <a:bodyPr/>
                    <a:lstStyle/>
                    <a:p>
                      <a:pPr>
                        <a:buNone/>
                      </a:pPr>
                      <a:r>
                        <a:rPr lang="en-IN" sz="2000"/>
                        <a:t>Market segmentation, anomaly detection</a:t>
                      </a:r>
                    </a:p>
                  </a:txBody>
                  <a:tcPr anchor="ctr">
                    <a:lnL>
                      <a:noFill/>
                    </a:lnL>
                    <a:lnR>
                      <a:noFill/>
                    </a:lnR>
                    <a:lnT>
                      <a:noFill/>
                    </a:lnT>
                    <a:lnB>
                      <a:noFill/>
                    </a:lnB>
                    <a:noFill/>
                  </a:tcPr>
                </a:tc>
                <a:extLst>
                  <a:ext uri="{0D108BD9-81ED-4DB2-BD59-A6C34878D82A}">
                    <a16:rowId xmlns:a16="http://schemas.microsoft.com/office/drawing/2014/main" val="324390125"/>
                  </a:ext>
                </a:extLst>
              </a:tr>
              <a:tr h="0">
                <a:tc>
                  <a:txBody>
                    <a:bodyPr/>
                    <a:lstStyle/>
                    <a:p>
                      <a:pPr>
                        <a:buNone/>
                      </a:pPr>
                      <a:r>
                        <a:rPr lang="en-IN" sz="2000" b="1"/>
                        <a:t>Reinforcement</a:t>
                      </a:r>
                      <a:endParaRPr lang="en-IN" sz="2000"/>
                    </a:p>
                  </a:txBody>
                  <a:tcPr anchor="ctr">
                    <a:lnL>
                      <a:noFill/>
                    </a:lnL>
                    <a:lnR>
                      <a:noFill/>
                    </a:lnR>
                    <a:lnT>
                      <a:noFill/>
                    </a:lnT>
                    <a:lnB>
                      <a:noFill/>
                    </a:lnB>
                    <a:noFill/>
                  </a:tcPr>
                </a:tc>
                <a:tc>
                  <a:txBody>
                    <a:bodyPr/>
                    <a:lstStyle/>
                    <a:p>
                      <a:pPr>
                        <a:buNone/>
                      </a:pPr>
                      <a:r>
                        <a:rPr lang="en-US" sz="2000" dirty="0"/>
                        <a:t>Game-playing agents (Chess), robot control, trading</a:t>
                      </a:r>
                    </a:p>
                  </a:txBody>
                  <a:tcPr anchor="ctr">
                    <a:lnL>
                      <a:noFill/>
                    </a:lnL>
                    <a:lnR>
                      <a:noFill/>
                    </a:lnR>
                    <a:lnT>
                      <a:noFill/>
                    </a:lnT>
                    <a:lnB>
                      <a:noFill/>
                    </a:lnB>
                    <a:noFill/>
                  </a:tcPr>
                </a:tc>
                <a:extLst>
                  <a:ext uri="{0D108BD9-81ED-4DB2-BD59-A6C34878D82A}">
                    <a16:rowId xmlns:a16="http://schemas.microsoft.com/office/drawing/2014/main" val="4080671170"/>
                  </a:ext>
                </a:extLst>
              </a:tr>
            </a:tbl>
          </a:graphicData>
        </a:graphic>
      </p:graphicFrame>
      <p:sp>
        <p:nvSpPr>
          <p:cNvPr id="8" name="TextBox 7">
            <a:extLst>
              <a:ext uri="{FF2B5EF4-FFF2-40B4-BE49-F238E27FC236}">
                <a16:creationId xmlns:a16="http://schemas.microsoft.com/office/drawing/2014/main" id="{F67C0DB2-8428-FAD9-0953-E2489F4A0111}"/>
              </a:ext>
            </a:extLst>
          </p:cNvPr>
          <p:cNvSpPr txBox="1"/>
          <p:nvPr/>
        </p:nvSpPr>
        <p:spPr>
          <a:xfrm>
            <a:off x="839010" y="4178907"/>
            <a:ext cx="10756360" cy="1569660"/>
          </a:xfrm>
          <a:prstGeom prst="rect">
            <a:avLst/>
          </a:prstGeom>
          <a:noFill/>
        </p:spPr>
        <p:txBody>
          <a:bodyPr wrap="square">
            <a:spAutoFit/>
          </a:bodyPr>
          <a:lstStyle/>
          <a:p>
            <a:r>
              <a:rPr lang="en-US" sz="2400" b="1" dirty="0"/>
              <a:t>Key Difference Summary:</a:t>
            </a:r>
          </a:p>
          <a:p>
            <a:pPr marL="342900" indent="-342900">
              <a:buFont typeface="Arial" panose="020B0604020202020204" pitchFamily="34" charset="0"/>
              <a:buChar char="•"/>
            </a:pPr>
            <a:r>
              <a:rPr lang="en-US" sz="2400" dirty="0"/>
              <a:t>Supervised Learning is like learning with a teacher.</a:t>
            </a:r>
          </a:p>
          <a:p>
            <a:pPr marL="342900" indent="-342900">
              <a:buFont typeface="Arial" panose="020B0604020202020204" pitchFamily="34" charset="0"/>
              <a:buChar char="•"/>
            </a:pPr>
            <a:r>
              <a:rPr lang="en-US" sz="2400" dirty="0"/>
              <a:t>Unsupervised Learning is like exploring without a map.</a:t>
            </a:r>
          </a:p>
          <a:p>
            <a:pPr marL="342900" indent="-342900">
              <a:buFont typeface="Arial" panose="020B0604020202020204" pitchFamily="34" charset="0"/>
              <a:buChar char="•"/>
            </a:pPr>
            <a:r>
              <a:rPr lang="en-US" sz="2400" dirty="0"/>
              <a:t>Reinforcement Learning is like learning from experience and trial-and-error.</a:t>
            </a:r>
            <a:endParaRPr lang="en-IN" sz="2400" dirty="0"/>
          </a:p>
        </p:txBody>
      </p:sp>
      <p:sp>
        <p:nvSpPr>
          <p:cNvPr id="9" name="Title 1">
            <a:extLst>
              <a:ext uri="{FF2B5EF4-FFF2-40B4-BE49-F238E27FC236}">
                <a16:creationId xmlns:a16="http://schemas.microsoft.com/office/drawing/2014/main" id="{2D6DBAA5-79B9-C7F9-F033-CDB456241961}"/>
              </a:ext>
            </a:extLst>
          </p:cNvPr>
          <p:cNvSpPr>
            <a:spLocks noGrp="1"/>
          </p:cNvSpPr>
          <p:nvPr>
            <p:ph type="title"/>
          </p:nvPr>
        </p:nvSpPr>
        <p:spPr>
          <a:xfrm>
            <a:off x="502596" y="731836"/>
            <a:ext cx="10972800" cy="457198"/>
          </a:xfrm>
        </p:spPr>
        <p:txBody>
          <a:bodyPr/>
          <a:lstStyle/>
          <a:p>
            <a:r>
              <a:rPr lang="en-US" sz="2400" b="1" dirty="0"/>
              <a:t>How RL differs from other ML paradigms</a:t>
            </a:r>
            <a:endParaRPr lang="en-IN" sz="2400" b="1" dirty="0"/>
          </a:p>
        </p:txBody>
      </p:sp>
    </p:spTree>
    <p:extLst>
      <p:ext uri="{BB962C8B-B14F-4D97-AF65-F5344CB8AC3E}">
        <p14:creationId xmlns:p14="http://schemas.microsoft.com/office/powerpoint/2010/main" val="132341403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DF8C-0CF5-7157-AC51-671DA4A6B1AE}"/>
              </a:ext>
            </a:extLst>
          </p:cNvPr>
          <p:cNvSpPr>
            <a:spLocks noGrp="1"/>
          </p:cNvSpPr>
          <p:nvPr>
            <p:ph type="title"/>
          </p:nvPr>
        </p:nvSpPr>
        <p:spPr>
          <a:xfrm>
            <a:off x="609600" y="819387"/>
            <a:ext cx="10972800" cy="532758"/>
          </a:xfrm>
        </p:spPr>
        <p:txBody>
          <a:bodyPr/>
          <a:lstStyle/>
          <a:p>
            <a:r>
              <a:rPr lang="en-US" sz="2400" b="1" dirty="0"/>
              <a:t>RL algorithm</a:t>
            </a:r>
            <a:endParaRPr lang="en-IN" sz="2400" b="1" dirty="0"/>
          </a:p>
        </p:txBody>
      </p:sp>
      <p:sp>
        <p:nvSpPr>
          <p:cNvPr id="5" name="Rectangle 2">
            <a:extLst>
              <a:ext uri="{FF2B5EF4-FFF2-40B4-BE49-F238E27FC236}">
                <a16:creationId xmlns:a16="http://schemas.microsoft.com/office/drawing/2014/main" id="{D7D3FC25-0198-1504-128F-7A646EBACA47}"/>
              </a:ext>
            </a:extLst>
          </p:cNvPr>
          <p:cNvSpPr>
            <a:spLocks noGrp="1" noChangeArrowheads="1"/>
          </p:cNvSpPr>
          <p:nvPr>
            <p:ph idx="1"/>
          </p:nvPr>
        </p:nvSpPr>
        <p:spPr bwMode="auto">
          <a:xfrm>
            <a:off x="760207" y="1421914"/>
            <a:ext cx="1082219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RL Algorithms are categorized by how they learn: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Value-Based</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Policy-Based</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Actor-Critic</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Each has strengths depending on task complexity and learning requirements.</a:t>
            </a:r>
          </a:p>
        </p:txBody>
      </p:sp>
      <p:sp>
        <p:nvSpPr>
          <p:cNvPr id="7" name="TextBox 6">
            <a:extLst>
              <a:ext uri="{FF2B5EF4-FFF2-40B4-BE49-F238E27FC236}">
                <a16:creationId xmlns:a16="http://schemas.microsoft.com/office/drawing/2014/main" id="{046957A8-4A0F-6293-264C-6B582D0D144A}"/>
              </a:ext>
            </a:extLst>
          </p:cNvPr>
          <p:cNvSpPr txBox="1"/>
          <p:nvPr/>
        </p:nvSpPr>
        <p:spPr>
          <a:xfrm>
            <a:off x="760207" y="3429000"/>
            <a:ext cx="6094378" cy="461665"/>
          </a:xfrm>
          <a:prstGeom prst="rect">
            <a:avLst/>
          </a:prstGeom>
          <a:noFill/>
        </p:spPr>
        <p:txBody>
          <a:bodyPr wrap="square">
            <a:spAutoFit/>
          </a:bodyPr>
          <a:lstStyle/>
          <a:p>
            <a:r>
              <a:rPr lang="en-IN" sz="2400" b="1" dirty="0"/>
              <a:t>Classification of RL Algorithms</a:t>
            </a:r>
          </a:p>
        </p:txBody>
      </p:sp>
      <p:graphicFrame>
        <p:nvGraphicFramePr>
          <p:cNvPr id="8" name="Table 7">
            <a:extLst>
              <a:ext uri="{FF2B5EF4-FFF2-40B4-BE49-F238E27FC236}">
                <a16:creationId xmlns:a16="http://schemas.microsoft.com/office/drawing/2014/main" id="{3F3E0983-E310-F57A-EE53-7990217EF4A6}"/>
              </a:ext>
            </a:extLst>
          </p:cNvPr>
          <p:cNvGraphicFramePr>
            <a:graphicFrameLocks noGrp="1"/>
          </p:cNvGraphicFramePr>
          <p:nvPr>
            <p:extLst>
              <p:ext uri="{D42A27DB-BD31-4B8C-83A1-F6EECF244321}">
                <p14:modId xmlns:p14="http://schemas.microsoft.com/office/powerpoint/2010/main" val="2343726896"/>
              </p:ext>
            </p:extLst>
          </p:nvPr>
        </p:nvGraphicFramePr>
        <p:xfrm>
          <a:off x="913503" y="4123863"/>
          <a:ext cx="10515600" cy="1828800"/>
        </p:xfrm>
        <a:graphic>
          <a:graphicData uri="http://schemas.openxmlformats.org/drawingml/2006/table">
            <a:tbl>
              <a:tblPr/>
              <a:tblGrid>
                <a:gridCol w="2267442">
                  <a:extLst>
                    <a:ext uri="{9D8B030D-6E8A-4147-A177-3AD203B41FA5}">
                      <a16:colId xmlns:a16="http://schemas.microsoft.com/office/drawing/2014/main" val="3472720370"/>
                    </a:ext>
                  </a:extLst>
                </a:gridCol>
                <a:gridCol w="3054485">
                  <a:extLst>
                    <a:ext uri="{9D8B030D-6E8A-4147-A177-3AD203B41FA5}">
                      <a16:colId xmlns:a16="http://schemas.microsoft.com/office/drawing/2014/main" val="3915140841"/>
                    </a:ext>
                  </a:extLst>
                </a:gridCol>
                <a:gridCol w="5193673">
                  <a:extLst>
                    <a:ext uri="{9D8B030D-6E8A-4147-A177-3AD203B41FA5}">
                      <a16:colId xmlns:a16="http://schemas.microsoft.com/office/drawing/2014/main" val="2065259836"/>
                    </a:ext>
                  </a:extLst>
                </a:gridCol>
              </a:tblGrid>
              <a:tr h="0">
                <a:tc>
                  <a:txBody>
                    <a:bodyPr/>
                    <a:lstStyle/>
                    <a:p>
                      <a:pPr>
                        <a:buNone/>
                      </a:pPr>
                      <a:r>
                        <a:rPr lang="en-IN" sz="2400" b="1"/>
                        <a:t>Category</a:t>
                      </a:r>
                      <a:endParaRPr lang="en-IN" sz="2400"/>
                    </a:p>
                  </a:txBody>
                  <a:tcPr anchor="ctr">
                    <a:lnL>
                      <a:noFill/>
                    </a:lnL>
                    <a:lnR>
                      <a:noFill/>
                    </a:lnR>
                    <a:lnT>
                      <a:noFill/>
                    </a:lnT>
                    <a:lnB>
                      <a:noFill/>
                    </a:lnB>
                    <a:noFill/>
                  </a:tcPr>
                </a:tc>
                <a:tc>
                  <a:txBody>
                    <a:bodyPr/>
                    <a:lstStyle/>
                    <a:p>
                      <a:pPr>
                        <a:buNone/>
                      </a:pPr>
                      <a:r>
                        <a:rPr lang="en-IN" sz="2400" b="1" dirty="0"/>
                        <a:t>Examples</a:t>
                      </a:r>
                      <a:endParaRPr lang="en-IN" sz="2400" dirty="0"/>
                    </a:p>
                  </a:txBody>
                  <a:tcPr anchor="ctr">
                    <a:lnL>
                      <a:noFill/>
                    </a:lnL>
                    <a:lnR>
                      <a:noFill/>
                    </a:lnR>
                    <a:lnT>
                      <a:noFill/>
                    </a:lnT>
                    <a:lnB>
                      <a:noFill/>
                    </a:lnB>
                    <a:noFill/>
                  </a:tcPr>
                </a:tc>
                <a:tc>
                  <a:txBody>
                    <a:bodyPr/>
                    <a:lstStyle/>
                    <a:p>
                      <a:pPr>
                        <a:buNone/>
                      </a:pPr>
                      <a:r>
                        <a:rPr lang="en-IN" sz="2400" b="1"/>
                        <a:t>Description</a:t>
                      </a:r>
                      <a:endParaRPr lang="en-IN" sz="2400"/>
                    </a:p>
                  </a:txBody>
                  <a:tcPr anchor="ctr">
                    <a:lnL>
                      <a:noFill/>
                    </a:lnL>
                    <a:lnR>
                      <a:noFill/>
                    </a:lnR>
                    <a:lnT>
                      <a:noFill/>
                    </a:lnT>
                    <a:lnB>
                      <a:noFill/>
                    </a:lnB>
                    <a:noFill/>
                  </a:tcPr>
                </a:tc>
                <a:extLst>
                  <a:ext uri="{0D108BD9-81ED-4DB2-BD59-A6C34878D82A}">
                    <a16:rowId xmlns:a16="http://schemas.microsoft.com/office/drawing/2014/main" val="1792921482"/>
                  </a:ext>
                </a:extLst>
              </a:tr>
              <a:tr h="0">
                <a:tc>
                  <a:txBody>
                    <a:bodyPr/>
                    <a:lstStyle/>
                    <a:p>
                      <a:pPr>
                        <a:buNone/>
                      </a:pPr>
                      <a:r>
                        <a:rPr lang="en-IN" sz="2400" dirty="0"/>
                        <a:t>Value-Based</a:t>
                      </a:r>
                    </a:p>
                  </a:txBody>
                  <a:tcPr anchor="ctr">
                    <a:lnL>
                      <a:noFill/>
                    </a:lnL>
                    <a:lnR>
                      <a:noFill/>
                    </a:lnR>
                    <a:lnT>
                      <a:noFill/>
                    </a:lnT>
                    <a:lnB>
                      <a:noFill/>
                    </a:lnB>
                    <a:noFill/>
                  </a:tcPr>
                </a:tc>
                <a:tc>
                  <a:txBody>
                    <a:bodyPr/>
                    <a:lstStyle/>
                    <a:p>
                      <a:pPr>
                        <a:buNone/>
                      </a:pPr>
                      <a:r>
                        <a:rPr lang="en-IN" sz="2400" dirty="0"/>
                        <a:t>Q-Learning, SARSA</a:t>
                      </a:r>
                    </a:p>
                  </a:txBody>
                  <a:tcPr anchor="ctr">
                    <a:lnL>
                      <a:noFill/>
                    </a:lnL>
                    <a:lnR>
                      <a:noFill/>
                    </a:lnR>
                    <a:lnT>
                      <a:noFill/>
                    </a:lnT>
                    <a:lnB>
                      <a:noFill/>
                    </a:lnB>
                    <a:noFill/>
                  </a:tcPr>
                </a:tc>
                <a:tc>
                  <a:txBody>
                    <a:bodyPr/>
                    <a:lstStyle/>
                    <a:p>
                      <a:pPr>
                        <a:buNone/>
                      </a:pPr>
                      <a:r>
                        <a:rPr lang="en-US" sz="2400"/>
                        <a:t>Learn value functions, derive policy</a:t>
                      </a:r>
                    </a:p>
                  </a:txBody>
                  <a:tcPr anchor="ctr">
                    <a:lnL>
                      <a:noFill/>
                    </a:lnL>
                    <a:lnR>
                      <a:noFill/>
                    </a:lnR>
                    <a:lnT>
                      <a:noFill/>
                    </a:lnT>
                    <a:lnB>
                      <a:noFill/>
                    </a:lnB>
                    <a:noFill/>
                  </a:tcPr>
                </a:tc>
                <a:extLst>
                  <a:ext uri="{0D108BD9-81ED-4DB2-BD59-A6C34878D82A}">
                    <a16:rowId xmlns:a16="http://schemas.microsoft.com/office/drawing/2014/main" val="2901193065"/>
                  </a:ext>
                </a:extLst>
              </a:tr>
              <a:tr h="0">
                <a:tc>
                  <a:txBody>
                    <a:bodyPr/>
                    <a:lstStyle/>
                    <a:p>
                      <a:pPr>
                        <a:buNone/>
                      </a:pPr>
                      <a:r>
                        <a:rPr lang="en-IN" sz="2400"/>
                        <a:t>Policy-Based</a:t>
                      </a:r>
                    </a:p>
                  </a:txBody>
                  <a:tcPr anchor="ctr">
                    <a:lnL>
                      <a:noFill/>
                    </a:lnL>
                    <a:lnR>
                      <a:noFill/>
                    </a:lnR>
                    <a:lnT>
                      <a:noFill/>
                    </a:lnT>
                    <a:lnB>
                      <a:noFill/>
                    </a:lnB>
                    <a:noFill/>
                  </a:tcPr>
                </a:tc>
                <a:tc>
                  <a:txBody>
                    <a:bodyPr/>
                    <a:lstStyle/>
                    <a:p>
                      <a:pPr>
                        <a:buNone/>
                      </a:pPr>
                      <a:r>
                        <a:rPr lang="en-IN" sz="2400" dirty="0"/>
                        <a:t>REINFORCE, PPO</a:t>
                      </a:r>
                    </a:p>
                  </a:txBody>
                  <a:tcPr anchor="ctr">
                    <a:lnL>
                      <a:noFill/>
                    </a:lnL>
                    <a:lnR>
                      <a:noFill/>
                    </a:lnR>
                    <a:lnT>
                      <a:noFill/>
                    </a:lnT>
                    <a:lnB>
                      <a:noFill/>
                    </a:lnB>
                    <a:noFill/>
                  </a:tcPr>
                </a:tc>
                <a:tc>
                  <a:txBody>
                    <a:bodyPr/>
                    <a:lstStyle/>
                    <a:p>
                      <a:pPr>
                        <a:buNone/>
                      </a:pPr>
                      <a:r>
                        <a:rPr lang="en-IN" sz="2400"/>
                        <a:t>Learn policies directly</a:t>
                      </a:r>
                    </a:p>
                  </a:txBody>
                  <a:tcPr anchor="ctr">
                    <a:lnL>
                      <a:noFill/>
                    </a:lnL>
                    <a:lnR>
                      <a:noFill/>
                    </a:lnR>
                    <a:lnT>
                      <a:noFill/>
                    </a:lnT>
                    <a:lnB>
                      <a:noFill/>
                    </a:lnB>
                    <a:noFill/>
                  </a:tcPr>
                </a:tc>
                <a:extLst>
                  <a:ext uri="{0D108BD9-81ED-4DB2-BD59-A6C34878D82A}">
                    <a16:rowId xmlns:a16="http://schemas.microsoft.com/office/drawing/2014/main" val="3190630195"/>
                  </a:ext>
                </a:extLst>
              </a:tr>
              <a:tr h="0">
                <a:tc>
                  <a:txBody>
                    <a:bodyPr/>
                    <a:lstStyle/>
                    <a:p>
                      <a:pPr>
                        <a:buNone/>
                      </a:pPr>
                      <a:r>
                        <a:rPr lang="en-IN" sz="2400"/>
                        <a:t>Actor-Critic</a:t>
                      </a:r>
                    </a:p>
                  </a:txBody>
                  <a:tcPr anchor="ctr">
                    <a:lnL>
                      <a:noFill/>
                    </a:lnL>
                    <a:lnR>
                      <a:noFill/>
                    </a:lnR>
                    <a:lnT>
                      <a:noFill/>
                    </a:lnT>
                    <a:lnB>
                      <a:noFill/>
                    </a:lnB>
                    <a:noFill/>
                  </a:tcPr>
                </a:tc>
                <a:tc>
                  <a:txBody>
                    <a:bodyPr/>
                    <a:lstStyle/>
                    <a:p>
                      <a:pPr>
                        <a:buNone/>
                      </a:pPr>
                      <a:r>
                        <a:rPr lang="en-IN" sz="2400" dirty="0"/>
                        <a:t>DDPG, SAC</a:t>
                      </a:r>
                    </a:p>
                  </a:txBody>
                  <a:tcPr anchor="ctr">
                    <a:lnL>
                      <a:noFill/>
                    </a:lnL>
                    <a:lnR>
                      <a:noFill/>
                    </a:lnR>
                    <a:lnT>
                      <a:noFill/>
                    </a:lnT>
                    <a:lnB>
                      <a:noFill/>
                    </a:lnB>
                    <a:noFill/>
                  </a:tcPr>
                </a:tc>
                <a:tc>
                  <a:txBody>
                    <a:bodyPr/>
                    <a:lstStyle/>
                    <a:p>
                      <a:pPr>
                        <a:buNone/>
                      </a:pPr>
                      <a:r>
                        <a:rPr lang="en-US" sz="2400" dirty="0"/>
                        <a:t>Combine value and policy learning</a:t>
                      </a:r>
                    </a:p>
                  </a:txBody>
                  <a:tcPr anchor="ctr">
                    <a:lnL>
                      <a:noFill/>
                    </a:lnL>
                    <a:lnR>
                      <a:noFill/>
                    </a:lnR>
                    <a:lnT>
                      <a:noFill/>
                    </a:lnT>
                    <a:lnB>
                      <a:noFill/>
                    </a:lnB>
                    <a:noFill/>
                  </a:tcPr>
                </a:tc>
                <a:extLst>
                  <a:ext uri="{0D108BD9-81ED-4DB2-BD59-A6C34878D82A}">
                    <a16:rowId xmlns:a16="http://schemas.microsoft.com/office/drawing/2014/main" val="3090537513"/>
                  </a:ext>
                </a:extLst>
              </a:tr>
            </a:tbl>
          </a:graphicData>
        </a:graphic>
      </p:graphicFrame>
    </p:spTree>
    <p:extLst>
      <p:ext uri="{BB962C8B-B14F-4D97-AF65-F5344CB8AC3E}">
        <p14:creationId xmlns:p14="http://schemas.microsoft.com/office/powerpoint/2010/main" val="25295197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E572-27DF-C0EC-C2AF-1D03294BD845}"/>
              </a:ext>
            </a:extLst>
          </p:cNvPr>
          <p:cNvSpPr>
            <a:spLocks noGrp="1"/>
          </p:cNvSpPr>
          <p:nvPr>
            <p:ph type="title"/>
          </p:nvPr>
        </p:nvSpPr>
        <p:spPr>
          <a:xfrm>
            <a:off x="609600" y="631370"/>
            <a:ext cx="10972800" cy="786267"/>
          </a:xfrm>
        </p:spPr>
        <p:txBody>
          <a:bodyPr/>
          <a:lstStyle/>
          <a:p>
            <a:r>
              <a:rPr lang="en-US" dirty="0"/>
              <a:t>Model Agent Environment Interface</a:t>
            </a:r>
          </a:p>
        </p:txBody>
      </p:sp>
      <p:sp>
        <p:nvSpPr>
          <p:cNvPr id="3" name="Content Placeholder 2">
            <a:extLst>
              <a:ext uri="{FF2B5EF4-FFF2-40B4-BE49-F238E27FC236}">
                <a16:creationId xmlns:a16="http://schemas.microsoft.com/office/drawing/2014/main" id="{85160DF7-6733-DCF9-2B41-D176F971C376}"/>
              </a:ext>
            </a:extLst>
          </p:cNvPr>
          <p:cNvSpPr>
            <a:spLocks noGrp="1"/>
          </p:cNvSpPr>
          <p:nvPr>
            <p:ph idx="1"/>
          </p:nvPr>
        </p:nvSpPr>
        <p:spPr>
          <a:xfrm>
            <a:off x="609600" y="1600201"/>
            <a:ext cx="10972800" cy="5105399"/>
          </a:xfrm>
        </p:spPr>
        <p:txBody>
          <a:bodyPr/>
          <a:lstStyle/>
          <a:p>
            <a:pPr algn="just"/>
            <a:r>
              <a:rPr lang="en-US" dirty="0"/>
              <a:t>A "Model Agent Environment Interface" in artificial intelligence is the framework for continuous interaction between a goal-oriented agent (the decision-maker) and its environment (everything outside the agent). At each time step, the agent perceives the environment's state, takes an action, and the environment responds with a reward and a new state, creating a feedback loop crucial for learning and adaptation in reinforcement learning (RL).</a:t>
            </a:r>
          </a:p>
        </p:txBody>
      </p:sp>
    </p:spTree>
    <p:extLst>
      <p:ext uri="{BB962C8B-B14F-4D97-AF65-F5344CB8AC3E}">
        <p14:creationId xmlns:p14="http://schemas.microsoft.com/office/powerpoint/2010/main" val="321648378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34216-F230-523E-06F6-77560579491D}"/>
              </a:ext>
            </a:extLst>
          </p:cNvPr>
          <p:cNvSpPr>
            <a:spLocks noGrp="1"/>
          </p:cNvSpPr>
          <p:nvPr>
            <p:ph idx="1"/>
          </p:nvPr>
        </p:nvSpPr>
        <p:spPr>
          <a:xfrm>
            <a:off x="522514" y="718458"/>
            <a:ext cx="10972800" cy="4525963"/>
          </a:xfrm>
        </p:spPr>
        <p:txBody>
          <a:bodyPr/>
          <a:lstStyle/>
          <a:p>
            <a:pPr marL="0" indent="0">
              <a:buNone/>
            </a:pPr>
            <a:r>
              <a:rPr lang="en-US" sz="2400" b="1" dirty="0"/>
              <a:t>1. Observation/State</a:t>
            </a:r>
            <a:endParaRPr lang="en-US" sz="2400" dirty="0"/>
          </a:p>
          <a:p>
            <a:pPr marL="0" indent="0" fontAlgn="ctr">
              <a:buNone/>
            </a:pPr>
            <a:r>
              <a:rPr lang="en-US" sz="2400" dirty="0"/>
              <a:t>The agent observes the current state of the environment. </a:t>
            </a:r>
          </a:p>
          <a:p>
            <a:pPr marL="0" indent="0">
              <a:buNone/>
            </a:pPr>
            <a:r>
              <a:rPr lang="en-US" sz="2400" b="1" dirty="0"/>
              <a:t>2. Action</a:t>
            </a:r>
            <a:endParaRPr lang="en-US" sz="2400" dirty="0"/>
          </a:p>
          <a:p>
            <a:pPr marL="0" indent="0" fontAlgn="ctr">
              <a:buNone/>
            </a:pPr>
            <a:r>
              <a:rPr lang="en-US" sz="2400" dirty="0"/>
              <a:t>Based on its observations and its learned policy, the agent selects an action to perform. </a:t>
            </a:r>
          </a:p>
          <a:p>
            <a:pPr marL="0" indent="0">
              <a:buNone/>
            </a:pPr>
            <a:r>
              <a:rPr lang="en-US" sz="2400" b="1" dirty="0"/>
              <a:t>3. Response/Reward</a:t>
            </a:r>
            <a:endParaRPr lang="en-US" sz="2400" dirty="0"/>
          </a:p>
          <a:p>
            <a:pPr fontAlgn="ctr"/>
            <a:r>
              <a:rPr lang="en-US" sz="2400" dirty="0"/>
              <a:t>The environment transitions to a new state and provides a reward (positive or negative) to the agent. </a:t>
            </a:r>
          </a:p>
          <a:p>
            <a:pPr marL="0" indent="0">
              <a:buNone/>
            </a:pPr>
            <a:r>
              <a:rPr lang="en-US" sz="2400" b="1" dirty="0"/>
              <a:t>4. Repeat</a:t>
            </a:r>
            <a:endParaRPr lang="en-US" sz="2400" dirty="0"/>
          </a:p>
          <a:p>
            <a:r>
              <a:rPr lang="en-US" sz="2400" dirty="0"/>
              <a:t>This cycle repeats, allowing the agent to learn from its experiences and improve its goal-achieving behavior. </a:t>
            </a:r>
          </a:p>
          <a:p>
            <a:endParaRPr lang="en-US" dirty="0"/>
          </a:p>
        </p:txBody>
      </p:sp>
      <p:pic>
        <p:nvPicPr>
          <p:cNvPr id="3074" name="Picture 2" descr="Agent-Environment Interface in AI | GeeksforGeeks">
            <a:extLst>
              <a:ext uri="{FF2B5EF4-FFF2-40B4-BE49-F238E27FC236}">
                <a16:creationId xmlns:a16="http://schemas.microsoft.com/office/drawing/2014/main" id="{F1BDFD5B-974A-8C05-B94F-D76AFA91C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908" y="4865914"/>
            <a:ext cx="2794378" cy="199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4812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E6F8-E609-3810-2279-0D52511CE91B}"/>
              </a:ext>
            </a:extLst>
          </p:cNvPr>
          <p:cNvSpPr>
            <a:spLocks noGrp="1"/>
          </p:cNvSpPr>
          <p:nvPr>
            <p:ph type="title"/>
          </p:nvPr>
        </p:nvSpPr>
        <p:spPr>
          <a:xfrm>
            <a:off x="609600" y="620486"/>
            <a:ext cx="10972800" cy="797152"/>
          </a:xfrm>
        </p:spPr>
        <p:txBody>
          <a:bodyPr/>
          <a:lstStyle/>
          <a:p>
            <a:r>
              <a:rPr lang="en-US" dirty="0"/>
              <a:t>Types of RL environment,</a:t>
            </a:r>
          </a:p>
        </p:txBody>
      </p:sp>
      <p:sp>
        <p:nvSpPr>
          <p:cNvPr id="3" name="Content Placeholder 2">
            <a:extLst>
              <a:ext uri="{FF2B5EF4-FFF2-40B4-BE49-F238E27FC236}">
                <a16:creationId xmlns:a16="http://schemas.microsoft.com/office/drawing/2014/main" id="{A05D9DA5-A46E-7B29-23DF-C14D935A7AC2}"/>
              </a:ext>
            </a:extLst>
          </p:cNvPr>
          <p:cNvSpPr>
            <a:spLocks noGrp="1"/>
          </p:cNvSpPr>
          <p:nvPr>
            <p:ph idx="1"/>
          </p:nvPr>
        </p:nvSpPr>
        <p:spPr>
          <a:xfrm>
            <a:off x="609600" y="1600201"/>
            <a:ext cx="10972800" cy="5040085"/>
          </a:xfrm>
        </p:spPr>
        <p:txBody>
          <a:bodyPr/>
          <a:lstStyle/>
          <a:p>
            <a:pPr algn="just"/>
            <a:r>
              <a:rPr lang="en-US" dirty="0"/>
              <a:t>Reinforcement Learning (RL) environments can be categorized based on several key characteristics that influence how an agent interacts and learns within them.</a:t>
            </a:r>
          </a:p>
          <a:p>
            <a:pPr marL="0" indent="0" fontAlgn="ctr">
              <a:buNone/>
            </a:pPr>
            <a:r>
              <a:rPr lang="en-US" dirty="0"/>
              <a:t>1. Observability:</a:t>
            </a:r>
          </a:p>
          <a:p>
            <a:r>
              <a:rPr lang="en-US" b="1" dirty="0"/>
              <a:t>Fully Observable (Markov Decision Process - MDP):</a:t>
            </a:r>
            <a:endParaRPr lang="en-US" dirty="0"/>
          </a:p>
          <a:p>
            <a:pPr marL="0" indent="0">
              <a:buNone/>
            </a:pPr>
            <a:r>
              <a:rPr lang="en-US" dirty="0"/>
              <a:t>The agent has complete access to the current state of the environment, meaning its observation directly reflects the true underlying state.</a:t>
            </a:r>
          </a:p>
          <a:p>
            <a:pPr algn="just"/>
            <a:endParaRPr lang="en-US" dirty="0"/>
          </a:p>
          <a:p>
            <a:pPr algn="just"/>
            <a:endParaRPr lang="en-US" dirty="0"/>
          </a:p>
        </p:txBody>
      </p:sp>
    </p:spTree>
    <p:extLst>
      <p:ext uri="{BB962C8B-B14F-4D97-AF65-F5344CB8AC3E}">
        <p14:creationId xmlns:p14="http://schemas.microsoft.com/office/powerpoint/2010/main" val="24290143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EFDE-8B66-8425-D969-3809EF58306B}"/>
              </a:ext>
            </a:extLst>
          </p:cNvPr>
          <p:cNvSpPr>
            <a:spLocks noGrp="1"/>
          </p:cNvSpPr>
          <p:nvPr>
            <p:ph type="title"/>
          </p:nvPr>
        </p:nvSpPr>
        <p:spPr>
          <a:xfrm>
            <a:off x="609600" y="598714"/>
            <a:ext cx="10972800" cy="818924"/>
          </a:xfrm>
        </p:spPr>
        <p:txBody>
          <a:bodyPr/>
          <a:lstStyle/>
          <a:p>
            <a:r>
              <a:rPr lang="en-US" dirty="0"/>
              <a:t>Examples</a:t>
            </a:r>
          </a:p>
        </p:txBody>
      </p:sp>
      <p:sp>
        <p:nvSpPr>
          <p:cNvPr id="3" name="Content Placeholder 2">
            <a:extLst>
              <a:ext uri="{FF2B5EF4-FFF2-40B4-BE49-F238E27FC236}">
                <a16:creationId xmlns:a16="http://schemas.microsoft.com/office/drawing/2014/main" id="{D404AEB3-18F3-24EB-B902-7969E821DAD3}"/>
              </a:ext>
            </a:extLst>
          </p:cNvPr>
          <p:cNvSpPr>
            <a:spLocks noGrp="1"/>
          </p:cNvSpPr>
          <p:nvPr>
            <p:ph idx="1"/>
          </p:nvPr>
        </p:nvSpPr>
        <p:spPr>
          <a:xfrm>
            <a:off x="413657" y="1600201"/>
            <a:ext cx="11484429" cy="5127170"/>
          </a:xfrm>
        </p:spPr>
        <p:txBody>
          <a:bodyPr/>
          <a:lstStyle/>
          <a:p>
            <a:r>
              <a:rPr lang="en-US" b="1" dirty="0"/>
              <a:t>Chess Game</a:t>
            </a:r>
            <a:endParaRPr lang="en-US" dirty="0"/>
          </a:p>
          <a:p>
            <a:pPr lvl="1"/>
            <a:r>
              <a:rPr lang="en-US" dirty="0"/>
              <a:t>The agent (player/AI) can see the </a:t>
            </a:r>
            <a:r>
              <a:rPr lang="en-US" b="1" dirty="0"/>
              <a:t>entire board</a:t>
            </a:r>
            <a:r>
              <a:rPr lang="en-US" dirty="0"/>
              <a:t>, positions of all pieces, and knows the rules.</a:t>
            </a:r>
          </a:p>
          <a:p>
            <a:pPr lvl="1"/>
            <a:r>
              <a:rPr lang="en-US" dirty="0"/>
              <a:t>There is no hidden information → </a:t>
            </a:r>
            <a:r>
              <a:rPr lang="en-US" i="1" dirty="0"/>
              <a:t>fully observable</a:t>
            </a:r>
            <a:r>
              <a:rPr lang="en-US" dirty="0"/>
              <a:t>.</a:t>
            </a:r>
          </a:p>
          <a:p>
            <a:pPr marL="457200" lvl="1" indent="0">
              <a:buNone/>
            </a:pPr>
            <a:endParaRPr lang="en-US" dirty="0"/>
          </a:p>
          <a:p>
            <a:r>
              <a:rPr lang="en-US" b="1" dirty="0"/>
              <a:t>Self-Driving in Simulation</a:t>
            </a:r>
            <a:r>
              <a:rPr lang="en-US" dirty="0"/>
              <a:t> (if sensors give exact, noise-free positions of all cars, pedestrians, signals).</a:t>
            </a:r>
          </a:p>
          <a:p>
            <a:endParaRPr lang="en-US" dirty="0"/>
          </a:p>
        </p:txBody>
      </p:sp>
    </p:spTree>
    <p:extLst>
      <p:ext uri="{BB962C8B-B14F-4D97-AF65-F5344CB8AC3E}">
        <p14:creationId xmlns:p14="http://schemas.microsoft.com/office/powerpoint/2010/main" val="26321561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8197-6B58-2CFC-19BB-DDDC83CE7B0B}"/>
              </a:ext>
            </a:extLst>
          </p:cNvPr>
          <p:cNvSpPr>
            <a:spLocks noGrp="1"/>
          </p:cNvSpPr>
          <p:nvPr>
            <p:ph type="title"/>
          </p:nvPr>
        </p:nvSpPr>
        <p:spPr>
          <a:xfrm>
            <a:off x="609600" y="653142"/>
            <a:ext cx="10972800" cy="764495"/>
          </a:xfrm>
        </p:spPr>
        <p:txBody>
          <a:bodyPr/>
          <a:lstStyle/>
          <a:p>
            <a:r>
              <a:rPr lang="en-US" dirty="0"/>
              <a:t>Cont..</a:t>
            </a:r>
          </a:p>
        </p:txBody>
      </p:sp>
      <p:sp>
        <p:nvSpPr>
          <p:cNvPr id="3" name="Content Placeholder 2">
            <a:extLst>
              <a:ext uri="{FF2B5EF4-FFF2-40B4-BE49-F238E27FC236}">
                <a16:creationId xmlns:a16="http://schemas.microsoft.com/office/drawing/2014/main" id="{ABBCE7B8-199D-E5B7-2116-D041C2B8173E}"/>
              </a:ext>
            </a:extLst>
          </p:cNvPr>
          <p:cNvSpPr>
            <a:spLocks noGrp="1"/>
          </p:cNvSpPr>
          <p:nvPr>
            <p:ph idx="1"/>
          </p:nvPr>
        </p:nvSpPr>
        <p:spPr/>
        <p:txBody>
          <a:bodyPr/>
          <a:lstStyle/>
          <a:p>
            <a:r>
              <a:rPr lang="en-US" b="1" dirty="0"/>
              <a:t>Partially Observable (Partially Observable Markov Decision Process - POMDP):</a:t>
            </a:r>
            <a:endParaRPr lang="en-US" dirty="0"/>
          </a:p>
          <a:p>
            <a:r>
              <a:rPr lang="en-US" dirty="0"/>
              <a:t>The agent only receives partial information about the environment's state, requiring it to infer the true state based on its observations and past experiences.</a:t>
            </a:r>
          </a:p>
          <a:p>
            <a:endParaRPr lang="en-US" dirty="0"/>
          </a:p>
        </p:txBody>
      </p:sp>
    </p:spTree>
    <p:extLst>
      <p:ext uri="{BB962C8B-B14F-4D97-AF65-F5344CB8AC3E}">
        <p14:creationId xmlns:p14="http://schemas.microsoft.com/office/powerpoint/2010/main" val="20193567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3E2877-070D-1F90-5AEA-8E0C808D8CB9}"/>
              </a:ext>
            </a:extLst>
          </p:cNvPr>
          <p:cNvSpPr>
            <a:spLocks noGrp="1"/>
          </p:cNvSpPr>
          <p:nvPr>
            <p:ph idx="1"/>
          </p:nvPr>
        </p:nvSpPr>
        <p:spPr/>
        <p:txBody>
          <a:bodyPr/>
          <a:lstStyle/>
          <a:p>
            <a:pPr algn="just"/>
            <a:r>
              <a:rPr lang="en-US" sz="2400" b="1" dirty="0"/>
              <a:t>What is Machine Learning (ML)?</a:t>
            </a:r>
          </a:p>
          <a:p>
            <a:pPr algn="just"/>
            <a:r>
              <a:rPr lang="en-US" sz="2400" dirty="0"/>
              <a:t>Machine Learning is a subset of Artificial Intelligence (AI) that enables computers to learn from data and make decisions or predictions without being explicitly programmed.</a:t>
            </a:r>
          </a:p>
          <a:p>
            <a:pPr algn="just"/>
            <a:r>
              <a:rPr lang="en-US" sz="2400" b="1" dirty="0"/>
              <a:t>Definition of Machine Learning:</a:t>
            </a:r>
          </a:p>
          <a:p>
            <a:pPr algn="just"/>
            <a:r>
              <a:rPr lang="en-US" sz="2400" dirty="0"/>
              <a:t>Machine Learning is the field of study that gives computers the ability to learn from experience (data) and improve performance on a specific task.</a:t>
            </a:r>
          </a:p>
          <a:p>
            <a:pPr algn="just"/>
            <a:r>
              <a:rPr lang="en-US" sz="2400" b="1" dirty="0"/>
              <a:t>Key Idea:</a:t>
            </a:r>
          </a:p>
          <a:p>
            <a:pPr algn="just"/>
            <a:r>
              <a:rPr lang="en-US" sz="2400" dirty="0"/>
              <a:t>Instead of writing specific rules for every task, we give the machine examples (data), and it learns the patterns or relationships from that data to make predictions or decisions.</a:t>
            </a:r>
            <a:endParaRPr lang="en-IN" sz="2400" dirty="0"/>
          </a:p>
        </p:txBody>
      </p:sp>
      <p:sp>
        <p:nvSpPr>
          <p:cNvPr id="5" name="Title 1">
            <a:extLst>
              <a:ext uri="{FF2B5EF4-FFF2-40B4-BE49-F238E27FC236}">
                <a16:creationId xmlns:a16="http://schemas.microsoft.com/office/drawing/2014/main" id="{7ABD95EA-B384-EDB1-9845-A1D63AE44D22}"/>
              </a:ext>
            </a:extLst>
          </p:cNvPr>
          <p:cNvSpPr>
            <a:spLocks noGrp="1"/>
          </p:cNvSpPr>
          <p:nvPr>
            <p:ph type="title"/>
          </p:nvPr>
        </p:nvSpPr>
        <p:spPr>
          <a:xfrm>
            <a:off x="687421" y="887479"/>
            <a:ext cx="10972800" cy="464664"/>
          </a:xfrm>
        </p:spPr>
        <p:txBody>
          <a:bodyPr/>
          <a:lstStyle/>
          <a:p>
            <a:r>
              <a:rPr lang="en-US" sz="2400" b="1" dirty="0"/>
              <a:t>Introduction</a:t>
            </a:r>
            <a:endParaRPr lang="en-IN" sz="2400" b="1" dirty="0"/>
          </a:p>
        </p:txBody>
      </p:sp>
    </p:spTree>
    <p:extLst>
      <p:ext uri="{BB962C8B-B14F-4D97-AF65-F5344CB8AC3E}">
        <p14:creationId xmlns:p14="http://schemas.microsoft.com/office/powerpoint/2010/main" val="3497079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ADCD-2D29-AFB7-E414-9A2F3A78EF66}"/>
              </a:ext>
            </a:extLst>
          </p:cNvPr>
          <p:cNvSpPr>
            <a:spLocks noGrp="1"/>
          </p:cNvSpPr>
          <p:nvPr>
            <p:ph type="title"/>
          </p:nvPr>
        </p:nvSpPr>
        <p:spPr>
          <a:xfrm>
            <a:off x="609600" y="609600"/>
            <a:ext cx="10972800" cy="598714"/>
          </a:xfrm>
        </p:spPr>
        <p:txBody>
          <a:bodyPr/>
          <a:lstStyle/>
          <a:p>
            <a:r>
              <a:rPr lang="en-US" dirty="0"/>
              <a:t>Examples</a:t>
            </a:r>
          </a:p>
        </p:txBody>
      </p:sp>
      <p:sp>
        <p:nvSpPr>
          <p:cNvPr id="4" name="Rectangle 1">
            <a:extLst>
              <a:ext uri="{FF2B5EF4-FFF2-40B4-BE49-F238E27FC236}">
                <a16:creationId xmlns:a16="http://schemas.microsoft.com/office/drawing/2014/main" id="{2DA64C00-1CE6-8110-F035-EC0C2ECD9BEA}"/>
              </a:ext>
            </a:extLst>
          </p:cNvPr>
          <p:cNvSpPr>
            <a:spLocks noGrp="1" noChangeArrowheads="1"/>
          </p:cNvSpPr>
          <p:nvPr>
            <p:ph idx="1"/>
          </p:nvPr>
        </p:nvSpPr>
        <p:spPr bwMode="auto">
          <a:xfrm>
            <a:off x="87086" y="1208314"/>
            <a:ext cx="12104914"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a:ln>
                  <a:noFill/>
                </a:ln>
                <a:solidFill>
                  <a:schemeClr val="tx1"/>
                </a:solidFill>
                <a:effectLst/>
                <a:latin typeface="Arial" panose="020B0604020202020204" pitchFamily="34" charset="0"/>
              </a:rPr>
              <a:t>Poker / Card Games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Agent does </a:t>
            </a:r>
            <a:r>
              <a:rPr kumimoji="0" lang="en-US" altLang="en-US" sz="2800" b="1" i="0" u="none" strike="noStrike" cap="none" normalizeH="0" baseline="0" dirty="0">
                <a:ln>
                  <a:noFill/>
                </a:ln>
                <a:solidFill>
                  <a:schemeClr val="tx1"/>
                </a:solidFill>
                <a:effectLst/>
                <a:latin typeface="Arial" panose="020B0604020202020204" pitchFamily="34" charset="0"/>
              </a:rPr>
              <a:t>not know the opponent’s cards</a:t>
            </a:r>
            <a:r>
              <a:rPr kumimoji="0" lang="en-US" altLang="en-US"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State is hidden → only partial observations (own cards + table cards).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a:ln>
                  <a:noFill/>
                </a:ln>
                <a:solidFill>
                  <a:schemeClr val="tx1"/>
                </a:solidFill>
                <a:effectLst/>
                <a:latin typeface="Arial" panose="020B0604020202020204" pitchFamily="34" charset="0"/>
              </a:rPr>
              <a:t>Robot in a Foggy Room</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Robot’s sensors have limited range and noise.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It cannot see the full environment; it only observes nearby walls/objects.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a:ln>
                  <a:noFill/>
                </a:ln>
                <a:solidFill>
                  <a:schemeClr val="tx1"/>
                </a:solidFill>
                <a:effectLst/>
                <a:latin typeface="Arial" panose="020B0604020202020204" pitchFamily="34" charset="0"/>
              </a:rPr>
              <a:t>Self-Driving in Real World</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Sensors (camera, LiDAR) may fail due to occlusion, bad weather, or blind spots.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The agent doesn’t see the entire road state, only partial signals.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a:ln>
                  <a:noFill/>
                </a:ln>
                <a:solidFill>
                  <a:schemeClr val="tx1"/>
                </a:solidFill>
                <a:effectLst/>
                <a:latin typeface="Arial" panose="020B0604020202020204" pitchFamily="34" charset="0"/>
              </a:rPr>
              <a:t>Speech Recognition</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At any moment, the system hears only a snippet of audio, not the full sentence structure.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823898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27B80AA0-9DDF-28BD-BED5-5CFA076F331E}"/>
              </a:ext>
            </a:extLst>
          </p:cNvPr>
          <p:cNvGraphicFramePr>
            <a:graphicFrameLocks noGrp="1"/>
          </p:cNvGraphicFramePr>
          <p:nvPr>
            <p:ph idx="1"/>
            <p:extLst>
              <p:ext uri="{D42A27DB-BD31-4B8C-83A1-F6EECF244321}">
                <p14:modId xmlns:p14="http://schemas.microsoft.com/office/powerpoint/2010/main" val="2806613577"/>
              </p:ext>
            </p:extLst>
          </p:nvPr>
        </p:nvGraphicFramePr>
        <p:xfrm>
          <a:off x="664029" y="1010994"/>
          <a:ext cx="10515600" cy="5531320"/>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val="1619625707"/>
                    </a:ext>
                  </a:extLst>
                </a:gridCol>
                <a:gridCol w="3505200">
                  <a:extLst>
                    <a:ext uri="{9D8B030D-6E8A-4147-A177-3AD203B41FA5}">
                      <a16:colId xmlns:a16="http://schemas.microsoft.com/office/drawing/2014/main" val="2513982676"/>
                    </a:ext>
                  </a:extLst>
                </a:gridCol>
                <a:gridCol w="3505200">
                  <a:extLst>
                    <a:ext uri="{9D8B030D-6E8A-4147-A177-3AD203B41FA5}">
                      <a16:colId xmlns:a16="http://schemas.microsoft.com/office/drawing/2014/main" val="3799083722"/>
                    </a:ext>
                  </a:extLst>
                </a:gridCol>
              </a:tblGrid>
              <a:tr h="1382830">
                <a:tc>
                  <a:txBody>
                    <a:bodyPr/>
                    <a:lstStyle/>
                    <a:p>
                      <a:pPr marL="228600" marR="0" algn="just">
                        <a:lnSpc>
                          <a:spcPct val="150000"/>
                        </a:lnSpc>
                        <a:buNone/>
                      </a:pPr>
                      <a:r>
                        <a:rPr lang="en-US" sz="2400">
                          <a:solidFill>
                            <a:schemeClr val="tx1"/>
                          </a:solidFill>
                          <a:effectLst/>
                        </a:rPr>
                        <a:t>Feature</a:t>
                      </a:r>
                      <a:endParaRPr lang="en-US" sz="2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buNone/>
                      </a:pPr>
                      <a:r>
                        <a:rPr lang="en-US" sz="2400">
                          <a:solidFill>
                            <a:schemeClr val="tx1"/>
                          </a:solidFill>
                          <a:effectLst/>
                        </a:rPr>
                        <a:t>Fully Observable (MDP)</a:t>
                      </a:r>
                      <a:endParaRPr lang="en-US" sz="2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spcAft>
                          <a:spcPts val="1000"/>
                        </a:spcAft>
                        <a:buNone/>
                      </a:pPr>
                      <a:r>
                        <a:rPr lang="en-US" sz="2400" dirty="0">
                          <a:solidFill>
                            <a:schemeClr val="tx1"/>
                          </a:solidFill>
                          <a:effectLst/>
                        </a:rPr>
                        <a:t>Partially Observable (POMDP)</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28084921"/>
                  </a:ext>
                </a:extLst>
              </a:tr>
              <a:tr h="1382830">
                <a:tc>
                  <a:txBody>
                    <a:bodyPr/>
                    <a:lstStyle/>
                    <a:p>
                      <a:pPr marL="228600" marR="0" algn="just">
                        <a:lnSpc>
                          <a:spcPct val="150000"/>
                        </a:lnSpc>
                        <a:buNone/>
                      </a:pPr>
                      <a:r>
                        <a:rPr lang="en-US" sz="2400" dirty="0">
                          <a:solidFill>
                            <a:schemeClr val="tx1"/>
                          </a:solidFill>
                          <a:effectLst/>
                        </a:rPr>
                        <a:t>State Information</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buNone/>
                      </a:pPr>
                      <a:r>
                        <a:rPr lang="en-US" sz="2400">
                          <a:effectLst/>
                        </a:rPr>
                        <a:t>Complete, no hidden details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spcAft>
                          <a:spcPts val="1000"/>
                        </a:spcAft>
                        <a:buNone/>
                      </a:pPr>
                      <a:r>
                        <a:rPr lang="en-US" sz="2400" dirty="0">
                          <a:effectLst/>
                        </a:rPr>
                        <a:t>Incomplete, hidden variables exist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68311140"/>
                  </a:ext>
                </a:extLst>
              </a:tr>
              <a:tr h="1382830">
                <a:tc>
                  <a:txBody>
                    <a:bodyPr/>
                    <a:lstStyle/>
                    <a:p>
                      <a:pPr marL="228600" marR="0" algn="just">
                        <a:lnSpc>
                          <a:spcPct val="150000"/>
                        </a:lnSpc>
                        <a:buNone/>
                      </a:pPr>
                      <a:r>
                        <a:rPr lang="en-US" sz="2400" dirty="0">
                          <a:solidFill>
                            <a:schemeClr val="tx1"/>
                          </a:solidFill>
                          <a:effectLst/>
                        </a:rPr>
                        <a:t>Decision Making</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buNone/>
                      </a:pPr>
                      <a:r>
                        <a:rPr lang="en-US" sz="2400">
                          <a:effectLst/>
                        </a:rPr>
                        <a:t>Based on full state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spcAft>
                          <a:spcPts val="1000"/>
                        </a:spcAft>
                        <a:buNone/>
                      </a:pPr>
                      <a:r>
                        <a:rPr lang="en-US" sz="2400">
                          <a:effectLst/>
                        </a:rPr>
                        <a:t>Based on partial observation + memory</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29206970"/>
                  </a:ext>
                </a:extLst>
              </a:tr>
              <a:tr h="1382830">
                <a:tc>
                  <a:txBody>
                    <a:bodyPr/>
                    <a:lstStyle/>
                    <a:p>
                      <a:pPr marL="228600" marR="0" algn="just">
                        <a:lnSpc>
                          <a:spcPct val="150000"/>
                        </a:lnSpc>
                        <a:buNone/>
                      </a:pPr>
                      <a:r>
                        <a:rPr lang="en-US" sz="2400" dirty="0">
                          <a:solidFill>
                            <a:schemeClr val="tx1"/>
                          </a:solidFill>
                          <a:effectLst/>
                        </a:rPr>
                        <a:t>Example</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buNone/>
                      </a:pPr>
                      <a:r>
                        <a:rPr lang="en-US" sz="2400">
                          <a:effectLst/>
                        </a:rPr>
                        <a:t>Chess, Grid World</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spcAft>
                          <a:spcPts val="1000"/>
                        </a:spcAft>
                        <a:buNone/>
                      </a:pPr>
                      <a:r>
                        <a:rPr lang="en-US" sz="2400" dirty="0">
                          <a:effectLst/>
                        </a:rPr>
                        <a:t>Poker, Foggy Navigation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29245712"/>
                  </a:ext>
                </a:extLst>
              </a:tr>
            </a:tbl>
          </a:graphicData>
        </a:graphic>
      </p:graphicFrame>
    </p:spTree>
    <p:extLst>
      <p:ext uri="{BB962C8B-B14F-4D97-AF65-F5344CB8AC3E}">
        <p14:creationId xmlns:p14="http://schemas.microsoft.com/office/powerpoint/2010/main" val="221747393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BE5A-D23E-513C-7589-5C4999034181}"/>
              </a:ext>
            </a:extLst>
          </p:cNvPr>
          <p:cNvSpPr>
            <a:spLocks noGrp="1"/>
          </p:cNvSpPr>
          <p:nvPr>
            <p:ph type="title"/>
          </p:nvPr>
        </p:nvSpPr>
        <p:spPr>
          <a:xfrm>
            <a:off x="609600" y="731836"/>
            <a:ext cx="10972800" cy="685802"/>
          </a:xfrm>
        </p:spPr>
        <p:txBody>
          <a:bodyPr/>
          <a:lstStyle/>
          <a:p>
            <a:r>
              <a:rPr lang="en-US" dirty="0"/>
              <a:t>2. Determinism</a:t>
            </a:r>
            <a:br>
              <a:rPr lang="en-US" dirty="0"/>
            </a:br>
            <a:endParaRPr lang="en-US" dirty="0"/>
          </a:p>
        </p:txBody>
      </p:sp>
      <p:sp>
        <p:nvSpPr>
          <p:cNvPr id="3" name="Content Placeholder 2">
            <a:extLst>
              <a:ext uri="{FF2B5EF4-FFF2-40B4-BE49-F238E27FC236}">
                <a16:creationId xmlns:a16="http://schemas.microsoft.com/office/drawing/2014/main" id="{6A75FCA9-3752-1DAA-9F89-C126A7AD2BDB}"/>
              </a:ext>
            </a:extLst>
          </p:cNvPr>
          <p:cNvSpPr>
            <a:spLocks noGrp="1"/>
          </p:cNvSpPr>
          <p:nvPr>
            <p:ph idx="1"/>
          </p:nvPr>
        </p:nvSpPr>
        <p:spPr>
          <a:xfrm>
            <a:off x="609600" y="1417637"/>
            <a:ext cx="10972800" cy="5440363"/>
          </a:xfrm>
        </p:spPr>
        <p:txBody>
          <a:bodyPr/>
          <a:lstStyle/>
          <a:p>
            <a:pPr marL="0" indent="0">
              <a:buNone/>
            </a:pPr>
            <a:r>
              <a:rPr lang="en-US" b="1" dirty="0"/>
              <a:t>Deterministic</a:t>
            </a:r>
            <a:endParaRPr lang="en-US" dirty="0"/>
          </a:p>
          <a:p>
            <a:r>
              <a:rPr lang="en-US" dirty="0"/>
              <a:t>In a deterministic environment, the next state is fully predictable given the current state and action.</a:t>
            </a:r>
            <a:br>
              <a:rPr lang="en-US" dirty="0"/>
            </a:br>
            <a:r>
              <a:rPr lang="en-US" dirty="0"/>
              <a:t>There is no randomness in state transitions or rewards.</a:t>
            </a:r>
          </a:p>
          <a:p>
            <a:pPr marL="0" indent="0">
              <a:buNone/>
            </a:pPr>
            <a:r>
              <a:rPr lang="en-US" b="1" dirty="0"/>
              <a:t>Stochastic</a:t>
            </a:r>
          </a:p>
          <a:p>
            <a:r>
              <a:rPr lang="en-US" dirty="0"/>
              <a:t>In a stochastic environment, the next state is uncertain even if the current state and action are known.</a:t>
            </a:r>
            <a:br>
              <a:rPr lang="en-US" dirty="0"/>
            </a:br>
            <a:r>
              <a:rPr lang="en-US" dirty="0"/>
              <a:t>There is randomness in state transitions and/or rewards.</a:t>
            </a:r>
          </a:p>
          <a:p>
            <a:r>
              <a:rPr lang="en-US" dirty="0"/>
              <a:t>Actions may lead to different next states or rewards with certain probabilities. The outcome is uncertain.</a:t>
            </a:r>
          </a:p>
          <a:p>
            <a:endParaRPr lang="en-US" dirty="0"/>
          </a:p>
        </p:txBody>
      </p:sp>
    </p:spTree>
    <p:extLst>
      <p:ext uri="{BB962C8B-B14F-4D97-AF65-F5344CB8AC3E}">
        <p14:creationId xmlns:p14="http://schemas.microsoft.com/office/powerpoint/2010/main" val="40542649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5DEE-4A27-71DD-D8AC-CDB21D44798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8EF7CB-E77C-B7F1-D9DF-F90C824B5EC8}"/>
              </a:ext>
            </a:extLst>
          </p:cNvPr>
          <p:cNvSpPr>
            <a:spLocks noGrp="1"/>
          </p:cNvSpPr>
          <p:nvPr>
            <p:ph idx="1"/>
          </p:nvPr>
        </p:nvSpPr>
        <p:spPr/>
        <p:txBody>
          <a:bodyPr/>
          <a:lstStyle/>
          <a:p>
            <a:pPr marL="0" indent="0">
              <a:buNone/>
            </a:pPr>
            <a:r>
              <a:rPr lang="en-US" b="1" dirty="0"/>
              <a:t>Grid World (without randomness)</a:t>
            </a:r>
            <a:endParaRPr lang="en-US" dirty="0"/>
          </a:p>
          <a:p>
            <a:r>
              <a:rPr lang="en-US" dirty="0"/>
              <a:t>If the agent chooses "move right," it always moves exactly one step to the right.</a:t>
            </a:r>
          </a:p>
          <a:p>
            <a:endParaRPr lang="en-US" dirty="0"/>
          </a:p>
          <a:p>
            <a:pPr marL="0" indent="0">
              <a:buNone/>
            </a:pPr>
            <a:r>
              <a:rPr lang="en-US" b="1" dirty="0"/>
              <a:t>Dice Game</a:t>
            </a:r>
            <a:r>
              <a:rPr lang="en-US" dirty="0"/>
              <a:t> </a:t>
            </a:r>
          </a:p>
          <a:p>
            <a:r>
              <a:rPr lang="en-US" dirty="0"/>
              <a:t>Rolling a die → outcome is uncertain.</a:t>
            </a:r>
          </a:p>
          <a:p>
            <a:r>
              <a:rPr lang="en-US" dirty="0"/>
              <a:t>Even if you know the action (roll), the result can be 1–6 randomly.</a:t>
            </a:r>
          </a:p>
          <a:p>
            <a:endParaRPr lang="en-US" dirty="0"/>
          </a:p>
        </p:txBody>
      </p:sp>
    </p:spTree>
    <p:extLst>
      <p:ext uri="{BB962C8B-B14F-4D97-AF65-F5344CB8AC3E}">
        <p14:creationId xmlns:p14="http://schemas.microsoft.com/office/powerpoint/2010/main" val="298490203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E5C1-D35A-5A4F-B65D-F4F493207DAA}"/>
              </a:ext>
            </a:extLst>
          </p:cNvPr>
          <p:cNvSpPr>
            <a:spLocks noGrp="1"/>
          </p:cNvSpPr>
          <p:nvPr>
            <p:ph type="title"/>
          </p:nvPr>
        </p:nvSpPr>
        <p:spPr>
          <a:xfrm>
            <a:off x="609600" y="631370"/>
            <a:ext cx="10972800" cy="786267"/>
          </a:xfrm>
        </p:spPr>
        <p:txBody>
          <a:bodyPr/>
          <a:lstStyle/>
          <a:p>
            <a:r>
              <a:rPr lang="en-US" dirty="0"/>
              <a:t>Key Differences</a:t>
            </a:r>
          </a:p>
        </p:txBody>
      </p:sp>
      <p:graphicFrame>
        <p:nvGraphicFramePr>
          <p:cNvPr id="4" name="Content Placeholder 3">
            <a:extLst>
              <a:ext uri="{FF2B5EF4-FFF2-40B4-BE49-F238E27FC236}">
                <a16:creationId xmlns:a16="http://schemas.microsoft.com/office/drawing/2014/main" id="{2D153738-55C7-AF73-8A42-F8D97D113D30}"/>
              </a:ext>
            </a:extLst>
          </p:cNvPr>
          <p:cNvGraphicFramePr>
            <a:graphicFrameLocks noGrp="1"/>
          </p:cNvGraphicFramePr>
          <p:nvPr>
            <p:ph idx="1"/>
            <p:extLst>
              <p:ext uri="{D42A27DB-BD31-4B8C-83A1-F6EECF244321}">
                <p14:modId xmlns:p14="http://schemas.microsoft.com/office/powerpoint/2010/main" val="1309229286"/>
              </p:ext>
            </p:extLst>
          </p:nvPr>
        </p:nvGraphicFramePr>
        <p:xfrm>
          <a:off x="838200" y="1523999"/>
          <a:ext cx="10515600" cy="5214256"/>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val="2351684066"/>
                    </a:ext>
                  </a:extLst>
                </a:gridCol>
                <a:gridCol w="3505200">
                  <a:extLst>
                    <a:ext uri="{9D8B030D-6E8A-4147-A177-3AD203B41FA5}">
                      <a16:colId xmlns:a16="http://schemas.microsoft.com/office/drawing/2014/main" val="2671375035"/>
                    </a:ext>
                  </a:extLst>
                </a:gridCol>
                <a:gridCol w="3505200">
                  <a:extLst>
                    <a:ext uri="{9D8B030D-6E8A-4147-A177-3AD203B41FA5}">
                      <a16:colId xmlns:a16="http://schemas.microsoft.com/office/drawing/2014/main" val="3988336570"/>
                    </a:ext>
                  </a:extLst>
                </a:gridCol>
              </a:tblGrid>
              <a:tr h="1303564">
                <a:tc>
                  <a:txBody>
                    <a:bodyPr/>
                    <a:lstStyle/>
                    <a:p>
                      <a:pPr marL="228600" marR="0" algn="just">
                        <a:lnSpc>
                          <a:spcPct val="150000"/>
                        </a:lnSpc>
                        <a:buNone/>
                      </a:pPr>
                      <a:r>
                        <a:rPr lang="en-US" sz="2800">
                          <a:solidFill>
                            <a:schemeClr val="tx1"/>
                          </a:solidFill>
                          <a:effectLst/>
                        </a:rPr>
                        <a:t>Feature</a:t>
                      </a:r>
                      <a:endParaRPr lang="en-US" sz="2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buNone/>
                      </a:pPr>
                      <a:r>
                        <a:rPr lang="en-US" sz="2800">
                          <a:solidFill>
                            <a:schemeClr val="tx1"/>
                          </a:solidFill>
                          <a:effectLst/>
                        </a:rPr>
                        <a:t>Deterministic</a:t>
                      </a:r>
                      <a:endParaRPr lang="en-US" sz="2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spcAft>
                          <a:spcPts val="1000"/>
                        </a:spcAft>
                        <a:buNone/>
                      </a:pPr>
                      <a:r>
                        <a:rPr lang="en-US" sz="2800" dirty="0">
                          <a:solidFill>
                            <a:schemeClr val="tx1"/>
                          </a:solidFill>
                          <a:effectLst/>
                        </a:rPr>
                        <a:t>Stochastic</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77621263"/>
                  </a:ext>
                </a:extLst>
              </a:tr>
              <a:tr h="1303564">
                <a:tc>
                  <a:txBody>
                    <a:bodyPr/>
                    <a:lstStyle/>
                    <a:p>
                      <a:pPr marL="228600" marR="0" algn="just">
                        <a:lnSpc>
                          <a:spcPct val="150000"/>
                        </a:lnSpc>
                        <a:buNone/>
                      </a:pPr>
                      <a:r>
                        <a:rPr lang="en-US" sz="2800" dirty="0">
                          <a:solidFill>
                            <a:schemeClr val="tx1"/>
                          </a:solidFill>
                          <a:effectLst/>
                        </a:rPr>
                        <a:t>State Transition</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buNone/>
                      </a:pPr>
                      <a:r>
                        <a:rPr lang="en-US" sz="2800">
                          <a:effectLst/>
                        </a:rPr>
                        <a:t>Always fixed &amp; predictable</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spcAft>
                          <a:spcPts val="1000"/>
                        </a:spcAft>
                        <a:buNone/>
                      </a:pPr>
                      <a:r>
                        <a:rPr lang="en-US" sz="2800">
                          <a:effectLst/>
                        </a:rPr>
                        <a:t>Randomized, probabilistic</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33786534"/>
                  </a:ext>
                </a:extLst>
              </a:tr>
              <a:tr h="1303564">
                <a:tc>
                  <a:txBody>
                    <a:bodyPr/>
                    <a:lstStyle/>
                    <a:p>
                      <a:pPr marL="228600" marR="0" algn="just">
                        <a:lnSpc>
                          <a:spcPct val="150000"/>
                        </a:lnSpc>
                        <a:buNone/>
                      </a:pPr>
                      <a:r>
                        <a:rPr lang="en-US" sz="2800" dirty="0">
                          <a:solidFill>
                            <a:schemeClr val="tx1"/>
                          </a:solidFill>
                          <a:effectLst/>
                        </a:rPr>
                        <a:t>Reward</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buNone/>
                      </a:pPr>
                      <a:r>
                        <a:rPr lang="en-US" sz="2800">
                          <a:effectLst/>
                        </a:rPr>
                        <a:t>Always the same for same action</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spcAft>
                          <a:spcPts val="1000"/>
                        </a:spcAft>
                        <a:buNone/>
                      </a:pPr>
                      <a:r>
                        <a:rPr lang="en-US" sz="2800">
                          <a:effectLst/>
                        </a:rPr>
                        <a:t>May vary for same action</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68690698"/>
                  </a:ext>
                </a:extLst>
              </a:tr>
              <a:tr h="1303564">
                <a:tc>
                  <a:txBody>
                    <a:bodyPr/>
                    <a:lstStyle/>
                    <a:p>
                      <a:pPr marL="228600" marR="0" algn="just">
                        <a:lnSpc>
                          <a:spcPct val="150000"/>
                        </a:lnSpc>
                        <a:buNone/>
                      </a:pPr>
                      <a:r>
                        <a:rPr lang="en-US" sz="2800" dirty="0">
                          <a:solidFill>
                            <a:schemeClr val="tx1"/>
                          </a:solidFill>
                          <a:effectLst/>
                        </a:rPr>
                        <a:t>Example</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buNone/>
                      </a:pPr>
                      <a:r>
                        <a:rPr lang="en-US" sz="2800">
                          <a:effectLst/>
                        </a:rPr>
                        <a:t>Chess, Rubik’s Cube, simple maze</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spcAft>
                          <a:spcPts val="1000"/>
                        </a:spcAft>
                        <a:buNone/>
                      </a:pPr>
                      <a:r>
                        <a:rPr lang="en-US" sz="2800" dirty="0">
                          <a:effectLst/>
                        </a:rPr>
                        <a:t>Poker, stock trading, real-world driving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536843"/>
                  </a:ext>
                </a:extLst>
              </a:tr>
            </a:tbl>
          </a:graphicData>
        </a:graphic>
      </p:graphicFrame>
    </p:spTree>
    <p:extLst>
      <p:ext uri="{BB962C8B-B14F-4D97-AF65-F5344CB8AC3E}">
        <p14:creationId xmlns:p14="http://schemas.microsoft.com/office/powerpoint/2010/main" val="37427626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E9CA-A5F8-9A7C-1AB1-C950BFC798AF}"/>
              </a:ext>
            </a:extLst>
          </p:cNvPr>
          <p:cNvSpPr>
            <a:spLocks noGrp="1"/>
          </p:cNvSpPr>
          <p:nvPr>
            <p:ph type="title"/>
          </p:nvPr>
        </p:nvSpPr>
        <p:spPr>
          <a:xfrm>
            <a:off x="609600" y="620486"/>
            <a:ext cx="10972800" cy="797152"/>
          </a:xfrm>
        </p:spPr>
        <p:txBody>
          <a:bodyPr/>
          <a:lstStyle/>
          <a:p>
            <a:r>
              <a:rPr lang="en-US" dirty="0"/>
              <a:t>3. Action Space</a:t>
            </a:r>
            <a:br>
              <a:rPr lang="en-US" dirty="0"/>
            </a:br>
            <a:endParaRPr lang="en-US" dirty="0"/>
          </a:p>
        </p:txBody>
      </p:sp>
      <p:sp>
        <p:nvSpPr>
          <p:cNvPr id="3" name="Content Placeholder 2">
            <a:extLst>
              <a:ext uri="{FF2B5EF4-FFF2-40B4-BE49-F238E27FC236}">
                <a16:creationId xmlns:a16="http://schemas.microsoft.com/office/drawing/2014/main" id="{3F5A5097-58D6-B431-79B1-FC2458E3B929}"/>
              </a:ext>
            </a:extLst>
          </p:cNvPr>
          <p:cNvSpPr>
            <a:spLocks noGrp="1"/>
          </p:cNvSpPr>
          <p:nvPr>
            <p:ph idx="1"/>
          </p:nvPr>
        </p:nvSpPr>
        <p:spPr>
          <a:xfrm>
            <a:off x="609600" y="1295400"/>
            <a:ext cx="10972800" cy="5562599"/>
          </a:xfrm>
        </p:spPr>
        <p:txBody>
          <a:bodyPr/>
          <a:lstStyle/>
          <a:p>
            <a:pPr marL="0" indent="0">
              <a:buNone/>
            </a:pPr>
            <a:r>
              <a:rPr lang="en-US" b="1" dirty="0"/>
              <a:t>Discrete</a:t>
            </a:r>
          </a:p>
          <a:p>
            <a:pPr marL="0" indent="0">
              <a:buNone/>
            </a:pPr>
            <a:r>
              <a:rPr lang="en-US" dirty="0"/>
              <a:t>The agent chooses from a </a:t>
            </a:r>
            <a:r>
              <a:rPr lang="en-US" b="1" dirty="0"/>
              <a:t>finite set of predefined actions</a:t>
            </a:r>
            <a:r>
              <a:rPr lang="en-US" dirty="0"/>
              <a:t>.</a:t>
            </a:r>
          </a:p>
          <a:p>
            <a:pPr marL="0" indent="0">
              <a:buNone/>
            </a:pPr>
            <a:r>
              <a:rPr lang="en-US" dirty="0"/>
              <a:t>Each action is </a:t>
            </a:r>
            <a:r>
              <a:rPr lang="en-US" b="1" dirty="0"/>
              <a:t>atomic</a:t>
            </a:r>
            <a:r>
              <a:rPr lang="en-US" dirty="0"/>
              <a:t> (no partial control).</a:t>
            </a:r>
          </a:p>
          <a:p>
            <a:pPr marL="0" indent="0">
              <a:buNone/>
            </a:pPr>
            <a:r>
              <a:rPr lang="en-US" b="1" dirty="0"/>
              <a:t>Continuous</a:t>
            </a:r>
            <a:endParaRPr lang="en-US" dirty="0"/>
          </a:p>
          <a:p>
            <a:r>
              <a:rPr lang="en-US" dirty="0"/>
              <a:t>The agent’s actions are </a:t>
            </a:r>
            <a:r>
              <a:rPr lang="en-US" b="1" dirty="0"/>
              <a:t>real-valued vectors</a:t>
            </a:r>
            <a:r>
              <a:rPr lang="en-US" dirty="0"/>
              <a:t>.</a:t>
            </a:r>
          </a:p>
          <a:p>
            <a:r>
              <a:rPr lang="en-US" dirty="0"/>
              <a:t>Useful in tasks requiring </a:t>
            </a:r>
            <a:r>
              <a:rPr lang="en-US" b="1" dirty="0"/>
              <a:t>fine-grained control</a:t>
            </a:r>
            <a:r>
              <a:rPr lang="en-US" dirty="0"/>
              <a:t>.</a:t>
            </a:r>
          </a:p>
          <a:p>
            <a:endParaRPr lang="en-US" dirty="0"/>
          </a:p>
        </p:txBody>
      </p:sp>
    </p:spTree>
    <p:extLst>
      <p:ext uri="{BB962C8B-B14F-4D97-AF65-F5344CB8AC3E}">
        <p14:creationId xmlns:p14="http://schemas.microsoft.com/office/powerpoint/2010/main" val="104710756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D5AC-02A5-B2E3-727A-2AB22A26B99B}"/>
              </a:ext>
            </a:extLst>
          </p:cNvPr>
          <p:cNvSpPr>
            <a:spLocks noGrp="1"/>
          </p:cNvSpPr>
          <p:nvPr>
            <p:ph type="title"/>
          </p:nvPr>
        </p:nvSpPr>
        <p:spPr>
          <a:xfrm>
            <a:off x="609600" y="631370"/>
            <a:ext cx="10972800" cy="786267"/>
          </a:xfrm>
        </p:spPr>
        <p:txBody>
          <a:bodyPr/>
          <a:lstStyle/>
          <a:p>
            <a:r>
              <a:rPr lang="en-US" dirty="0"/>
              <a:t>Examples Discrete</a:t>
            </a:r>
          </a:p>
        </p:txBody>
      </p:sp>
      <p:sp>
        <p:nvSpPr>
          <p:cNvPr id="4" name="Rectangle 1">
            <a:extLst>
              <a:ext uri="{FF2B5EF4-FFF2-40B4-BE49-F238E27FC236}">
                <a16:creationId xmlns:a16="http://schemas.microsoft.com/office/drawing/2014/main" id="{8F1D6957-AAA7-2608-D2C6-FE96E53C823C}"/>
              </a:ext>
            </a:extLst>
          </p:cNvPr>
          <p:cNvSpPr>
            <a:spLocks noGrp="1" noChangeArrowheads="1"/>
          </p:cNvSpPr>
          <p:nvPr>
            <p:ph idx="1"/>
          </p:nvPr>
        </p:nvSpPr>
        <p:spPr bwMode="auto">
          <a:xfrm>
            <a:off x="54429" y="862465"/>
            <a:ext cx="12083142"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Chess / Checkers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Finite states and actions (moving a piece on the board).</a:t>
            </a:r>
          </a:p>
          <a:p>
            <a:pPr marL="0" marR="0" lvl="0" indent="0" algn="l" defTabSz="914400" rtl="0" eaLnBrk="0" fontAlgn="base" latinLnBrk="0" hangingPunct="0">
              <a:lnSpc>
                <a:spcPct val="15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Grid World</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The agent can move </a:t>
            </a:r>
            <a:r>
              <a:rPr kumimoji="0" lang="en-US" altLang="en-US" b="1" i="0" u="none" strike="noStrike" cap="none" normalizeH="0" baseline="0" dirty="0">
                <a:ln>
                  <a:noFill/>
                </a:ln>
                <a:solidFill>
                  <a:schemeClr val="tx1"/>
                </a:solidFill>
                <a:effectLst/>
                <a:latin typeface="Arial" panose="020B0604020202020204" pitchFamily="34" charset="0"/>
              </a:rPr>
              <a:t>up, down, left, right</a:t>
            </a:r>
            <a:r>
              <a:rPr kumimoji="0" lang="en-US" altLang="en-US" b="0" i="0" u="none" strike="noStrike" cap="none" normalizeH="0" baseline="0" dirty="0">
                <a:ln>
                  <a:noFill/>
                </a:ln>
                <a:solidFill>
                  <a:schemeClr val="tx1"/>
                </a:solidFill>
                <a:effectLst/>
                <a:latin typeface="Arial" panose="020B0604020202020204" pitchFamily="34" charset="0"/>
              </a:rPr>
              <a:t> in discrete cells.</a:t>
            </a:r>
          </a:p>
          <a:p>
            <a:pPr marL="0" marR="0" lvl="0" indent="0" algn="l" defTabSz="914400" rtl="0" eaLnBrk="0" fontAlgn="base" latinLnBrk="0" hangingPunct="0">
              <a:lnSpc>
                <a:spcPct val="150000"/>
              </a:lnSpc>
              <a:spcBef>
                <a:spcPct val="0"/>
              </a:spcBef>
              <a:spcAft>
                <a:spcPct val="0"/>
              </a:spcAft>
              <a:buClrTx/>
              <a:buSzTx/>
              <a:buNone/>
              <a:tabLst/>
            </a:pPr>
            <a:r>
              <a:rPr kumimoji="0" lang="en-US" altLang="en-US" b="1" i="0" u="none" strike="noStrike" cap="none" normalizeH="0" baseline="0" dirty="0" err="1">
                <a:ln>
                  <a:noFill/>
                </a:ln>
                <a:solidFill>
                  <a:schemeClr val="tx1"/>
                </a:solidFill>
                <a:effectLst/>
                <a:latin typeface="Arial" panose="020B0604020202020204" pitchFamily="34" charset="0"/>
              </a:rPr>
              <a:t>CartPole</a:t>
            </a:r>
            <a:r>
              <a:rPr kumimoji="0" lang="en-US" altLang="en-US" b="1" i="0" u="none" strike="noStrike" cap="none" normalizeH="0" baseline="0" dirty="0">
                <a:ln>
                  <a:noFill/>
                </a:ln>
                <a:solidFill>
                  <a:schemeClr val="tx1"/>
                </a:solidFill>
                <a:effectLst/>
                <a:latin typeface="Arial" panose="020B0604020202020204" pitchFamily="34" charset="0"/>
              </a:rPr>
              <a:t> (discretized actions)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Actions: "push left" or "push right" only.</a:t>
            </a:r>
          </a:p>
          <a:p>
            <a:pPr marL="0" marR="0" lvl="0" indent="0" algn="l" defTabSz="914400" rtl="0" eaLnBrk="0" fontAlgn="base" latinLnBrk="0" hangingPunct="0">
              <a:lnSpc>
                <a:spcPct val="15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Tic-Tac-Toe</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Limited moves, board positions are discrete.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60148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5E22-FC3D-6F79-64CB-8FD4846E15C7}"/>
              </a:ext>
            </a:extLst>
          </p:cNvPr>
          <p:cNvSpPr>
            <a:spLocks noGrp="1"/>
          </p:cNvSpPr>
          <p:nvPr>
            <p:ph type="title"/>
          </p:nvPr>
        </p:nvSpPr>
        <p:spPr>
          <a:xfrm>
            <a:off x="609600" y="631370"/>
            <a:ext cx="10972800" cy="786267"/>
          </a:xfrm>
        </p:spPr>
        <p:txBody>
          <a:bodyPr/>
          <a:lstStyle/>
          <a:p>
            <a:r>
              <a:rPr lang="en-US" dirty="0"/>
              <a:t>Example Continuous</a:t>
            </a:r>
          </a:p>
        </p:txBody>
      </p:sp>
      <p:sp>
        <p:nvSpPr>
          <p:cNvPr id="4" name="Rectangle 1">
            <a:extLst>
              <a:ext uri="{FF2B5EF4-FFF2-40B4-BE49-F238E27FC236}">
                <a16:creationId xmlns:a16="http://schemas.microsoft.com/office/drawing/2014/main" id="{EB7923C6-31B1-0E0C-381D-159249CE3D5F}"/>
              </a:ext>
            </a:extLst>
          </p:cNvPr>
          <p:cNvSpPr>
            <a:spLocks noGrp="1" noChangeArrowheads="1"/>
          </p:cNvSpPr>
          <p:nvPr>
            <p:ph idx="1"/>
          </p:nvPr>
        </p:nvSpPr>
        <p:spPr bwMode="auto">
          <a:xfrm>
            <a:off x="609600" y="1308638"/>
            <a:ext cx="11408229"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a:ln>
                  <a:noFill/>
                </a:ln>
                <a:solidFill>
                  <a:schemeClr val="tx1"/>
                </a:solidFill>
                <a:effectLst/>
                <a:latin typeface="Arial" panose="020B0604020202020204" pitchFamily="34" charset="0"/>
              </a:rPr>
              <a:t>Self-Driving Car</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Actions: steering angle (0°–360°), acceleration, brake pressure → all continuous.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State: position, velocity, distance, etc. are continuous values.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a:ln>
                  <a:noFill/>
                </a:ln>
                <a:solidFill>
                  <a:schemeClr val="tx1"/>
                </a:solidFill>
                <a:effectLst/>
                <a:latin typeface="Arial" panose="020B0604020202020204" pitchFamily="34" charset="0"/>
              </a:rPr>
              <a:t>Robotic Arm Control</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Actions: joint angles, torque, velocity – all real-valued.</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a:ln>
                  <a:noFill/>
                </a:ln>
                <a:solidFill>
                  <a:schemeClr val="tx1"/>
                </a:solidFill>
                <a:effectLst/>
                <a:latin typeface="Arial" panose="020B0604020202020204" pitchFamily="34" charset="0"/>
              </a:rPr>
              <a:t>Drone Navigation</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State: position in 3D space (x, y, z ∈ ℝ).</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Actions: thrust, pitch, yaw, roll (continuous control).</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a:ln>
                  <a:noFill/>
                </a:ln>
                <a:solidFill>
                  <a:schemeClr val="tx1"/>
                </a:solidFill>
                <a:effectLst/>
                <a:latin typeface="Arial" panose="020B0604020202020204" pitchFamily="34" charset="0"/>
              </a:rPr>
              <a:t>Stock Market Trading (continuous action version)</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Deciding </a:t>
            </a:r>
            <a:r>
              <a:rPr kumimoji="0" lang="en-US" altLang="en-US" sz="2800" b="1" i="0" u="none" strike="noStrike" cap="none" normalizeH="0" baseline="0" dirty="0">
                <a:ln>
                  <a:noFill/>
                </a:ln>
                <a:solidFill>
                  <a:schemeClr val="tx1"/>
                </a:solidFill>
                <a:effectLst/>
                <a:latin typeface="Arial" panose="020B0604020202020204" pitchFamily="34" charset="0"/>
              </a:rPr>
              <a:t>how many units</a:t>
            </a:r>
            <a:r>
              <a:rPr kumimoji="0" lang="en-US" altLang="en-US" sz="2800" b="0" i="0" u="none" strike="noStrike" cap="none" normalizeH="0" baseline="0" dirty="0">
                <a:ln>
                  <a:noFill/>
                </a:ln>
                <a:solidFill>
                  <a:schemeClr val="tx1"/>
                </a:solidFill>
                <a:effectLst/>
                <a:latin typeface="Arial" panose="020B0604020202020204" pitchFamily="34" charset="0"/>
              </a:rPr>
              <a:t> to buy/sell (not just buy/hold/sell).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48153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9F9C-B4A6-04B6-24AA-06B12DFC31E6}"/>
              </a:ext>
            </a:extLst>
          </p:cNvPr>
          <p:cNvSpPr>
            <a:spLocks noGrp="1"/>
          </p:cNvSpPr>
          <p:nvPr>
            <p:ph type="title"/>
          </p:nvPr>
        </p:nvSpPr>
        <p:spPr>
          <a:xfrm>
            <a:off x="609600" y="653142"/>
            <a:ext cx="10972800" cy="764495"/>
          </a:xfrm>
        </p:spPr>
        <p:txBody>
          <a:bodyPr/>
          <a:lstStyle/>
          <a:p>
            <a:r>
              <a:rPr lang="en-US" dirty="0"/>
              <a:t>Key Differences</a:t>
            </a:r>
          </a:p>
        </p:txBody>
      </p:sp>
      <p:graphicFrame>
        <p:nvGraphicFramePr>
          <p:cNvPr id="4" name="Content Placeholder 3">
            <a:extLst>
              <a:ext uri="{FF2B5EF4-FFF2-40B4-BE49-F238E27FC236}">
                <a16:creationId xmlns:a16="http://schemas.microsoft.com/office/drawing/2014/main" id="{C04AC7A1-06E2-DDC1-C8AC-A429CFD714D4}"/>
              </a:ext>
            </a:extLst>
          </p:cNvPr>
          <p:cNvGraphicFramePr>
            <a:graphicFrameLocks noGrp="1"/>
          </p:cNvGraphicFramePr>
          <p:nvPr>
            <p:ph idx="1"/>
            <p:extLst>
              <p:ext uri="{D42A27DB-BD31-4B8C-83A1-F6EECF244321}">
                <p14:modId xmlns:p14="http://schemas.microsoft.com/office/powerpoint/2010/main" val="1220062919"/>
              </p:ext>
            </p:extLst>
          </p:nvPr>
        </p:nvGraphicFramePr>
        <p:xfrm>
          <a:off x="838200" y="1905000"/>
          <a:ext cx="10515600" cy="4860530"/>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val="2666699420"/>
                    </a:ext>
                  </a:extLst>
                </a:gridCol>
                <a:gridCol w="3505200">
                  <a:extLst>
                    <a:ext uri="{9D8B030D-6E8A-4147-A177-3AD203B41FA5}">
                      <a16:colId xmlns:a16="http://schemas.microsoft.com/office/drawing/2014/main" val="3456682514"/>
                    </a:ext>
                  </a:extLst>
                </a:gridCol>
                <a:gridCol w="3505200">
                  <a:extLst>
                    <a:ext uri="{9D8B030D-6E8A-4147-A177-3AD203B41FA5}">
                      <a16:colId xmlns:a16="http://schemas.microsoft.com/office/drawing/2014/main" val="3358238022"/>
                    </a:ext>
                  </a:extLst>
                </a:gridCol>
              </a:tblGrid>
              <a:tr h="1169591">
                <a:tc>
                  <a:txBody>
                    <a:bodyPr/>
                    <a:lstStyle/>
                    <a:p>
                      <a:pPr marL="228600" marR="0" algn="just">
                        <a:lnSpc>
                          <a:spcPct val="150000"/>
                        </a:lnSpc>
                        <a:buNone/>
                      </a:pPr>
                      <a:r>
                        <a:rPr lang="en-US" sz="2800" dirty="0">
                          <a:solidFill>
                            <a:schemeClr val="tx1"/>
                          </a:solidFill>
                          <a:effectLst/>
                        </a:rPr>
                        <a:t>Feature</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buNone/>
                      </a:pPr>
                      <a:r>
                        <a:rPr lang="en-US" sz="2800">
                          <a:solidFill>
                            <a:schemeClr val="tx1"/>
                          </a:solidFill>
                          <a:effectLst/>
                        </a:rPr>
                        <a:t>Discrete</a:t>
                      </a:r>
                      <a:endParaRPr lang="en-US" sz="2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spcAft>
                          <a:spcPts val="1000"/>
                        </a:spcAft>
                        <a:buNone/>
                      </a:pPr>
                      <a:r>
                        <a:rPr lang="en-US" sz="2800" dirty="0">
                          <a:solidFill>
                            <a:schemeClr val="tx1"/>
                          </a:solidFill>
                          <a:effectLst/>
                        </a:rPr>
                        <a:t>Continuous</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09892064"/>
                  </a:ext>
                </a:extLst>
              </a:tr>
              <a:tr h="1169591">
                <a:tc>
                  <a:txBody>
                    <a:bodyPr/>
                    <a:lstStyle/>
                    <a:p>
                      <a:pPr marL="228600" marR="0" algn="just">
                        <a:lnSpc>
                          <a:spcPct val="150000"/>
                        </a:lnSpc>
                        <a:buNone/>
                      </a:pPr>
                      <a:r>
                        <a:rPr lang="en-US" sz="2800">
                          <a:solidFill>
                            <a:schemeClr val="tx1"/>
                          </a:solidFill>
                          <a:effectLst/>
                        </a:rPr>
                        <a:t>States/Actions</a:t>
                      </a:r>
                      <a:endParaRPr lang="en-US" sz="2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buNone/>
                      </a:pPr>
                      <a:r>
                        <a:rPr lang="en-US" sz="2800">
                          <a:effectLst/>
                        </a:rPr>
                        <a:t>Countable (finite or infinite)</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spcAft>
                          <a:spcPts val="1000"/>
                        </a:spcAft>
                        <a:buNone/>
                      </a:pPr>
                      <a:r>
                        <a:rPr lang="en-US" sz="2800">
                          <a:effectLst/>
                        </a:rPr>
                        <a:t>Real-valued (uncountable)</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98680442"/>
                  </a:ext>
                </a:extLst>
              </a:tr>
              <a:tr h="1169591">
                <a:tc>
                  <a:txBody>
                    <a:bodyPr/>
                    <a:lstStyle/>
                    <a:p>
                      <a:pPr marL="228600" marR="0" algn="just">
                        <a:lnSpc>
                          <a:spcPct val="150000"/>
                        </a:lnSpc>
                        <a:buNone/>
                      </a:pPr>
                      <a:r>
                        <a:rPr lang="en-US" sz="2800">
                          <a:solidFill>
                            <a:schemeClr val="tx1"/>
                          </a:solidFill>
                          <a:effectLst/>
                        </a:rPr>
                        <a:t>Example</a:t>
                      </a:r>
                      <a:endParaRPr lang="en-US" sz="2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buNone/>
                      </a:pPr>
                      <a:r>
                        <a:rPr lang="en-US" sz="2800">
                          <a:effectLst/>
                        </a:rPr>
                        <a:t>Chess, Grid World, Tic-Tac-Toe</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spcAft>
                          <a:spcPts val="1000"/>
                        </a:spcAft>
                        <a:buNone/>
                      </a:pPr>
                      <a:r>
                        <a:rPr lang="en-US" sz="2800">
                          <a:effectLst/>
                        </a:rPr>
                        <a:t>Robotics, Self-driving, Drones</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74665576"/>
                  </a:ext>
                </a:extLst>
              </a:tr>
              <a:tr h="1169591">
                <a:tc>
                  <a:txBody>
                    <a:bodyPr/>
                    <a:lstStyle/>
                    <a:p>
                      <a:pPr marL="228600" marR="0" algn="just">
                        <a:lnSpc>
                          <a:spcPct val="150000"/>
                        </a:lnSpc>
                        <a:buNone/>
                      </a:pPr>
                      <a:r>
                        <a:rPr lang="en-US" sz="2800" dirty="0">
                          <a:solidFill>
                            <a:schemeClr val="tx1"/>
                          </a:solidFill>
                          <a:effectLst/>
                        </a:rPr>
                        <a:t>Algorithms</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buNone/>
                      </a:pPr>
                      <a:r>
                        <a:rPr lang="en-US" sz="2800">
                          <a:effectLst/>
                        </a:rPr>
                        <a:t>Q-learning, SARSA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228600" marR="0" algn="just">
                        <a:lnSpc>
                          <a:spcPct val="150000"/>
                        </a:lnSpc>
                        <a:spcAft>
                          <a:spcPts val="1000"/>
                        </a:spcAft>
                        <a:buNone/>
                      </a:pPr>
                      <a:r>
                        <a:rPr lang="en-US" sz="2800" dirty="0">
                          <a:effectLst/>
                        </a:rPr>
                        <a:t>DDPG, PPO, A3C, SAC</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89739269"/>
                  </a:ext>
                </a:extLst>
              </a:tr>
            </a:tbl>
          </a:graphicData>
        </a:graphic>
      </p:graphicFrame>
    </p:spTree>
    <p:extLst>
      <p:ext uri="{BB962C8B-B14F-4D97-AF65-F5344CB8AC3E}">
        <p14:creationId xmlns:p14="http://schemas.microsoft.com/office/powerpoint/2010/main" val="135876767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DC56-D9FB-D632-6FDE-90A4E705544B}"/>
              </a:ext>
            </a:extLst>
          </p:cNvPr>
          <p:cNvSpPr>
            <a:spLocks noGrp="1"/>
          </p:cNvSpPr>
          <p:nvPr>
            <p:ph type="title"/>
          </p:nvPr>
        </p:nvSpPr>
        <p:spPr>
          <a:xfrm>
            <a:off x="609600" y="642256"/>
            <a:ext cx="10972800" cy="775381"/>
          </a:xfrm>
        </p:spPr>
        <p:txBody>
          <a:bodyPr/>
          <a:lstStyle/>
          <a:p>
            <a:r>
              <a:rPr lang="en-US" dirty="0"/>
              <a:t>4. State Space</a:t>
            </a:r>
            <a:br>
              <a:rPr lang="en-US" dirty="0"/>
            </a:br>
            <a:endParaRPr lang="en-US" dirty="0"/>
          </a:p>
        </p:txBody>
      </p:sp>
      <p:sp>
        <p:nvSpPr>
          <p:cNvPr id="3" name="Content Placeholder 2">
            <a:extLst>
              <a:ext uri="{FF2B5EF4-FFF2-40B4-BE49-F238E27FC236}">
                <a16:creationId xmlns:a16="http://schemas.microsoft.com/office/drawing/2014/main" id="{902B4D09-010C-C4FA-3197-3F789BDA8B29}"/>
              </a:ext>
            </a:extLst>
          </p:cNvPr>
          <p:cNvSpPr>
            <a:spLocks noGrp="1"/>
          </p:cNvSpPr>
          <p:nvPr>
            <p:ph idx="1"/>
          </p:nvPr>
        </p:nvSpPr>
        <p:spPr>
          <a:xfrm>
            <a:off x="283029" y="1417637"/>
            <a:ext cx="11604171" cy="5440363"/>
          </a:xfrm>
        </p:spPr>
        <p:txBody>
          <a:bodyPr/>
          <a:lstStyle/>
          <a:p>
            <a:r>
              <a:rPr lang="en-US" b="1" dirty="0"/>
              <a:t>Discrete:</a:t>
            </a:r>
            <a:r>
              <a:rPr lang="en-US" dirty="0"/>
              <a:t> In a discrete environment, the set of possible </a:t>
            </a:r>
            <a:r>
              <a:rPr lang="en-US" b="1" dirty="0"/>
              <a:t>states</a:t>
            </a:r>
            <a:r>
              <a:rPr lang="en-US" dirty="0"/>
              <a:t> the agent can be in is </a:t>
            </a:r>
            <a:r>
              <a:rPr lang="en-US" b="1" dirty="0"/>
              <a:t>countable</a:t>
            </a:r>
            <a:r>
              <a:rPr lang="en-US" dirty="0"/>
              <a:t> (finite or infinite).</a:t>
            </a:r>
          </a:p>
          <a:p>
            <a:r>
              <a:rPr lang="en-US" dirty="0"/>
              <a:t>The agent knows exactly which "state" it is in, chosen from a limited set.</a:t>
            </a:r>
          </a:p>
          <a:p>
            <a:r>
              <a:rPr lang="en-US" dirty="0"/>
              <a:t>Often represented by integers, labels, or grid positions.</a:t>
            </a:r>
          </a:p>
          <a:p>
            <a:r>
              <a:rPr lang="en-US" b="1" dirty="0"/>
              <a:t>Continuous:</a:t>
            </a:r>
            <a:r>
              <a:rPr lang="en-US" dirty="0"/>
              <a:t> In a continuous environment, the set of possible </a:t>
            </a:r>
            <a:r>
              <a:rPr lang="en-US" b="1" dirty="0"/>
              <a:t>states</a:t>
            </a:r>
            <a:r>
              <a:rPr lang="en-US" dirty="0"/>
              <a:t> is </a:t>
            </a:r>
            <a:r>
              <a:rPr lang="en-US" b="1" dirty="0"/>
              <a:t>uncountable</a:t>
            </a:r>
            <a:r>
              <a:rPr lang="en-US" dirty="0"/>
              <a:t> (infinite real values).</a:t>
            </a:r>
          </a:p>
          <a:p>
            <a:r>
              <a:rPr lang="en-US" dirty="0"/>
              <a:t>States are described by </a:t>
            </a:r>
            <a:r>
              <a:rPr lang="en-US" b="1" dirty="0"/>
              <a:t>real numbers</a:t>
            </a:r>
            <a:r>
              <a:rPr lang="en-US" dirty="0"/>
              <a:t> (e.g., position, velocity, angle).</a:t>
            </a:r>
          </a:p>
          <a:p>
            <a:r>
              <a:rPr lang="en-US" dirty="0"/>
              <a:t>Cannot be enumerated one by one.</a:t>
            </a:r>
          </a:p>
          <a:p>
            <a:r>
              <a:rPr lang="en-US" dirty="0"/>
              <a:t>.</a:t>
            </a:r>
          </a:p>
          <a:p>
            <a:endParaRPr lang="en-US" dirty="0"/>
          </a:p>
        </p:txBody>
      </p:sp>
    </p:spTree>
    <p:extLst>
      <p:ext uri="{BB962C8B-B14F-4D97-AF65-F5344CB8AC3E}">
        <p14:creationId xmlns:p14="http://schemas.microsoft.com/office/powerpoint/2010/main" val="40696288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2D953-4DE9-D723-4410-724F4E888493}"/>
              </a:ext>
            </a:extLst>
          </p:cNvPr>
          <p:cNvSpPr>
            <a:spLocks noGrp="1"/>
          </p:cNvSpPr>
          <p:nvPr>
            <p:ph idx="1"/>
          </p:nvPr>
        </p:nvSpPr>
        <p:spPr>
          <a:xfrm>
            <a:off x="609600" y="1600202"/>
            <a:ext cx="10972800" cy="539884"/>
          </a:xfrm>
        </p:spPr>
        <p:txBody>
          <a:bodyPr/>
          <a:lstStyle/>
          <a:p>
            <a:r>
              <a:rPr lang="en-IN" sz="2400" b="1" dirty="0"/>
              <a:t>Types of Machine Learning:</a:t>
            </a:r>
          </a:p>
        </p:txBody>
      </p:sp>
      <p:graphicFrame>
        <p:nvGraphicFramePr>
          <p:cNvPr id="6" name="Table 5">
            <a:extLst>
              <a:ext uri="{FF2B5EF4-FFF2-40B4-BE49-F238E27FC236}">
                <a16:creationId xmlns:a16="http://schemas.microsoft.com/office/drawing/2014/main" id="{26CB77EE-7D1D-2582-9BE2-94282E1E01E3}"/>
              </a:ext>
            </a:extLst>
          </p:cNvPr>
          <p:cNvGraphicFramePr>
            <a:graphicFrameLocks noGrp="1"/>
          </p:cNvGraphicFramePr>
          <p:nvPr>
            <p:extLst>
              <p:ext uri="{D42A27DB-BD31-4B8C-83A1-F6EECF244321}">
                <p14:modId xmlns:p14="http://schemas.microsoft.com/office/powerpoint/2010/main" val="710542187"/>
              </p:ext>
            </p:extLst>
          </p:nvPr>
        </p:nvGraphicFramePr>
        <p:xfrm>
          <a:off x="609600" y="2431915"/>
          <a:ext cx="10515600" cy="2286000"/>
        </p:xfrm>
        <a:graphic>
          <a:graphicData uri="http://schemas.openxmlformats.org/drawingml/2006/table">
            <a:tbl>
              <a:tblPr/>
              <a:tblGrid>
                <a:gridCol w="3505200">
                  <a:extLst>
                    <a:ext uri="{9D8B030D-6E8A-4147-A177-3AD203B41FA5}">
                      <a16:colId xmlns:a16="http://schemas.microsoft.com/office/drawing/2014/main" val="1556693009"/>
                    </a:ext>
                  </a:extLst>
                </a:gridCol>
                <a:gridCol w="3505200">
                  <a:extLst>
                    <a:ext uri="{9D8B030D-6E8A-4147-A177-3AD203B41FA5}">
                      <a16:colId xmlns:a16="http://schemas.microsoft.com/office/drawing/2014/main" val="4119813457"/>
                    </a:ext>
                  </a:extLst>
                </a:gridCol>
                <a:gridCol w="3505200">
                  <a:extLst>
                    <a:ext uri="{9D8B030D-6E8A-4147-A177-3AD203B41FA5}">
                      <a16:colId xmlns:a16="http://schemas.microsoft.com/office/drawing/2014/main" val="2594150410"/>
                    </a:ext>
                  </a:extLst>
                </a:gridCol>
              </a:tblGrid>
              <a:tr h="0">
                <a:tc>
                  <a:txBody>
                    <a:bodyPr/>
                    <a:lstStyle/>
                    <a:p>
                      <a:pPr>
                        <a:buNone/>
                      </a:pPr>
                      <a:r>
                        <a:rPr lang="en-IN"/>
                        <a:t>Type</a:t>
                      </a:r>
                    </a:p>
                  </a:txBody>
                  <a:tcPr anchor="ctr">
                    <a:lnL>
                      <a:noFill/>
                    </a:lnL>
                    <a:lnR>
                      <a:noFill/>
                    </a:lnR>
                    <a:lnT>
                      <a:noFill/>
                    </a:lnT>
                    <a:lnB>
                      <a:noFill/>
                    </a:lnB>
                    <a:noFill/>
                  </a:tcPr>
                </a:tc>
                <a:tc>
                  <a:txBody>
                    <a:bodyPr/>
                    <a:lstStyle/>
                    <a:p>
                      <a:pPr>
                        <a:buNone/>
                      </a:pPr>
                      <a:r>
                        <a:rPr lang="en-IN"/>
                        <a:t>Description</a:t>
                      </a:r>
                    </a:p>
                  </a:txBody>
                  <a:tcPr anchor="ctr">
                    <a:lnL>
                      <a:noFill/>
                    </a:lnL>
                    <a:lnR>
                      <a:noFill/>
                    </a:lnR>
                    <a:lnT>
                      <a:noFill/>
                    </a:lnT>
                    <a:lnB>
                      <a:noFill/>
                    </a:lnB>
                    <a:noFill/>
                  </a:tcPr>
                </a:tc>
                <a:tc>
                  <a:txBody>
                    <a:bodyPr/>
                    <a:lstStyle/>
                    <a:p>
                      <a:pPr>
                        <a:buNone/>
                      </a:pPr>
                      <a:r>
                        <a:rPr lang="en-IN"/>
                        <a:t>Example</a:t>
                      </a:r>
                    </a:p>
                  </a:txBody>
                  <a:tcPr anchor="ctr">
                    <a:lnL>
                      <a:noFill/>
                    </a:lnL>
                    <a:lnR>
                      <a:noFill/>
                    </a:lnR>
                    <a:lnT>
                      <a:noFill/>
                    </a:lnT>
                    <a:lnB>
                      <a:noFill/>
                    </a:lnB>
                    <a:noFill/>
                  </a:tcPr>
                </a:tc>
                <a:extLst>
                  <a:ext uri="{0D108BD9-81ED-4DB2-BD59-A6C34878D82A}">
                    <a16:rowId xmlns:a16="http://schemas.microsoft.com/office/drawing/2014/main" val="435010274"/>
                  </a:ext>
                </a:extLst>
              </a:tr>
              <a:tr h="0">
                <a:tc>
                  <a:txBody>
                    <a:bodyPr/>
                    <a:lstStyle/>
                    <a:p>
                      <a:pPr>
                        <a:buNone/>
                      </a:pPr>
                      <a:r>
                        <a:rPr lang="en-IN" b="1"/>
                        <a:t>Supervised Learning</a:t>
                      </a:r>
                      <a:endParaRPr lang="en-IN"/>
                    </a:p>
                  </a:txBody>
                  <a:tcPr anchor="ctr">
                    <a:lnL>
                      <a:noFill/>
                    </a:lnL>
                    <a:lnR>
                      <a:noFill/>
                    </a:lnR>
                    <a:lnT>
                      <a:noFill/>
                    </a:lnT>
                    <a:lnB>
                      <a:noFill/>
                    </a:lnB>
                    <a:noFill/>
                  </a:tcPr>
                </a:tc>
                <a:tc>
                  <a:txBody>
                    <a:bodyPr/>
                    <a:lstStyle/>
                    <a:p>
                      <a:pPr>
                        <a:buNone/>
                      </a:pPr>
                      <a:r>
                        <a:rPr lang="en-US"/>
                        <a:t>Learn from labeled data (input + output)</a:t>
                      </a:r>
                    </a:p>
                  </a:txBody>
                  <a:tcPr anchor="ctr">
                    <a:lnL>
                      <a:noFill/>
                    </a:lnL>
                    <a:lnR>
                      <a:noFill/>
                    </a:lnR>
                    <a:lnT>
                      <a:noFill/>
                    </a:lnT>
                    <a:lnB>
                      <a:noFill/>
                    </a:lnB>
                    <a:noFill/>
                  </a:tcPr>
                </a:tc>
                <a:tc>
                  <a:txBody>
                    <a:bodyPr/>
                    <a:lstStyle/>
                    <a:p>
                      <a:pPr>
                        <a:buNone/>
                      </a:pPr>
                      <a:r>
                        <a:rPr lang="en-IN"/>
                        <a:t>Spam detection, fraud detection</a:t>
                      </a:r>
                    </a:p>
                  </a:txBody>
                  <a:tcPr anchor="ctr">
                    <a:lnL>
                      <a:noFill/>
                    </a:lnL>
                    <a:lnR>
                      <a:noFill/>
                    </a:lnR>
                    <a:lnT>
                      <a:noFill/>
                    </a:lnT>
                    <a:lnB>
                      <a:noFill/>
                    </a:lnB>
                    <a:noFill/>
                  </a:tcPr>
                </a:tc>
                <a:extLst>
                  <a:ext uri="{0D108BD9-81ED-4DB2-BD59-A6C34878D82A}">
                    <a16:rowId xmlns:a16="http://schemas.microsoft.com/office/drawing/2014/main" val="3242403208"/>
                  </a:ext>
                </a:extLst>
              </a:tr>
              <a:tr h="0">
                <a:tc>
                  <a:txBody>
                    <a:bodyPr/>
                    <a:lstStyle/>
                    <a:p>
                      <a:pPr>
                        <a:buNone/>
                      </a:pPr>
                      <a:r>
                        <a:rPr lang="en-IN" b="1"/>
                        <a:t>Unsupervised Learning</a:t>
                      </a:r>
                      <a:endParaRPr lang="en-IN"/>
                    </a:p>
                  </a:txBody>
                  <a:tcPr anchor="ctr">
                    <a:lnL>
                      <a:noFill/>
                    </a:lnL>
                    <a:lnR>
                      <a:noFill/>
                    </a:lnR>
                    <a:lnT>
                      <a:noFill/>
                    </a:lnT>
                    <a:lnB>
                      <a:noFill/>
                    </a:lnB>
                    <a:noFill/>
                  </a:tcPr>
                </a:tc>
                <a:tc>
                  <a:txBody>
                    <a:bodyPr/>
                    <a:lstStyle/>
                    <a:p>
                      <a:pPr>
                        <a:buNone/>
                      </a:pPr>
                      <a:r>
                        <a:rPr lang="en-US"/>
                        <a:t>Find patterns in unlabeled data</a:t>
                      </a:r>
                    </a:p>
                  </a:txBody>
                  <a:tcPr anchor="ctr">
                    <a:lnL>
                      <a:noFill/>
                    </a:lnL>
                    <a:lnR>
                      <a:noFill/>
                    </a:lnR>
                    <a:lnT>
                      <a:noFill/>
                    </a:lnT>
                    <a:lnB>
                      <a:noFill/>
                    </a:lnB>
                    <a:noFill/>
                  </a:tcPr>
                </a:tc>
                <a:tc>
                  <a:txBody>
                    <a:bodyPr/>
                    <a:lstStyle/>
                    <a:p>
                      <a:pPr>
                        <a:buNone/>
                      </a:pPr>
                      <a:r>
                        <a:rPr lang="en-IN"/>
                        <a:t>Customer segmentation, clustering</a:t>
                      </a:r>
                    </a:p>
                  </a:txBody>
                  <a:tcPr anchor="ctr">
                    <a:lnL>
                      <a:noFill/>
                    </a:lnL>
                    <a:lnR>
                      <a:noFill/>
                    </a:lnR>
                    <a:lnT>
                      <a:noFill/>
                    </a:lnT>
                    <a:lnB>
                      <a:noFill/>
                    </a:lnB>
                    <a:noFill/>
                  </a:tcPr>
                </a:tc>
                <a:extLst>
                  <a:ext uri="{0D108BD9-81ED-4DB2-BD59-A6C34878D82A}">
                    <a16:rowId xmlns:a16="http://schemas.microsoft.com/office/drawing/2014/main" val="901084394"/>
                  </a:ext>
                </a:extLst>
              </a:tr>
              <a:tr h="0">
                <a:tc>
                  <a:txBody>
                    <a:bodyPr/>
                    <a:lstStyle/>
                    <a:p>
                      <a:pPr>
                        <a:buNone/>
                      </a:pPr>
                      <a:r>
                        <a:rPr lang="en-IN" b="1"/>
                        <a:t>Reinforcement Learning</a:t>
                      </a:r>
                      <a:endParaRPr lang="en-IN"/>
                    </a:p>
                  </a:txBody>
                  <a:tcPr anchor="ctr">
                    <a:lnL>
                      <a:noFill/>
                    </a:lnL>
                    <a:lnR>
                      <a:noFill/>
                    </a:lnR>
                    <a:lnT>
                      <a:noFill/>
                    </a:lnT>
                    <a:lnB>
                      <a:noFill/>
                    </a:lnB>
                    <a:noFill/>
                  </a:tcPr>
                </a:tc>
                <a:tc>
                  <a:txBody>
                    <a:bodyPr/>
                    <a:lstStyle/>
                    <a:p>
                      <a:pPr>
                        <a:buNone/>
                      </a:pPr>
                      <a:r>
                        <a:rPr lang="en-US"/>
                        <a:t>Learn by trial and error to maximize reward</a:t>
                      </a:r>
                    </a:p>
                  </a:txBody>
                  <a:tcPr anchor="ctr">
                    <a:lnL>
                      <a:noFill/>
                    </a:lnL>
                    <a:lnR>
                      <a:noFill/>
                    </a:lnR>
                    <a:lnT>
                      <a:noFill/>
                    </a:lnT>
                    <a:lnB>
                      <a:noFill/>
                    </a:lnB>
                    <a:noFill/>
                  </a:tcPr>
                </a:tc>
                <a:tc>
                  <a:txBody>
                    <a:bodyPr/>
                    <a:lstStyle/>
                    <a:p>
                      <a:pPr>
                        <a:buNone/>
                      </a:pPr>
                      <a:r>
                        <a:rPr lang="en-IN" dirty="0"/>
                        <a:t>Game-playing AI, robotics</a:t>
                      </a:r>
                    </a:p>
                  </a:txBody>
                  <a:tcPr anchor="ctr">
                    <a:lnL>
                      <a:noFill/>
                    </a:lnL>
                    <a:lnR>
                      <a:noFill/>
                    </a:lnR>
                    <a:lnT>
                      <a:noFill/>
                    </a:lnT>
                    <a:lnB>
                      <a:noFill/>
                    </a:lnB>
                    <a:noFill/>
                  </a:tcPr>
                </a:tc>
                <a:extLst>
                  <a:ext uri="{0D108BD9-81ED-4DB2-BD59-A6C34878D82A}">
                    <a16:rowId xmlns:a16="http://schemas.microsoft.com/office/drawing/2014/main" val="3244638492"/>
                  </a:ext>
                </a:extLst>
              </a:tr>
            </a:tbl>
          </a:graphicData>
        </a:graphic>
      </p:graphicFrame>
      <p:sp>
        <p:nvSpPr>
          <p:cNvPr id="7" name="Title 1">
            <a:extLst>
              <a:ext uri="{FF2B5EF4-FFF2-40B4-BE49-F238E27FC236}">
                <a16:creationId xmlns:a16="http://schemas.microsoft.com/office/drawing/2014/main" id="{70D69FA1-D479-57F7-690F-6A8774E9F4E6}"/>
              </a:ext>
            </a:extLst>
          </p:cNvPr>
          <p:cNvSpPr>
            <a:spLocks noGrp="1"/>
          </p:cNvSpPr>
          <p:nvPr>
            <p:ph type="title"/>
          </p:nvPr>
        </p:nvSpPr>
        <p:spPr>
          <a:xfrm>
            <a:off x="687421" y="887479"/>
            <a:ext cx="10972800" cy="464664"/>
          </a:xfrm>
        </p:spPr>
        <p:txBody>
          <a:bodyPr/>
          <a:lstStyle/>
          <a:p>
            <a:r>
              <a:rPr lang="en-US" sz="2400" b="1" dirty="0"/>
              <a:t>Introduction</a:t>
            </a:r>
            <a:endParaRPr lang="en-IN" sz="2400" b="1" dirty="0"/>
          </a:p>
        </p:txBody>
      </p:sp>
    </p:spTree>
    <p:extLst>
      <p:ext uri="{BB962C8B-B14F-4D97-AF65-F5344CB8AC3E}">
        <p14:creationId xmlns:p14="http://schemas.microsoft.com/office/powerpoint/2010/main" val="23813510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3774-00A8-142E-17F8-12DFAADB3F7D}"/>
              </a:ext>
            </a:extLst>
          </p:cNvPr>
          <p:cNvSpPr>
            <a:spLocks noGrp="1"/>
          </p:cNvSpPr>
          <p:nvPr>
            <p:ph type="title"/>
          </p:nvPr>
        </p:nvSpPr>
        <p:spPr>
          <a:xfrm>
            <a:off x="609600" y="642256"/>
            <a:ext cx="10972800" cy="775381"/>
          </a:xfrm>
        </p:spPr>
        <p:txBody>
          <a:bodyPr/>
          <a:lstStyle/>
          <a:p>
            <a:r>
              <a:rPr lang="en-US" dirty="0"/>
              <a:t>Examples-Discrete</a:t>
            </a:r>
          </a:p>
        </p:txBody>
      </p:sp>
      <p:sp>
        <p:nvSpPr>
          <p:cNvPr id="4" name="Rectangle 1">
            <a:extLst>
              <a:ext uri="{FF2B5EF4-FFF2-40B4-BE49-F238E27FC236}">
                <a16:creationId xmlns:a16="http://schemas.microsoft.com/office/drawing/2014/main" id="{6C473BB2-1784-A7A8-1831-45694843F8CE}"/>
              </a:ext>
            </a:extLst>
          </p:cNvPr>
          <p:cNvSpPr>
            <a:spLocks noGrp="1" noChangeArrowheads="1"/>
          </p:cNvSpPr>
          <p:nvPr>
            <p:ph idx="1"/>
          </p:nvPr>
        </p:nvSpPr>
        <p:spPr bwMode="auto">
          <a:xfrm>
            <a:off x="609600" y="1216304"/>
            <a:ext cx="109728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Grid World Maze</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States = grid cells (e.g., (</a:t>
            </a:r>
            <a:r>
              <a:rPr kumimoji="0" lang="en-US" altLang="en-US" b="0" i="0" u="none" strike="noStrike" cap="none" normalizeH="0" baseline="0" dirty="0" err="1">
                <a:ln>
                  <a:noFill/>
                </a:ln>
                <a:solidFill>
                  <a:schemeClr val="tx1"/>
                </a:solidFill>
                <a:effectLst/>
                <a:latin typeface="Arial" panose="020B0604020202020204" pitchFamily="34" charset="0"/>
              </a:rPr>
              <a:t>x,y</a:t>
            </a:r>
            <a:r>
              <a:rPr kumimoji="0" lang="en-US" altLang="en-US" b="0" i="0" u="none" strike="noStrike" cap="none" normalizeH="0" baseline="0" dirty="0">
                <a:ln>
                  <a:noFill/>
                </a:ln>
                <a:solidFill>
                  <a:schemeClr val="tx1"/>
                </a:solidFill>
                <a:effectLst/>
                <a:latin typeface="Arial" panose="020B0604020202020204" pitchFamily="34" charset="0"/>
              </a:rPr>
              <a:t>) positions).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If a maze has 10×10 = 100 cells → 100 possible states.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Chess Board</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States = board configurations (arrangements of pieces).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Each position is a discrete state.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Elevator System</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States = floors (e.g., Floor 1, Floor 2, … Floor 10).</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Tic-Tac-Toe</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States = possible board positions (X and O placements).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381983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06D5-F1D4-69A7-B31B-89700A7AE0EB}"/>
              </a:ext>
            </a:extLst>
          </p:cNvPr>
          <p:cNvSpPr>
            <a:spLocks noGrp="1"/>
          </p:cNvSpPr>
          <p:nvPr>
            <p:ph type="title"/>
          </p:nvPr>
        </p:nvSpPr>
        <p:spPr>
          <a:xfrm>
            <a:off x="609600" y="642256"/>
            <a:ext cx="10972800" cy="775381"/>
          </a:xfrm>
        </p:spPr>
        <p:txBody>
          <a:bodyPr/>
          <a:lstStyle/>
          <a:p>
            <a:r>
              <a:rPr lang="en-US" dirty="0"/>
              <a:t>Continuous state space</a:t>
            </a:r>
          </a:p>
        </p:txBody>
      </p:sp>
      <p:sp>
        <p:nvSpPr>
          <p:cNvPr id="4" name="Rectangle 1">
            <a:extLst>
              <a:ext uri="{FF2B5EF4-FFF2-40B4-BE49-F238E27FC236}">
                <a16:creationId xmlns:a16="http://schemas.microsoft.com/office/drawing/2014/main" id="{9C192277-3FCB-2540-50A8-9A91FB6BB062}"/>
              </a:ext>
            </a:extLst>
          </p:cNvPr>
          <p:cNvSpPr>
            <a:spLocks noGrp="1" noChangeArrowheads="1"/>
          </p:cNvSpPr>
          <p:nvPr>
            <p:ph idx="1"/>
          </p:nvPr>
        </p:nvSpPr>
        <p:spPr bwMode="auto">
          <a:xfrm>
            <a:off x="1121228" y="1689715"/>
            <a:ext cx="10461171"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Self-Driving Car</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State = (x, y) coordinates, velocity, steering angle, acceleration → all continuous.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Robotic Arm</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State = joint angles, angular velocities (real values, not fixed steps).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Pendulum Swing (OpenAI Gym Pendulum-v0)</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State = angle θ (in radians), angular velocity ω → both continuous.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Drone in 3D Space</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State = (x, y, z) position, orientation, speed → continuous real values.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088953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07E8-F82B-82C0-13F6-D400917A4451}"/>
              </a:ext>
            </a:extLst>
          </p:cNvPr>
          <p:cNvSpPr>
            <a:spLocks noGrp="1"/>
          </p:cNvSpPr>
          <p:nvPr>
            <p:ph type="title"/>
          </p:nvPr>
        </p:nvSpPr>
        <p:spPr>
          <a:xfrm>
            <a:off x="609600" y="731836"/>
            <a:ext cx="10972800" cy="685802"/>
          </a:xfrm>
        </p:spPr>
        <p:txBody>
          <a:bodyPr/>
          <a:lstStyle/>
          <a:p>
            <a:r>
              <a:rPr lang="en-US" dirty="0"/>
              <a:t>Comparisons</a:t>
            </a:r>
          </a:p>
        </p:txBody>
      </p:sp>
      <p:graphicFrame>
        <p:nvGraphicFramePr>
          <p:cNvPr id="9" name="Content Placeholder 8">
            <a:extLst>
              <a:ext uri="{FF2B5EF4-FFF2-40B4-BE49-F238E27FC236}">
                <a16:creationId xmlns:a16="http://schemas.microsoft.com/office/drawing/2014/main" id="{E2971EC8-82EB-16DB-E6DF-9CB3BBC1CC82}"/>
              </a:ext>
            </a:extLst>
          </p:cNvPr>
          <p:cNvGraphicFramePr>
            <a:graphicFrameLocks noGrp="1"/>
          </p:cNvGraphicFramePr>
          <p:nvPr>
            <p:ph idx="1"/>
            <p:extLst>
              <p:ext uri="{D42A27DB-BD31-4B8C-83A1-F6EECF244321}">
                <p14:modId xmlns:p14="http://schemas.microsoft.com/office/powerpoint/2010/main" val="567158174"/>
              </p:ext>
            </p:extLst>
          </p:nvPr>
        </p:nvGraphicFramePr>
        <p:xfrm>
          <a:off x="838200" y="1741713"/>
          <a:ext cx="10515600" cy="5112432"/>
        </p:xfrm>
        <a:graphic>
          <a:graphicData uri="http://schemas.openxmlformats.org/drawingml/2006/table">
            <a:tbl>
              <a:tblPr/>
              <a:tblGrid>
                <a:gridCol w="3505200">
                  <a:extLst>
                    <a:ext uri="{9D8B030D-6E8A-4147-A177-3AD203B41FA5}">
                      <a16:colId xmlns:a16="http://schemas.microsoft.com/office/drawing/2014/main" val="3999807259"/>
                    </a:ext>
                  </a:extLst>
                </a:gridCol>
                <a:gridCol w="3505200">
                  <a:extLst>
                    <a:ext uri="{9D8B030D-6E8A-4147-A177-3AD203B41FA5}">
                      <a16:colId xmlns:a16="http://schemas.microsoft.com/office/drawing/2014/main" val="67802960"/>
                    </a:ext>
                  </a:extLst>
                </a:gridCol>
                <a:gridCol w="3505200">
                  <a:extLst>
                    <a:ext uri="{9D8B030D-6E8A-4147-A177-3AD203B41FA5}">
                      <a16:colId xmlns:a16="http://schemas.microsoft.com/office/drawing/2014/main" val="546231591"/>
                    </a:ext>
                  </a:extLst>
                </a:gridCol>
              </a:tblGrid>
              <a:tr h="755302">
                <a:tc>
                  <a:txBody>
                    <a:bodyPr/>
                    <a:lstStyle/>
                    <a:p>
                      <a:pPr>
                        <a:buNone/>
                      </a:pPr>
                      <a:r>
                        <a:rPr lang="en-US" sz="2400" b="1" dirty="0"/>
                        <a:t>Feature</a:t>
                      </a:r>
                    </a:p>
                  </a:txBody>
                  <a:tcPr anchor="ctr">
                    <a:lnL>
                      <a:noFill/>
                    </a:lnL>
                    <a:lnR>
                      <a:noFill/>
                    </a:lnR>
                    <a:lnT>
                      <a:noFill/>
                    </a:lnT>
                    <a:lnB>
                      <a:noFill/>
                    </a:lnB>
                    <a:noFill/>
                  </a:tcPr>
                </a:tc>
                <a:tc>
                  <a:txBody>
                    <a:bodyPr/>
                    <a:lstStyle/>
                    <a:p>
                      <a:pPr>
                        <a:buNone/>
                      </a:pPr>
                      <a:r>
                        <a:rPr lang="en-US" sz="2400" b="1"/>
                        <a:t>Discrete State Space</a:t>
                      </a:r>
                    </a:p>
                  </a:txBody>
                  <a:tcPr anchor="ctr">
                    <a:lnL>
                      <a:noFill/>
                    </a:lnL>
                    <a:lnR>
                      <a:noFill/>
                    </a:lnR>
                    <a:lnT>
                      <a:noFill/>
                    </a:lnT>
                    <a:lnB>
                      <a:noFill/>
                    </a:lnB>
                    <a:noFill/>
                  </a:tcPr>
                </a:tc>
                <a:tc>
                  <a:txBody>
                    <a:bodyPr/>
                    <a:lstStyle/>
                    <a:p>
                      <a:pPr>
                        <a:buNone/>
                      </a:pPr>
                      <a:r>
                        <a:rPr lang="en-US" sz="2400" b="1" dirty="0"/>
                        <a:t>Continuous State Space</a:t>
                      </a:r>
                    </a:p>
                  </a:txBody>
                  <a:tcPr anchor="ctr">
                    <a:lnL>
                      <a:noFill/>
                    </a:lnL>
                    <a:lnR>
                      <a:noFill/>
                    </a:lnR>
                    <a:lnT>
                      <a:noFill/>
                    </a:lnT>
                    <a:lnB>
                      <a:noFill/>
                    </a:lnB>
                    <a:noFill/>
                  </a:tcPr>
                </a:tc>
                <a:extLst>
                  <a:ext uri="{0D108BD9-81ED-4DB2-BD59-A6C34878D82A}">
                    <a16:rowId xmlns:a16="http://schemas.microsoft.com/office/drawing/2014/main" val="3086536156"/>
                  </a:ext>
                </a:extLst>
              </a:tr>
              <a:tr h="755302">
                <a:tc>
                  <a:txBody>
                    <a:bodyPr/>
                    <a:lstStyle/>
                    <a:p>
                      <a:pPr>
                        <a:buNone/>
                      </a:pPr>
                      <a:r>
                        <a:rPr lang="en-US" sz="2400" b="1"/>
                        <a:t>Nature</a:t>
                      </a:r>
                      <a:endParaRPr lang="en-US" sz="2400"/>
                    </a:p>
                  </a:txBody>
                  <a:tcPr anchor="ctr">
                    <a:lnL>
                      <a:noFill/>
                    </a:lnL>
                    <a:lnR>
                      <a:noFill/>
                    </a:lnR>
                    <a:lnT>
                      <a:noFill/>
                    </a:lnT>
                    <a:lnB>
                      <a:noFill/>
                    </a:lnB>
                    <a:noFill/>
                  </a:tcPr>
                </a:tc>
                <a:tc>
                  <a:txBody>
                    <a:bodyPr/>
                    <a:lstStyle/>
                    <a:p>
                      <a:pPr>
                        <a:buNone/>
                      </a:pPr>
                      <a:r>
                        <a:rPr lang="en-US" sz="2400" dirty="0"/>
                        <a:t>Countable, finite/infinite</a:t>
                      </a:r>
                    </a:p>
                  </a:txBody>
                  <a:tcPr anchor="ctr">
                    <a:lnL>
                      <a:noFill/>
                    </a:lnL>
                    <a:lnR>
                      <a:noFill/>
                    </a:lnR>
                    <a:lnT>
                      <a:noFill/>
                    </a:lnT>
                    <a:lnB>
                      <a:noFill/>
                    </a:lnB>
                    <a:noFill/>
                  </a:tcPr>
                </a:tc>
                <a:tc>
                  <a:txBody>
                    <a:bodyPr/>
                    <a:lstStyle/>
                    <a:p>
                      <a:pPr>
                        <a:buNone/>
                      </a:pPr>
                      <a:r>
                        <a:rPr lang="en-US" sz="2400"/>
                        <a:t>Uncountable, infinite real values</a:t>
                      </a:r>
                    </a:p>
                  </a:txBody>
                  <a:tcPr anchor="ctr">
                    <a:lnL>
                      <a:noFill/>
                    </a:lnL>
                    <a:lnR>
                      <a:noFill/>
                    </a:lnR>
                    <a:lnT>
                      <a:noFill/>
                    </a:lnT>
                    <a:lnB>
                      <a:noFill/>
                    </a:lnB>
                    <a:noFill/>
                  </a:tcPr>
                </a:tc>
                <a:extLst>
                  <a:ext uri="{0D108BD9-81ED-4DB2-BD59-A6C34878D82A}">
                    <a16:rowId xmlns:a16="http://schemas.microsoft.com/office/drawing/2014/main" val="1639224191"/>
                  </a:ext>
                </a:extLst>
              </a:tr>
              <a:tr h="1321776">
                <a:tc>
                  <a:txBody>
                    <a:bodyPr/>
                    <a:lstStyle/>
                    <a:p>
                      <a:pPr>
                        <a:buNone/>
                      </a:pPr>
                      <a:r>
                        <a:rPr lang="en-US" sz="2400" b="1"/>
                        <a:t>Examples</a:t>
                      </a:r>
                      <a:endParaRPr lang="en-US" sz="2400"/>
                    </a:p>
                  </a:txBody>
                  <a:tcPr anchor="ctr">
                    <a:lnL>
                      <a:noFill/>
                    </a:lnL>
                    <a:lnR>
                      <a:noFill/>
                    </a:lnR>
                    <a:lnT>
                      <a:noFill/>
                    </a:lnT>
                    <a:lnB>
                      <a:noFill/>
                    </a:lnB>
                    <a:noFill/>
                  </a:tcPr>
                </a:tc>
                <a:tc>
                  <a:txBody>
                    <a:bodyPr/>
                    <a:lstStyle/>
                    <a:p>
                      <a:pPr>
                        <a:buNone/>
                      </a:pPr>
                      <a:r>
                        <a:rPr lang="en-US" sz="2400"/>
                        <a:t>Chess, Grid World, Tic-Tac-Toe</a:t>
                      </a:r>
                    </a:p>
                  </a:txBody>
                  <a:tcPr anchor="ctr">
                    <a:lnL>
                      <a:noFill/>
                    </a:lnL>
                    <a:lnR>
                      <a:noFill/>
                    </a:lnR>
                    <a:lnT>
                      <a:noFill/>
                    </a:lnT>
                    <a:lnB>
                      <a:noFill/>
                    </a:lnB>
                    <a:noFill/>
                  </a:tcPr>
                </a:tc>
                <a:tc>
                  <a:txBody>
                    <a:bodyPr/>
                    <a:lstStyle/>
                    <a:p>
                      <a:pPr>
                        <a:buNone/>
                      </a:pPr>
                      <a:r>
                        <a:rPr lang="en-US" sz="2400"/>
                        <a:t>Self-driving car, Pendulum, Drone</a:t>
                      </a:r>
                    </a:p>
                  </a:txBody>
                  <a:tcPr anchor="ctr">
                    <a:lnL>
                      <a:noFill/>
                    </a:lnL>
                    <a:lnR>
                      <a:noFill/>
                    </a:lnR>
                    <a:lnT>
                      <a:noFill/>
                    </a:lnT>
                    <a:lnB>
                      <a:noFill/>
                    </a:lnB>
                    <a:noFill/>
                  </a:tcPr>
                </a:tc>
                <a:extLst>
                  <a:ext uri="{0D108BD9-81ED-4DB2-BD59-A6C34878D82A}">
                    <a16:rowId xmlns:a16="http://schemas.microsoft.com/office/drawing/2014/main" val="3947191876"/>
                  </a:ext>
                </a:extLst>
              </a:tr>
              <a:tr h="755302">
                <a:tc>
                  <a:txBody>
                    <a:bodyPr/>
                    <a:lstStyle/>
                    <a:p>
                      <a:pPr>
                        <a:buNone/>
                      </a:pPr>
                      <a:r>
                        <a:rPr lang="en-US" sz="2400" b="1"/>
                        <a:t>Representation</a:t>
                      </a:r>
                      <a:endParaRPr lang="en-US" sz="2400"/>
                    </a:p>
                  </a:txBody>
                  <a:tcPr anchor="ctr">
                    <a:lnL>
                      <a:noFill/>
                    </a:lnL>
                    <a:lnR>
                      <a:noFill/>
                    </a:lnR>
                    <a:lnT>
                      <a:noFill/>
                    </a:lnT>
                    <a:lnB>
                      <a:noFill/>
                    </a:lnB>
                    <a:noFill/>
                  </a:tcPr>
                </a:tc>
                <a:tc>
                  <a:txBody>
                    <a:bodyPr/>
                    <a:lstStyle/>
                    <a:p>
                      <a:pPr>
                        <a:buNone/>
                      </a:pPr>
                      <a:r>
                        <a:rPr lang="en-US" sz="2400"/>
                        <a:t>Integer states, symbolic labels</a:t>
                      </a:r>
                    </a:p>
                  </a:txBody>
                  <a:tcPr anchor="ctr">
                    <a:lnL>
                      <a:noFill/>
                    </a:lnL>
                    <a:lnR>
                      <a:noFill/>
                    </a:lnR>
                    <a:lnT>
                      <a:noFill/>
                    </a:lnT>
                    <a:lnB>
                      <a:noFill/>
                    </a:lnB>
                    <a:noFill/>
                  </a:tcPr>
                </a:tc>
                <a:tc>
                  <a:txBody>
                    <a:bodyPr/>
                    <a:lstStyle/>
                    <a:p>
                      <a:pPr>
                        <a:buNone/>
                      </a:pPr>
                      <a:r>
                        <a:rPr lang="en-US" sz="2400"/>
                        <a:t>Real numbers, vectors</a:t>
                      </a:r>
                    </a:p>
                  </a:txBody>
                  <a:tcPr anchor="ctr">
                    <a:lnL>
                      <a:noFill/>
                    </a:lnL>
                    <a:lnR>
                      <a:noFill/>
                    </a:lnR>
                    <a:lnT>
                      <a:noFill/>
                    </a:lnT>
                    <a:lnB>
                      <a:noFill/>
                    </a:lnB>
                    <a:noFill/>
                  </a:tcPr>
                </a:tc>
                <a:extLst>
                  <a:ext uri="{0D108BD9-81ED-4DB2-BD59-A6C34878D82A}">
                    <a16:rowId xmlns:a16="http://schemas.microsoft.com/office/drawing/2014/main" val="2555083245"/>
                  </a:ext>
                </a:extLst>
              </a:tr>
              <a:tr h="1321776">
                <a:tc>
                  <a:txBody>
                    <a:bodyPr/>
                    <a:lstStyle/>
                    <a:p>
                      <a:pPr>
                        <a:buNone/>
                      </a:pPr>
                      <a:r>
                        <a:rPr lang="en-US" sz="2400" b="1"/>
                        <a:t>Algorithms</a:t>
                      </a:r>
                      <a:endParaRPr lang="en-US" sz="2400"/>
                    </a:p>
                  </a:txBody>
                  <a:tcPr anchor="ctr">
                    <a:lnL>
                      <a:noFill/>
                    </a:lnL>
                    <a:lnR>
                      <a:noFill/>
                    </a:lnR>
                    <a:lnT>
                      <a:noFill/>
                    </a:lnT>
                    <a:lnB>
                      <a:noFill/>
                    </a:lnB>
                    <a:noFill/>
                  </a:tcPr>
                </a:tc>
                <a:tc>
                  <a:txBody>
                    <a:bodyPr/>
                    <a:lstStyle/>
                    <a:p>
                      <a:pPr>
                        <a:buNone/>
                      </a:pPr>
                      <a:r>
                        <a:rPr lang="en-US" sz="2400"/>
                        <a:t>Tabular Q-learning, SARSA</a:t>
                      </a:r>
                    </a:p>
                  </a:txBody>
                  <a:tcPr anchor="ctr">
                    <a:lnL>
                      <a:noFill/>
                    </a:lnL>
                    <a:lnR>
                      <a:noFill/>
                    </a:lnR>
                    <a:lnT>
                      <a:noFill/>
                    </a:lnT>
                    <a:lnB>
                      <a:noFill/>
                    </a:lnB>
                    <a:noFill/>
                  </a:tcPr>
                </a:tc>
                <a:tc>
                  <a:txBody>
                    <a:bodyPr/>
                    <a:lstStyle/>
                    <a:p>
                      <a:pPr>
                        <a:buNone/>
                      </a:pPr>
                      <a:r>
                        <a:rPr lang="en-US" sz="2400" dirty="0"/>
                        <a:t>Function Approximation, DQN, PPO</a:t>
                      </a:r>
                    </a:p>
                  </a:txBody>
                  <a:tcPr anchor="ctr">
                    <a:lnL>
                      <a:noFill/>
                    </a:lnL>
                    <a:lnR>
                      <a:noFill/>
                    </a:lnR>
                    <a:lnT>
                      <a:noFill/>
                    </a:lnT>
                    <a:lnB>
                      <a:noFill/>
                    </a:lnB>
                    <a:noFill/>
                  </a:tcPr>
                </a:tc>
                <a:extLst>
                  <a:ext uri="{0D108BD9-81ED-4DB2-BD59-A6C34878D82A}">
                    <a16:rowId xmlns:a16="http://schemas.microsoft.com/office/drawing/2014/main" val="530585215"/>
                  </a:ext>
                </a:extLst>
              </a:tr>
            </a:tbl>
          </a:graphicData>
        </a:graphic>
      </p:graphicFrame>
    </p:spTree>
    <p:extLst>
      <p:ext uri="{BB962C8B-B14F-4D97-AF65-F5344CB8AC3E}">
        <p14:creationId xmlns:p14="http://schemas.microsoft.com/office/powerpoint/2010/main" val="163111485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2950-5B70-2A7A-E311-AE8F0F3C4423}"/>
              </a:ext>
            </a:extLst>
          </p:cNvPr>
          <p:cNvSpPr>
            <a:spLocks noGrp="1"/>
          </p:cNvSpPr>
          <p:nvPr>
            <p:ph type="title"/>
          </p:nvPr>
        </p:nvSpPr>
        <p:spPr>
          <a:xfrm>
            <a:off x="609600" y="731836"/>
            <a:ext cx="10972800" cy="685802"/>
          </a:xfrm>
        </p:spPr>
        <p:txBody>
          <a:bodyPr/>
          <a:lstStyle/>
          <a:p>
            <a:r>
              <a:rPr lang="en-US" dirty="0"/>
              <a:t>5. Episodic Nature</a:t>
            </a:r>
            <a:br>
              <a:rPr lang="en-US" dirty="0"/>
            </a:br>
            <a:endParaRPr lang="en-US" dirty="0"/>
          </a:p>
        </p:txBody>
      </p:sp>
      <p:sp>
        <p:nvSpPr>
          <p:cNvPr id="3" name="Content Placeholder 2">
            <a:extLst>
              <a:ext uri="{FF2B5EF4-FFF2-40B4-BE49-F238E27FC236}">
                <a16:creationId xmlns:a16="http://schemas.microsoft.com/office/drawing/2014/main" id="{16C8F18F-5E7E-6EB0-D38E-29018FDDD09E}"/>
              </a:ext>
            </a:extLst>
          </p:cNvPr>
          <p:cNvSpPr>
            <a:spLocks noGrp="1"/>
          </p:cNvSpPr>
          <p:nvPr>
            <p:ph idx="1"/>
          </p:nvPr>
        </p:nvSpPr>
        <p:spPr/>
        <p:txBody>
          <a:bodyPr/>
          <a:lstStyle/>
          <a:p>
            <a:r>
              <a:rPr lang="en-US" b="1" dirty="0"/>
              <a:t>Episodic:</a:t>
            </a:r>
            <a:endParaRPr lang="en-US" dirty="0"/>
          </a:p>
          <a:p>
            <a:r>
              <a:rPr lang="en-US" dirty="0"/>
              <a:t>The interaction between the agent and environment is divided into distinct episodes, each with a clear start and end point (e.g., a game that finishes when a goal is reached or the agent loses).</a:t>
            </a:r>
          </a:p>
          <a:p>
            <a:r>
              <a:rPr lang="en-US" b="1" dirty="0"/>
              <a:t>Continuing/Non-Episodic:</a:t>
            </a:r>
            <a:endParaRPr lang="en-US" dirty="0"/>
          </a:p>
          <a:p>
            <a:r>
              <a:rPr lang="en-US" dirty="0"/>
              <a:t>The interaction is ongoing without a specific termination point, focusing on maximizing long-term cumulative reward (e.g., a robotic control task that runs indefinitely).</a:t>
            </a:r>
          </a:p>
          <a:p>
            <a:endParaRPr lang="en-US" dirty="0"/>
          </a:p>
        </p:txBody>
      </p:sp>
    </p:spTree>
    <p:extLst>
      <p:ext uri="{BB962C8B-B14F-4D97-AF65-F5344CB8AC3E}">
        <p14:creationId xmlns:p14="http://schemas.microsoft.com/office/powerpoint/2010/main" val="103896760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FE37-2EB9-92B9-0F50-F84DD8014335}"/>
              </a:ext>
            </a:extLst>
          </p:cNvPr>
          <p:cNvSpPr>
            <a:spLocks noGrp="1"/>
          </p:cNvSpPr>
          <p:nvPr>
            <p:ph type="title"/>
          </p:nvPr>
        </p:nvSpPr>
        <p:spPr>
          <a:xfrm>
            <a:off x="609600" y="642256"/>
            <a:ext cx="10972800" cy="775381"/>
          </a:xfrm>
        </p:spPr>
        <p:txBody>
          <a:bodyPr/>
          <a:lstStyle/>
          <a:p>
            <a:r>
              <a:rPr lang="en-US" dirty="0"/>
              <a:t>Single-Agent Environment</a:t>
            </a:r>
          </a:p>
        </p:txBody>
      </p:sp>
      <p:sp>
        <p:nvSpPr>
          <p:cNvPr id="3" name="Content Placeholder 2">
            <a:extLst>
              <a:ext uri="{FF2B5EF4-FFF2-40B4-BE49-F238E27FC236}">
                <a16:creationId xmlns:a16="http://schemas.microsoft.com/office/drawing/2014/main" id="{A4CB11AC-94EC-01D2-DB8F-4B0B0B153874}"/>
              </a:ext>
            </a:extLst>
          </p:cNvPr>
          <p:cNvSpPr>
            <a:spLocks noGrp="1"/>
          </p:cNvSpPr>
          <p:nvPr>
            <p:ph idx="1"/>
          </p:nvPr>
        </p:nvSpPr>
        <p:spPr/>
        <p:txBody>
          <a:bodyPr/>
          <a:lstStyle/>
          <a:p>
            <a:pPr>
              <a:lnSpc>
                <a:spcPct val="150000"/>
              </a:lnSpc>
            </a:pPr>
            <a:r>
              <a:rPr lang="en-US" dirty="0"/>
              <a:t>Only one agent interacts with the environment.</a:t>
            </a:r>
          </a:p>
          <a:p>
            <a:pPr>
              <a:lnSpc>
                <a:spcPct val="150000"/>
              </a:lnSpc>
            </a:pPr>
            <a:r>
              <a:rPr lang="en-US" dirty="0"/>
              <a:t>The agent’s actions only affect itself and the environment.</a:t>
            </a:r>
          </a:p>
          <a:p>
            <a:pPr>
              <a:lnSpc>
                <a:spcPct val="150000"/>
              </a:lnSpc>
            </a:pPr>
            <a:r>
              <a:rPr lang="en-US" dirty="0"/>
              <a:t>There is no competition or cooperation with other agents.</a:t>
            </a:r>
          </a:p>
          <a:p>
            <a:endParaRPr lang="en-US" dirty="0"/>
          </a:p>
        </p:txBody>
      </p:sp>
    </p:spTree>
    <p:extLst>
      <p:ext uri="{BB962C8B-B14F-4D97-AF65-F5344CB8AC3E}">
        <p14:creationId xmlns:p14="http://schemas.microsoft.com/office/powerpoint/2010/main" val="100061178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D57F-7818-05BC-5B86-1993B1FAF4D1}"/>
              </a:ext>
            </a:extLst>
          </p:cNvPr>
          <p:cNvSpPr>
            <a:spLocks noGrp="1"/>
          </p:cNvSpPr>
          <p:nvPr>
            <p:ph type="title"/>
          </p:nvPr>
        </p:nvSpPr>
        <p:spPr>
          <a:xfrm>
            <a:off x="609600" y="642256"/>
            <a:ext cx="10972800" cy="775381"/>
          </a:xfrm>
        </p:spPr>
        <p:txBody>
          <a:bodyPr/>
          <a:lstStyle/>
          <a:p>
            <a:r>
              <a:rPr lang="en-US" dirty="0"/>
              <a:t>Examples</a:t>
            </a:r>
          </a:p>
        </p:txBody>
      </p:sp>
      <p:sp>
        <p:nvSpPr>
          <p:cNvPr id="4" name="Rectangle 1">
            <a:extLst>
              <a:ext uri="{FF2B5EF4-FFF2-40B4-BE49-F238E27FC236}">
                <a16:creationId xmlns:a16="http://schemas.microsoft.com/office/drawing/2014/main" id="{1F24A2E6-BA78-CD2F-36FF-4ED750785203}"/>
              </a:ext>
            </a:extLst>
          </p:cNvPr>
          <p:cNvSpPr>
            <a:spLocks noGrp="1" noChangeArrowheads="1"/>
          </p:cNvSpPr>
          <p:nvPr>
            <p:ph idx="1"/>
          </p:nvPr>
        </p:nvSpPr>
        <p:spPr bwMode="auto">
          <a:xfrm>
            <a:off x="609600" y="1093194"/>
            <a:ext cx="11473543"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Maze Solving Robot</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One robot navigates a maze to reach the goal.</a:t>
            </a:r>
          </a:p>
          <a:p>
            <a:pPr marL="0" marR="0" lvl="0" indent="0" algn="l" defTabSz="914400" rtl="0" eaLnBrk="0" fontAlgn="base" latinLnBrk="0" hangingPunct="0">
              <a:lnSpc>
                <a:spcPct val="15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Self-Driving Car in Simulation (alone)</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Car learns to stay in lane, accelerate, or brake without other cars.</a:t>
            </a:r>
          </a:p>
          <a:p>
            <a:pPr marL="0" marR="0" lvl="0" indent="0" algn="l" defTabSz="914400" rtl="0" eaLnBrk="0" fontAlgn="base" latinLnBrk="0" hangingPunct="0">
              <a:lnSpc>
                <a:spcPct val="15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Atari Games (like Breakout, Pong vs. computer wall)</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The AI agent plays the game by itself.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828939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BCF02-EBC8-B7C0-C2B1-BE04CB3CEFC1}"/>
              </a:ext>
            </a:extLst>
          </p:cNvPr>
          <p:cNvSpPr>
            <a:spLocks noGrp="1"/>
          </p:cNvSpPr>
          <p:nvPr>
            <p:ph type="title"/>
          </p:nvPr>
        </p:nvSpPr>
        <p:spPr>
          <a:xfrm>
            <a:off x="609600" y="631370"/>
            <a:ext cx="10972800" cy="786267"/>
          </a:xfrm>
        </p:spPr>
        <p:txBody>
          <a:bodyPr/>
          <a:lstStyle/>
          <a:p>
            <a:r>
              <a:rPr lang="en-US" dirty="0"/>
              <a:t>Multi-Agent Environment</a:t>
            </a:r>
          </a:p>
        </p:txBody>
      </p:sp>
      <p:sp>
        <p:nvSpPr>
          <p:cNvPr id="4" name="Rectangle 1">
            <a:extLst>
              <a:ext uri="{FF2B5EF4-FFF2-40B4-BE49-F238E27FC236}">
                <a16:creationId xmlns:a16="http://schemas.microsoft.com/office/drawing/2014/main" id="{919A50C2-44D2-926F-ED51-F873BC9D56C7}"/>
              </a:ext>
            </a:extLst>
          </p:cNvPr>
          <p:cNvSpPr>
            <a:spLocks noGrp="1" noChangeArrowheads="1"/>
          </p:cNvSpPr>
          <p:nvPr>
            <p:ph idx="1"/>
          </p:nvPr>
        </p:nvSpPr>
        <p:spPr bwMode="auto">
          <a:xfrm>
            <a:off x="0" y="1643232"/>
            <a:ext cx="12192000" cy="51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latin typeface="Arial" panose="020B0604020202020204" pitchFamily="34" charset="0"/>
              </a:rPr>
              <a:t>Multiple agents </a:t>
            </a:r>
            <a:r>
              <a:rPr kumimoji="0" lang="en-US" altLang="en-US" b="0" i="0" u="none" strike="noStrike" cap="none" normalizeH="0" baseline="0" dirty="0">
                <a:ln>
                  <a:noFill/>
                </a:ln>
                <a:solidFill>
                  <a:schemeClr val="tx1"/>
                </a:solidFill>
                <a:effectLst/>
                <a:latin typeface="Arial" panose="020B0604020202020204" pitchFamily="34" charset="0"/>
              </a:rPr>
              <a:t>interact with the environment </a:t>
            </a:r>
            <a:r>
              <a:rPr kumimoji="0" lang="en-US" altLang="en-US" i="0" u="none" strike="noStrike" cap="none" normalizeH="0" baseline="0" dirty="0">
                <a:ln>
                  <a:noFill/>
                </a:ln>
                <a:solidFill>
                  <a:schemeClr val="tx1"/>
                </a:solidFill>
                <a:effectLst/>
                <a:latin typeface="Arial" panose="020B0604020202020204" pitchFamily="34" charset="0"/>
              </a:rPr>
              <a:t>simultaneously.</a:t>
            </a:r>
          </a:p>
          <a:p>
            <a:pPr marL="0" marR="0" lvl="0" indent="0" algn="l" defTabSz="914400" rtl="0" eaLnBrk="0" fontAlgn="base" latinLnBrk="0" hangingPunct="0">
              <a:lnSpc>
                <a:spcPct val="15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Agents can: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latin typeface="Arial" panose="020B0604020202020204" pitchFamily="34" charset="0"/>
              </a:rPr>
              <a:t>Cooperate</a:t>
            </a:r>
            <a:r>
              <a:rPr kumimoji="0" lang="en-US" altLang="en-US" b="0" i="0" u="none" strike="noStrike" cap="none" normalizeH="0" baseline="0" dirty="0">
                <a:ln>
                  <a:noFill/>
                </a:ln>
                <a:solidFill>
                  <a:schemeClr val="tx1"/>
                </a:solidFill>
                <a:effectLst/>
                <a:latin typeface="Arial" panose="020B0604020202020204" pitchFamily="34" charset="0"/>
              </a:rPr>
              <a:t> (work together for a shared goal).</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latin typeface="Arial" panose="020B0604020202020204" pitchFamily="34" charset="0"/>
              </a:rPr>
              <a:t>Compete</a:t>
            </a:r>
            <a:r>
              <a:rPr kumimoji="0" lang="en-US" altLang="en-US" b="0" i="0" u="none" strike="noStrike" cap="none" normalizeH="0" baseline="0" dirty="0">
                <a:ln>
                  <a:noFill/>
                </a:ln>
                <a:solidFill>
                  <a:schemeClr val="tx1"/>
                </a:solidFill>
                <a:effectLst/>
                <a:latin typeface="Arial" panose="020B0604020202020204" pitchFamily="34" charset="0"/>
              </a:rPr>
              <a:t> (adversarial, trying to outperform others).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latin typeface="Arial" panose="020B0604020202020204" pitchFamily="34" charset="0"/>
              </a:rPr>
              <a:t>Mix</a:t>
            </a:r>
            <a:r>
              <a:rPr kumimoji="0" lang="en-US" altLang="en-US" b="0" i="0" u="none" strike="noStrike" cap="none" normalizeH="0" baseline="0" dirty="0">
                <a:ln>
                  <a:noFill/>
                </a:ln>
                <a:solidFill>
                  <a:schemeClr val="tx1"/>
                </a:solidFill>
                <a:effectLst/>
                <a:latin typeface="Arial" panose="020B0604020202020204" pitchFamily="34" charset="0"/>
              </a:rPr>
              <a:t> (both cooperation and competition).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The environment becomes </a:t>
            </a:r>
            <a:r>
              <a:rPr kumimoji="0" lang="en-US" altLang="en-US" b="1" i="0" u="none" strike="noStrike" cap="none" normalizeH="0" baseline="0" dirty="0">
                <a:ln>
                  <a:noFill/>
                </a:ln>
                <a:solidFill>
                  <a:schemeClr val="tx1"/>
                </a:solidFill>
                <a:effectLst/>
                <a:latin typeface="Arial" panose="020B0604020202020204" pitchFamily="34" charset="0"/>
              </a:rPr>
              <a:t>dynamic</a:t>
            </a:r>
            <a:r>
              <a:rPr kumimoji="0" lang="en-US" altLang="en-US" b="0" i="0" u="none" strike="noStrike" cap="none" normalizeH="0" baseline="0" dirty="0">
                <a:ln>
                  <a:noFill/>
                </a:ln>
                <a:solidFill>
                  <a:schemeClr val="tx1"/>
                </a:solidFill>
                <a:effectLst/>
                <a:latin typeface="Arial" panose="020B0604020202020204" pitchFamily="34" charset="0"/>
              </a:rPr>
              <a:t> because one agent’s actions affect the state for others.</a:t>
            </a:r>
          </a:p>
        </p:txBody>
      </p:sp>
    </p:spTree>
    <p:extLst>
      <p:ext uri="{BB962C8B-B14F-4D97-AF65-F5344CB8AC3E}">
        <p14:creationId xmlns:p14="http://schemas.microsoft.com/office/powerpoint/2010/main" val="99691874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49F-4C7B-A55B-6F39-78DFF4A73C2D}"/>
              </a:ext>
            </a:extLst>
          </p:cNvPr>
          <p:cNvSpPr>
            <a:spLocks noGrp="1"/>
          </p:cNvSpPr>
          <p:nvPr>
            <p:ph type="title"/>
          </p:nvPr>
        </p:nvSpPr>
        <p:spPr>
          <a:xfrm>
            <a:off x="609600" y="731836"/>
            <a:ext cx="10972800" cy="685802"/>
          </a:xfrm>
        </p:spPr>
        <p:txBody>
          <a:bodyPr/>
          <a:lstStyle/>
          <a:p>
            <a:r>
              <a:rPr lang="en-US" dirty="0"/>
              <a:t>6. Number of Agents</a:t>
            </a:r>
            <a:br>
              <a:rPr lang="en-US" dirty="0"/>
            </a:br>
            <a:endParaRPr lang="en-US" dirty="0"/>
          </a:p>
        </p:txBody>
      </p:sp>
      <p:sp>
        <p:nvSpPr>
          <p:cNvPr id="5" name="Rectangle 2">
            <a:extLst>
              <a:ext uri="{FF2B5EF4-FFF2-40B4-BE49-F238E27FC236}">
                <a16:creationId xmlns:a16="http://schemas.microsoft.com/office/drawing/2014/main" id="{2327BE75-173E-241A-3BBC-924287F11390}"/>
              </a:ext>
            </a:extLst>
          </p:cNvPr>
          <p:cNvSpPr>
            <a:spLocks noGrp="1" noChangeArrowheads="1"/>
          </p:cNvSpPr>
          <p:nvPr>
            <p:ph idx="1"/>
          </p:nvPr>
        </p:nvSpPr>
        <p:spPr bwMode="auto">
          <a:xfrm>
            <a:off x="185057" y="1462525"/>
            <a:ext cx="1176745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Chess / Go / Poker</a:t>
            </a:r>
            <a:r>
              <a:rPr kumimoji="0" lang="en-US" altLang="en-US"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Two agents (players) compete against each other.</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Traffic with Multiple Self-Driving Cars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Each car is an agent, they must coordinate to avoid collisions.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Robot Soccer (RoboCup)</a:t>
            </a:r>
            <a:r>
              <a:rPr kumimoji="0" lang="en-US" altLang="en-US"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Teams of robots (agents) cooperate within teams and compete against opponents.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Stock Market Simulation</a:t>
            </a:r>
            <a:r>
              <a:rPr kumimoji="0" lang="en-US" altLang="en-US"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Multiple trading agents (buyers, sellers) interact competitively.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940821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5549-7352-B61E-CEB9-68DB109AC0DF}"/>
              </a:ext>
            </a:extLst>
          </p:cNvPr>
          <p:cNvSpPr>
            <a:spLocks noGrp="1"/>
          </p:cNvSpPr>
          <p:nvPr>
            <p:ph type="title"/>
          </p:nvPr>
        </p:nvSpPr>
        <p:spPr>
          <a:xfrm>
            <a:off x="718456" y="778281"/>
            <a:ext cx="10972800" cy="685802"/>
          </a:xfrm>
        </p:spPr>
        <p:txBody>
          <a:bodyPr/>
          <a:lstStyle/>
          <a:p>
            <a:r>
              <a:rPr lang="en-US" dirty="0"/>
              <a:t>RL Simulation Platforms (Environments)</a:t>
            </a:r>
          </a:p>
        </p:txBody>
      </p:sp>
      <p:sp>
        <p:nvSpPr>
          <p:cNvPr id="4" name="Rectangle 1">
            <a:extLst>
              <a:ext uri="{FF2B5EF4-FFF2-40B4-BE49-F238E27FC236}">
                <a16:creationId xmlns:a16="http://schemas.microsoft.com/office/drawing/2014/main" id="{9C942B6D-0332-87E5-E0EE-526C61EE7EAA}"/>
              </a:ext>
            </a:extLst>
          </p:cNvPr>
          <p:cNvSpPr>
            <a:spLocks noGrp="1" noChangeArrowheads="1"/>
          </p:cNvSpPr>
          <p:nvPr>
            <p:ph idx="1"/>
          </p:nvPr>
        </p:nvSpPr>
        <p:spPr bwMode="auto">
          <a:xfrm>
            <a:off x="0" y="1646646"/>
            <a:ext cx="12191999" cy="443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OpenAI Gym</a:t>
            </a:r>
            <a:r>
              <a:rPr kumimoji="0" lang="en-US" altLang="en-US" b="0" i="0" u="none" strike="noStrike" cap="none" normalizeH="0" baseline="0" dirty="0">
                <a:ln>
                  <a:noFill/>
                </a:ln>
                <a:solidFill>
                  <a:schemeClr val="tx1"/>
                </a:solidFill>
                <a:effectLst/>
                <a:latin typeface="Arial" panose="020B0604020202020204" pitchFamily="34" charset="0"/>
              </a:rPr>
              <a:t> → Classic control (</a:t>
            </a:r>
            <a:r>
              <a:rPr kumimoji="0" lang="en-US" altLang="en-US" b="0" i="0" u="none" strike="noStrike" cap="none" normalizeH="0" baseline="0" dirty="0" err="1">
                <a:ln>
                  <a:noFill/>
                </a:ln>
                <a:solidFill>
                  <a:schemeClr val="tx1"/>
                </a:solidFill>
                <a:effectLst/>
                <a:latin typeface="Arial" panose="020B0604020202020204" pitchFamily="34" charset="0"/>
              </a:rPr>
              <a:t>CartPole</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err="1">
                <a:ln>
                  <a:noFill/>
                </a:ln>
                <a:solidFill>
                  <a:schemeClr val="tx1"/>
                </a:solidFill>
                <a:effectLst/>
                <a:latin typeface="Arial" panose="020B0604020202020204" pitchFamily="34" charset="0"/>
              </a:rPr>
              <a:t>MountainCar</a:t>
            </a:r>
            <a:r>
              <a:rPr kumimoji="0" lang="en-US" altLang="en-US" b="0" i="0" u="none" strike="noStrike" cap="none" normalizeH="0" baseline="0" dirty="0">
                <a:ln>
                  <a:noFill/>
                </a:ln>
                <a:solidFill>
                  <a:schemeClr val="tx1"/>
                </a:solidFill>
                <a:effectLst/>
                <a:latin typeface="Arial" panose="020B0604020202020204" pitchFamily="34" charset="0"/>
              </a:rPr>
              <a:t>), Atari games, </a:t>
            </a:r>
            <a:r>
              <a:rPr kumimoji="0" lang="en-US" altLang="en-US" b="0" i="0" u="none" strike="noStrike" cap="none" normalizeH="0" baseline="0" dirty="0" err="1">
                <a:ln>
                  <a:noFill/>
                </a:ln>
                <a:solidFill>
                  <a:schemeClr val="tx1"/>
                </a:solidFill>
                <a:effectLst/>
                <a:latin typeface="Arial" panose="020B0604020202020204" pitchFamily="34" charset="0"/>
              </a:rPr>
              <a:t>Mujoco</a:t>
            </a:r>
            <a:r>
              <a:rPr kumimoji="0" lang="en-US" altLang="en-US" b="0" i="0" u="none" strike="noStrike" cap="none" normalizeH="0" baseline="0" dirty="0">
                <a:ln>
                  <a:noFill/>
                </a:ln>
                <a:solidFill>
                  <a:schemeClr val="tx1"/>
                </a:solidFill>
                <a:effectLst/>
                <a:latin typeface="Arial" panose="020B0604020202020204" pitchFamily="34" charset="0"/>
              </a:rPr>
              <a:t> tasks.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Gymnasium (successor of OpenAI Gym)</a:t>
            </a:r>
            <a:r>
              <a:rPr kumimoji="0" lang="en-US" altLang="en-US" b="0" i="0" u="none" strike="noStrike" cap="none" normalizeH="0" baseline="0" dirty="0">
                <a:ln>
                  <a:noFill/>
                </a:ln>
                <a:solidFill>
                  <a:schemeClr val="tx1"/>
                </a:solidFill>
                <a:effectLst/>
                <a:latin typeface="Arial" panose="020B0604020202020204" pitchFamily="34" charset="0"/>
              </a:rPr>
              <a:t> → Actively maintained with updated APIs.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DeepMind Control Suite</a:t>
            </a:r>
            <a:r>
              <a:rPr kumimoji="0" lang="en-US" altLang="en-US" b="0" i="0" u="none" strike="noStrike" cap="none" normalizeH="0" baseline="0" dirty="0">
                <a:ln>
                  <a:noFill/>
                </a:ln>
                <a:solidFill>
                  <a:schemeClr val="tx1"/>
                </a:solidFill>
                <a:effectLst/>
                <a:latin typeface="Arial" panose="020B0604020202020204" pitchFamily="34" charset="0"/>
              </a:rPr>
              <a:t> → Physics-based tasks like locomotion, manipulation.</a:t>
            </a:r>
          </a:p>
        </p:txBody>
      </p:sp>
    </p:spTree>
    <p:extLst>
      <p:ext uri="{BB962C8B-B14F-4D97-AF65-F5344CB8AC3E}">
        <p14:creationId xmlns:p14="http://schemas.microsoft.com/office/powerpoint/2010/main" val="290572001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65D2B-3E01-DF6D-26A0-184BD8FF2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3E8344-BCDB-CB09-4C65-0E346E849EA1}"/>
              </a:ext>
            </a:extLst>
          </p:cNvPr>
          <p:cNvSpPr>
            <a:spLocks noGrp="1"/>
          </p:cNvSpPr>
          <p:nvPr>
            <p:ph type="title"/>
          </p:nvPr>
        </p:nvSpPr>
        <p:spPr>
          <a:xfrm>
            <a:off x="696685" y="591512"/>
            <a:ext cx="10972800" cy="685802"/>
          </a:xfrm>
        </p:spPr>
        <p:txBody>
          <a:bodyPr/>
          <a:lstStyle/>
          <a:p>
            <a:r>
              <a:rPr lang="en-US" dirty="0"/>
              <a:t>RL Simulation Platforms (Environments)</a:t>
            </a:r>
          </a:p>
        </p:txBody>
      </p:sp>
      <p:sp>
        <p:nvSpPr>
          <p:cNvPr id="4" name="Rectangle 1">
            <a:extLst>
              <a:ext uri="{FF2B5EF4-FFF2-40B4-BE49-F238E27FC236}">
                <a16:creationId xmlns:a16="http://schemas.microsoft.com/office/drawing/2014/main" id="{8E2ECCBB-70A9-6C72-1D15-7F1986513ECB}"/>
              </a:ext>
            </a:extLst>
          </p:cNvPr>
          <p:cNvSpPr>
            <a:spLocks noGrp="1" noChangeArrowheads="1"/>
          </p:cNvSpPr>
          <p:nvPr>
            <p:ph idx="1"/>
          </p:nvPr>
        </p:nvSpPr>
        <p:spPr bwMode="auto">
          <a:xfrm>
            <a:off x="0" y="1277314"/>
            <a:ext cx="12191999" cy="51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hangingPunct="0">
              <a:lnSpc>
                <a:spcPct val="150000"/>
              </a:lnSpc>
              <a:spcBef>
                <a:spcPct val="0"/>
              </a:spcBef>
            </a:pPr>
            <a:r>
              <a:rPr lang="en-US" altLang="en-US" b="1" dirty="0">
                <a:latin typeface="Arial" panose="020B0604020202020204" pitchFamily="34" charset="0"/>
              </a:rPr>
              <a:t>Atari 2600 ALE</a:t>
            </a:r>
            <a:r>
              <a:rPr lang="en-US" altLang="en-US" dirty="0">
                <a:latin typeface="Arial" panose="020B0604020202020204" pitchFamily="34" charset="0"/>
              </a:rPr>
              <a:t> → Arcade Learning Environment for Atari games (Pong, Breakout).</a:t>
            </a:r>
          </a:p>
          <a:p>
            <a:pPr marL="0" lvl="0" indent="0" eaLnBrk="0" hangingPunct="0">
              <a:lnSpc>
                <a:spcPct val="150000"/>
              </a:lnSpc>
              <a:spcBef>
                <a:spcPct val="0"/>
              </a:spcBef>
            </a:pPr>
            <a:r>
              <a:rPr lang="en-US" altLang="en-US" b="1" dirty="0">
                <a:latin typeface="Arial" panose="020B0604020202020204" pitchFamily="34" charset="0"/>
              </a:rPr>
              <a:t>Unity ML-Agents</a:t>
            </a:r>
            <a:r>
              <a:rPr lang="en-US" altLang="en-US" dirty="0">
                <a:latin typeface="Arial" panose="020B0604020202020204" pitchFamily="34" charset="0"/>
              </a:rPr>
              <a:t> → 3D game-like simulations with single/multi-agent setups.</a:t>
            </a:r>
          </a:p>
          <a:p>
            <a:pPr marL="0" lvl="0" indent="0" eaLnBrk="0" hangingPunct="0">
              <a:lnSpc>
                <a:spcPct val="150000"/>
              </a:lnSpc>
              <a:spcBef>
                <a:spcPct val="0"/>
              </a:spcBef>
            </a:pPr>
            <a:r>
              <a:rPr lang="en-US" altLang="en-US" b="1" dirty="0" err="1">
                <a:latin typeface="Arial" panose="020B0604020202020204" pitchFamily="34" charset="0"/>
              </a:rPr>
              <a:t>Roboschool</a:t>
            </a:r>
            <a:r>
              <a:rPr lang="en-US" altLang="en-US" b="1" dirty="0">
                <a:latin typeface="Arial" panose="020B0604020202020204" pitchFamily="34" charset="0"/>
              </a:rPr>
              <a:t> / </a:t>
            </a:r>
            <a:r>
              <a:rPr lang="en-US" altLang="en-US" b="1" dirty="0" err="1">
                <a:latin typeface="Arial" panose="020B0604020202020204" pitchFamily="34" charset="0"/>
              </a:rPr>
              <a:t>PyBullet</a:t>
            </a:r>
            <a:r>
              <a:rPr lang="en-US" altLang="en-US" dirty="0">
                <a:latin typeface="Arial" panose="020B0604020202020204" pitchFamily="34" charset="0"/>
              </a:rPr>
              <a:t> → Physics-based robotics simulations.</a:t>
            </a:r>
          </a:p>
          <a:p>
            <a:pPr marL="0" lvl="0" indent="0" eaLnBrk="0" hangingPunct="0">
              <a:lnSpc>
                <a:spcPct val="150000"/>
              </a:lnSpc>
              <a:spcBef>
                <a:spcPct val="0"/>
              </a:spcBef>
            </a:pPr>
            <a:r>
              <a:rPr lang="en-US" altLang="en-US" b="1" dirty="0">
                <a:latin typeface="Arial" panose="020B0604020202020204" pitchFamily="34" charset="0"/>
              </a:rPr>
              <a:t>CARLA</a:t>
            </a:r>
            <a:r>
              <a:rPr lang="en-US" altLang="en-US" dirty="0">
                <a:latin typeface="Arial" panose="020B0604020202020204" pitchFamily="34" charset="0"/>
              </a:rPr>
              <a:t> → Autonomous driving simulator.</a:t>
            </a:r>
          </a:p>
          <a:p>
            <a:pPr marL="0" lvl="0" indent="0" eaLnBrk="0" hangingPunct="0">
              <a:lnSpc>
                <a:spcPct val="150000"/>
              </a:lnSpc>
              <a:spcBef>
                <a:spcPct val="0"/>
              </a:spcBef>
            </a:pPr>
            <a:r>
              <a:rPr lang="en-US" altLang="en-US" b="1" dirty="0">
                <a:latin typeface="Arial" panose="020B0604020202020204" pitchFamily="34" charset="0"/>
              </a:rPr>
              <a:t>RoboCup Soccer</a:t>
            </a:r>
            <a:r>
              <a:rPr lang="en-US" altLang="en-US" dirty="0">
                <a:latin typeface="Arial" panose="020B0604020202020204" pitchFamily="34" charset="0"/>
              </a:rPr>
              <a:t> → Multi-agent robot soccer simulation.</a:t>
            </a:r>
          </a:p>
        </p:txBody>
      </p:sp>
    </p:spTree>
    <p:extLst>
      <p:ext uri="{BB962C8B-B14F-4D97-AF65-F5344CB8AC3E}">
        <p14:creationId xmlns:p14="http://schemas.microsoft.com/office/powerpoint/2010/main" val="13539709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E116-78A4-06B5-FE4B-25F55DBD7A70}"/>
              </a:ext>
            </a:extLst>
          </p:cNvPr>
          <p:cNvSpPr>
            <a:spLocks noGrp="1"/>
          </p:cNvSpPr>
          <p:nvPr>
            <p:ph type="title"/>
          </p:nvPr>
        </p:nvSpPr>
        <p:spPr>
          <a:xfrm>
            <a:off x="716604" y="809660"/>
            <a:ext cx="10972800" cy="457198"/>
          </a:xfrm>
        </p:spPr>
        <p:txBody>
          <a:bodyPr/>
          <a:lstStyle/>
          <a:p>
            <a:r>
              <a:rPr lang="en-US" sz="2400" b="1" dirty="0"/>
              <a:t>Introduction to Reinforcement Learning </a:t>
            </a:r>
            <a:endParaRPr lang="en-IN" sz="2400" b="1" dirty="0"/>
          </a:p>
        </p:txBody>
      </p:sp>
      <p:sp>
        <p:nvSpPr>
          <p:cNvPr id="3" name="Content Placeholder 2">
            <a:extLst>
              <a:ext uri="{FF2B5EF4-FFF2-40B4-BE49-F238E27FC236}">
                <a16:creationId xmlns:a16="http://schemas.microsoft.com/office/drawing/2014/main" id="{FA179596-B200-6D1F-200E-F892E4F43C44}"/>
              </a:ext>
            </a:extLst>
          </p:cNvPr>
          <p:cNvSpPr>
            <a:spLocks noGrp="1"/>
          </p:cNvSpPr>
          <p:nvPr>
            <p:ph idx="1"/>
          </p:nvPr>
        </p:nvSpPr>
        <p:spPr>
          <a:xfrm>
            <a:off x="609600" y="1527242"/>
            <a:ext cx="10972800" cy="2188723"/>
          </a:xfrm>
        </p:spPr>
        <p:txBody>
          <a:bodyPr/>
          <a:lstStyle/>
          <a:p>
            <a:pPr algn="just"/>
            <a:r>
              <a:rPr lang="en-US" sz="2400" b="1" dirty="0"/>
              <a:t>What is Reinforcement Learning (RL)?</a:t>
            </a:r>
          </a:p>
          <a:p>
            <a:pPr algn="just"/>
            <a:r>
              <a:rPr lang="en-US" sz="2400" dirty="0"/>
              <a:t>Reinforcement Learning is a type of </a:t>
            </a:r>
            <a:r>
              <a:rPr lang="en-US" sz="2400" b="1" dirty="0"/>
              <a:t>Machine Learning</a:t>
            </a:r>
            <a:r>
              <a:rPr lang="en-US" sz="2400" dirty="0"/>
              <a:t>.</a:t>
            </a:r>
          </a:p>
          <a:p>
            <a:pPr algn="just"/>
            <a:r>
              <a:rPr lang="en-US" sz="2400" dirty="0"/>
              <a:t>It enables an agent to learn </a:t>
            </a:r>
            <a:r>
              <a:rPr lang="en-US" sz="2400" b="1" dirty="0"/>
              <a:t>optimal behaviors</a:t>
            </a:r>
            <a:r>
              <a:rPr lang="en-US" sz="2400" dirty="0"/>
              <a:t> through </a:t>
            </a:r>
            <a:r>
              <a:rPr lang="en-US" sz="2400" b="1" dirty="0"/>
              <a:t>interactions with an environment</a:t>
            </a:r>
            <a:r>
              <a:rPr lang="en-US" sz="2400" dirty="0"/>
              <a:t>.</a:t>
            </a:r>
          </a:p>
          <a:p>
            <a:pPr algn="just"/>
            <a:r>
              <a:rPr lang="en-US" sz="2400" dirty="0"/>
              <a:t>The goal is to </a:t>
            </a:r>
            <a:r>
              <a:rPr lang="en-US" sz="2400" b="1" dirty="0"/>
              <a:t>maximize cumulative reward</a:t>
            </a:r>
            <a:r>
              <a:rPr lang="en-US" sz="2400" dirty="0"/>
              <a:t> over time.</a:t>
            </a:r>
          </a:p>
          <a:p>
            <a:pPr algn="just"/>
            <a:endParaRPr lang="en-US" sz="2400" b="1" dirty="0"/>
          </a:p>
          <a:p>
            <a:pPr algn="just"/>
            <a:endParaRPr lang="en-IN" sz="2400" dirty="0"/>
          </a:p>
        </p:txBody>
      </p:sp>
    </p:spTree>
    <p:extLst>
      <p:ext uri="{BB962C8B-B14F-4D97-AF65-F5344CB8AC3E}">
        <p14:creationId xmlns:p14="http://schemas.microsoft.com/office/powerpoint/2010/main" val="177889960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6E6A-AFC6-7FCB-777A-7BBF8E8AF56B}"/>
              </a:ext>
            </a:extLst>
          </p:cNvPr>
          <p:cNvSpPr>
            <a:spLocks noGrp="1"/>
          </p:cNvSpPr>
          <p:nvPr>
            <p:ph type="title"/>
          </p:nvPr>
        </p:nvSpPr>
        <p:spPr>
          <a:xfrm>
            <a:off x="609600" y="731836"/>
            <a:ext cx="10972800" cy="685802"/>
          </a:xfrm>
        </p:spPr>
        <p:txBody>
          <a:bodyPr/>
          <a:lstStyle/>
          <a:p>
            <a:r>
              <a:rPr lang="en-US" dirty="0"/>
              <a:t>RL Libraries &amp; Toolkits</a:t>
            </a:r>
          </a:p>
        </p:txBody>
      </p:sp>
      <p:sp>
        <p:nvSpPr>
          <p:cNvPr id="4" name="Rectangle 1">
            <a:extLst>
              <a:ext uri="{FF2B5EF4-FFF2-40B4-BE49-F238E27FC236}">
                <a16:creationId xmlns:a16="http://schemas.microsoft.com/office/drawing/2014/main" id="{2F22B653-4098-1AE5-D389-2F47C17F9D32}"/>
              </a:ext>
            </a:extLst>
          </p:cNvPr>
          <p:cNvSpPr>
            <a:spLocks noGrp="1" noChangeArrowheads="1"/>
          </p:cNvSpPr>
          <p:nvPr>
            <p:ph idx="1"/>
          </p:nvPr>
        </p:nvSpPr>
        <p:spPr bwMode="auto">
          <a:xfrm>
            <a:off x="352856" y="1776910"/>
            <a:ext cx="11486288" cy="453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Stable-Baselines3</a:t>
            </a:r>
            <a:r>
              <a:rPr kumimoji="0" lang="en-US" altLang="en-US" sz="2800" b="0" i="0" u="none" strike="noStrike" cap="none" normalizeH="0" baseline="0" dirty="0">
                <a:ln>
                  <a:noFill/>
                </a:ln>
                <a:solidFill>
                  <a:schemeClr val="tx1"/>
                </a:solidFill>
                <a:effectLst/>
                <a:latin typeface="Arial" panose="020B0604020202020204" pitchFamily="34" charset="0"/>
              </a:rPr>
              <a:t> → Popular </a:t>
            </a:r>
            <a:r>
              <a:rPr kumimoji="0" lang="en-US" altLang="en-US" sz="2800" b="0" i="0" u="none" strike="noStrike" cap="none" normalizeH="0" baseline="0" dirty="0" err="1">
                <a:ln>
                  <a:noFill/>
                </a:ln>
                <a:solidFill>
                  <a:schemeClr val="tx1"/>
                </a:solidFill>
                <a:effectLst/>
                <a:latin typeface="Arial" panose="020B0604020202020204" pitchFamily="34" charset="0"/>
              </a:rPr>
              <a:t>PyTorch</a:t>
            </a:r>
            <a:r>
              <a:rPr kumimoji="0" lang="en-US" altLang="en-US" sz="2800" b="0" i="0" u="none" strike="noStrike" cap="none" normalizeH="0" baseline="0" dirty="0">
                <a:ln>
                  <a:noFill/>
                </a:ln>
                <a:solidFill>
                  <a:schemeClr val="tx1"/>
                </a:solidFill>
                <a:effectLst/>
                <a:latin typeface="Arial" panose="020B0604020202020204" pitchFamily="34" charset="0"/>
              </a:rPr>
              <a:t>-based library with standard RL algorithms (DQN, PPO, A2C, SAC, TD3).</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dirty="0" err="1">
                <a:ln>
                  <a:noFill/>
                </a:ln>
                <a:solidFill>
                  <a:schemeClr val="tx1"/>
                </a:solidFill>
                <a:effectLst/>
                <a:latin typeface="Arial" panose="020B0604020202020204" pitchFamily="34" charset="0"/>
              </a:rPr>
              <a:t>RLlib</a:t>
            </a:r>
            <a:r>
              <a:rPr kumimoji="0" lang="en-US" altLang="en-US" sz="2800" b="1" i="0" u="none" strike="noStrike" cap="none" normalizeH="0" baseline="0" dirty="0">
                <a:ln>
                  <a:noFill/>
                </a:ln>
                <a:solidFill>
                  <a:schemeClr val="tx1"/>
                </a:solidFill>
                <a:effectLst/>
                <a:latin typeface="Arial" panose="020B0604020202020204" pitchFamily="34" charset="0"/>
              </a:rPr>
              <a:t> (Ray)</a:t>
            </a:r>
            <a:r>
              <a:rPr kumimoji="0" lang="en-US" altLang="en-US" sz="2800" b="0" i="0" u="none" strike="noStrike" cap="none" normalizeH="0" baseline="0" dirty="0">
                <a:ln>
                  <a:noFill/>
                </a:ln>
                <a:solidFill>
                  <a:schemeClr val="tx1"/>
                </a:solidFill>
                <a:effectLst/>
                <a:latin typeface="Arial" panose="020B0604020202020204" pitchFamily="34" charset="0"/>
              </a:rPr>
              <a:t> → Scalable distributed RL library.</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TF-Agents (TensorFlow)</a:t>
            </a:r>
            <a:r>
              <a:rPr kumimoji="0" lang="en-US" altLang="en-US" sz="2800" b="0" i="0" u="none" strike="noStrike" cap="none" normalizeH="0" baseline="0" dirty="0">
                <a:ln>
                  <a:noFill/>
                </a:ln>
                <a:solidFill>
                  <a:schemeClr val="tx1"/>
                </a:solidFill>
                <a:effectLst/>
                <a:latin typeface="Arial" panose="020B0604020202020204" pitchFamily="34" charset="0"/>
              </a:rPr>
              <a:t> → RL agents built with TensorFlow.</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Keras-RL2</a:t>
            </a:r>
            <a:r>
              <a:rPr kumimoji="0" lang="en-US" altLang="en-US" sz="2800" b="0" i="0" u="none" strike="noStrike" cap="none" normalizeH="0" baseline="0" dirty="0">
                <a:ln>
                  <a:noFill/>
                </a:ln>
                <a:solidFill>
                  <a:schemeClr val="tx1"/>
                </a:solidFill>
                <a:effectLst/>
                <a:latin typeface="Arial" panose="020B0604020202020204" pitchFamily="34" charset="0"/>
              </a:rPr>
              <a:t> → Simple RL integration with </a:t>
            </a:r>
            <a:r>
              <a:rPr kumimoji="0" lang="en-US" altLang="en-US" sz="2800" b="0" i="0" u="none" strike="noStrike" cap="none" normalizeH="0" baseline="0" dirty="0" err="1">
                <a:ln>
                  <a:noFill/>
                </a:ln>
                <a:solidFill>
                  <a:schemeClr val="tx1"/>
                </a:solidFill>
                <a:effectLst/>
                <a:latin typeface="Arial" panose="020B0604020202020204" pitchFamily="34" charset="0"/>
              </a:rPr>
              <a:t>Keras</a:t>
            </a:r>
            <a:r>
              <a:rPr kumimoji="0" lang="en-US" altLang="en-US"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Acme (DeepMind)</a:t>
            </a:r>
            <a:r>
              <a:rPr kumimoji="0" lang="en-US" altLang="en-US" sz="2800" b="0" i="0" u="none" strike="noStrike" cap="none" normalizeH="0" baseline="0" dirty="0">
                <a:ln>
                  <a:noFill/>
                </a:ln>
                <a:solidFill>
                  <a:schemeClr val="tx1"/>
                </a:solidFill>
                <a:effectLst/>
                <a:latin typeface="Arial" panose="020B0604020202020204" pitchFamily="34" charset="0"/>
              </a:rPr>
              <a:t> → Framework for building scalable RL agents.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Horizon (Meta/Facebook)</a:t>
            </a:r>
            <a:r>
              <a:rPr kumimoji="0" lang="en-US" altLang="en-US" sz="2800" b="0" i="0" u="none" strike="noStrike" cap="none" normalizeH="0" baseline="0" dirty="0">
                <a:ln>
                  <a:noFill/>
                </a:ln>
                <a:solidFill>
                  <a:schemeClr val="tx1"/>
                </a:solidFill>
                <a:effectLst/>
                <a:latin typeface="Arial" panose="020B0604020202020204" pitchFamily="34" charset="0"/>
              </a:rPr>
              <a:t> → Production-grade RL platform</a:t>
            </a:r>
          </a:p>
        </p:txBody>
      </p:sp>
    </p:spTree>
    <p:extLst>
      <p:ext uri="{BB962C8B-B14F-4D97-AF65-F5344CB8AC3E}">
        <p14:creationId xmlns:p14="http://schemas.microsoft.com/office/powerpoint/2010/main" val="132223874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3177-4882-1CD0-0CFB-03C3745B8D9A}"/>
              </a:ext>
            </a:extLst>
          </p:cNvPr>
          <p:cNvSpPr>
            <a:spLocks noGrp="1"/>
          </p:cNvSpPr>
          <p:nvPr>
            <p:ph type="title"/>
          </p:nvPr>
        </p:nvSpPr>
        <p:spPr>
          <a:xfrm>
            <a:off x="609600" y="620486"/>
            <a:ext cx="10972800" cy="797152"/>
          </a:xfrm>
        </p:spPr>
        <p:txBody>
          <a:bodyPr/>
          <a:lstStyle/>
          <a:p>
            <a:r>
              <a:rPr lang="en-US" dirty="0"/>
              <a:t>Robotics RL Platforms</a:t>
            </a:r>
          </a:p>
        </p:txBody>
      </p:sp>
      <p:sp>
        <p:nvSpPr>
          <p:cNvPr id="4" name="Rectangle 1">
            <a:extLst>
              <a:ext uri="{FF2B5EF4-FFF2-40B4-BE49-F238E27FC236}">
                <a16:creationId xmlns:a16="http://schemas.microsoft.com/office/drawing/2014/main" id="{FBC66F32-385F-BD9B-FDD6-5F67B495B734}"/>
              </a:ext>
            </a:extLst>
          </p:cNvPr>
          <p:cNvSpPr>
            <a:spLocks noGrp="1" noChangeArrowheads="1"/>
          </p:cNvSpPr>
          <p:nvPr>
            <p:ph idx="1"/>
          </p:nvPr>
        </p:nvSpPr>
        <p:spPr bwMode="auto">
          <a:xfrm>
            <a:off x="609600" y="2015978"/>
            <a:ext cx="10504714" cy="369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Arial" panose="020B0604020202020204" pitchFamily="34" charset="0"/>
              </a:rPr>
              <a:t>Mujoco</a:t>
            </a:r>
            <a:r>
              <a:rPr kumimoji="0" lang="en-US" altLang="en-US" b="0" i="0" u="none" strike="noStrike" cap="none" normalizeH="0" baseline="0" dirty="0">
                <a:ln>
                  <a:noFill/>
                </a:ln>
                <a:solidFill>
                  <a:schemeClr val="tx1"/>
                </a:solidFill>
                <a:effectLst/>
                <a:latin typeface="Arial" panose="020B0604020202020204" pitchFamily="34" charset="0"/>
              </a:rPr>
              <a:t> → Physics engine (used with Gym &amp; DeepMind Control Suite).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Arial" panose="020B0604020202020204" pitchFamily="34" charset="0"/>
              </a:rPr>
              <a:t>PyBullet</a:t>
            </a:r>
            <a:r>
              <a:rPr kumimoji="0" lang="en-US" altLang="en-US" b="0" i="0" u="none" strike="noStrike" cap="none" normalizeH="0" baseline="0" dirty="0">
                <a:ln>
                  <a:noFill/>
                </a:ln>
                <a:solidFill>
                  <a:schemeClr val="tx1"/>
                </a:solidFill>
                <a:effectLst/>
                <a:latin typeface="Arial" panose="020B0604020202020204" pitchFamily="34" charset="0"/>
              </a:rPr>
              <a:t> → Open-source physics engine for robotics.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Gazebo</a:t>
            </a:r>
            <a:r>
              <a:rPr kumimoji="0" lang="en-US" altLang="en-US" b="0" i="0" u="none" strike="noStrike" cap="none" normalizeH="0" baseline="0" dirty="0">
                <a:ln>
                  <a:noFill/>
                </a:ln>
                <a:solidFill>
                  <a:schemeClr val="tx1"/>
                </a:solidFill>
                <a:effectLst/>
                <a:latin typeface="Arial" panose="020B0604020202020204" pitchFamily="34" charset="0"/>
              </a:rPr>
              <a:t> → Simulation for real robots (ROS integration).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Arial" panose="020B0604020202020204" pitchFamily="34" charset="0"/>
              </a:rPr>
              <a:t>Webots</a:t>
            </a:r>
            <a:r>
              <a:rPr kumimoji="0" lang="en-US" altLang="en-US" b="0" i="0" u="none" strike="noStrike" cap="none" normalizeH="0" baseline="0" dirty="0">
                <a:ln>
                  <a:noFill/>
                </a:ln>
                <a:solidFill>
                  <a:schemeClr val="tx1"/>
                </a:solidFill>
                <a:effectLst/>
                <a:latin typeface="Arial" panose="020B0604020202020204" pitchFamily="34" charset="0"/>
              </a:rPr>
              <a:t> → Robot simulator for education and research.</a:t>
            </a:r>
          </a:p>
        </p:txBody>
      </p:sp>
    </p:spTree>
    <p:extLst>
      <p:ext uri="{BB962C8B-B14F-4D97-AF65-F5344CB8AC3E}">
        <p14:creationId xmlns:p14="http://schemas.microsoft.com/office/powerpoint/2010/main" val="153906883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8F398-1B81-2D75-F9C3-4AD46217F239}"/>
              </a:ext>
            </a:extLst>
          </p:cNvPr>
          <p:cNvSpPr>
            <a:spLocks noGrp="1"/>
          </p:cNvSpPr>
          <p:nvPr>
            <p:ph type="title"/>
          </p:nvPr>
        </p:nvSpPr>
        <p:spPr>
          <a:xfrm>
            <a:off x="609600" y="620486"/>
            <a:ext cx="10972800" cy="797152"/>
          </a:xfrm>
        </p:spPr>
        <p:txBody>
          <a:bodyPr/>
          <a:lstStyle/>
          <a:p>
            <a:r>
              <a:rPr lang="en-US" dirty="0"/>
              <a:t>Multi-Agent RL Platforms</a:t>
            </a:r>
          </a:p>
        </p:txBody>
      </p:sp>
      <p:sp>
        <p:nvSpPr>
          <p:cNvPr id="4" name="Rectangle 1">
            <a:extLst>
              <a:ext uri="{FF2B5EF4-FFF2-40B4-BE49-F238E27FC236}">
                <a16:creationId xmlns:a16="http://schemas.microsoft.com/office/drawing/2014/main" id="{2E528BC8-27AF-E69A-93D5-EF70820C5A20}"/>
              </a:ext>
            </a:extLst>
          </p:cNvPr>
          <p:cNvSpPr>
            <a:spLocks noGrp="1" noChangeArrowheads="1"/>
          </p:cNvSpPr>
          <p:nvPr>
            <p:ph idx="1"/>
          </p:nvPr>
        </p:nvSpPr>
        <p:spPr bwMode="auto">
          <a:xfrm>
            <a:off x="408214" y="1417638"/>
            <a:ext cx="11375572" cy="51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Arial" panose="020B0604020202020204" pitchFamily="34" charset="0"/>
              </a:rPr>
              <a:t>PettingZoo</a:t>
            </a:r>
            <a:r>
              <a:rPr kumimoji="0" lang="en-US" altLang="en-US" b="0" i="0" u="none" strike="noStrike" cap="none" normalizeH="0" baseline="0" dirty="0">
                <a:ln>
                  <a:noFill/>
                </a:ln>
                <a:solidFill>
                  <a:schemeClr val="tx1"/>
                </a:solidFill>
                <a:effectLst/>
                <a:latin typeface="Arial" panose="020B0604020202020204" pitchFamily="34" charset="0"/>
              </a:rPr>
              <a:t> → Multi-agent equivalent of Gym (supports parallel &amp; sequential play).</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Multi-Agent Particle Environment (MPE)</a:t>
            </a:r>
            <a:r>
              <a:rPr kumimoji="0" lang="en-US" altLang="en-US" b="0" i="0" u="none" strike="noStrike" cap="none" normalizeH="0" baseline="0" dirty="0">
                <a:ln>
                  <a:noFill/>
                </a:ln>
                <a:solidFill>
                  <a:schemeClr val="tx1"/>
                </a:solidFill>
                <a:effectLst/>
                <a:latin typeface="Arial" panose="020B0604020202020204" pitchFamily="34" charset="0"/>
              </a:rPr>
              <a:t> → Cooperative/competitive agents in 2D.</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StarCraft II Learning Environment (SC2LE)</a:t>
            </a:r>
            <a:r>
              <a:rPr kumimoji="0" lang="en-US" altLang="en-US" b="0" i="0" u="none" strike="noStrike" cap="none" normalizeH="0" baseline="0" dirty="0">
                <a:ln>
                  <a:noFill/>
                </a:ln>
                <a:solidFill>
                  <a:schemeClr val="tx1"/>
                </a:solidFill>
                <a:effectLst/>
                <a:latin typeface="Arial" panose="020B0604020202020204" pitchFamily="34" charset="0"/>
              </a:rPr>
              <a:t> → Multi-agent strategy game (DeepMind).</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Arial" panose="020B0604020202020204" pitchFamily="34" charset="0"/>
              </a:rPr>
              <a:t>Pommerman</a:t>
            </a:r>
            <a:r>
              <a:rPr kumimoji="0" lang="en-US" altLang="en-US" b="0" i="0" u="none" strike="noStrike" cap="none" normalizeH="0" baseline="0" dirty="0">
                <a:ln>
                  <a:noFill/>
                </a:ln>
                <a:solidFill>
                  <a:schemeClr val="tx1"/>
                </a:solidFill>
                <a:effectLst/>
                <a:latin typeface="Arial" panose="020B0604020202020204" pitchFamily="34" charset="0"/>
              </a:rPr>
              <a:t> → Multi-agent </a:t>
            </a:r>
            <a:r>
              <a:rPr kumimoji="0" lang="en-US" altLang="en-US" b="0" i="0" u="none" strike="noStrike" cap="none" normalizeH="0" baseline="0" dirty="0" err="1">
                <a:ln>
                  <a:noFill/>
                </a:ln>
                <a:solidFill>
                  <a:schemeClr val="tx1"/>
                </a:solidFill>
                <a:effectLst/>
                <a:latin typeface="Arial" panose="020B0604020202020204" pitchFamily="34" charset="0"/>
              </a:rPr>
              <a:t>Bomberman</a:t>
            </a:r>
            <a:r>
              <a:rPr kumimoji="0" lang="en-US" altLang="en-US" b="0" i="0" u="none" strike="noStrike" cap="none" normalizeH="0" baseline="0" dirty="0">
                <a:ln>
                  <a:noFill/>
                </a:ln>
                <a:solidFill>
                  <a:schemeClr val="tx1"/>
                </a:solidFill>
                <a:effectLst/>
                <a:latin typeface="Arial" panose="020B0604020202020204" pitchFamily="34" charset="0"/>
              </a:rPr>
              <a:t>-style environment.</a:t>
            </a:r>
          </a:p>
        </p:txBody>
      </p:sp>
    </p:spTree>
    <p:extLst>
      <p:ext uri="{BB962C8B-B14F-4D97-AF65-F5344CB8AC3E}">
        <p14:creationId xmlns:p14="http://schemas.microsoft.com/office/powerpoint/2010/main" val="421178194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A010-C6FD-99D9-3269-03823F34530E}"/>
              </a:ext>
            </a:extLst>
          </p:cNvPr>
          <p:cNvSpPr>
            <a:spLocks noGrp="1"/>
          </p:cNvSpPr>
          <p:nvPr>
            <p:ph type="title"/>
          </p:nvPr>
        </p:nvSpPr>
        <p:spPr>
          <a:xfrm>
            <a:off x="609600" y="631370"/>
            <a:ext cx="10972800" cy="786267"/>
          </a:xfrm>
        </p:spPr>
        <p:txBody>
          <a:bodyPr/>
          <a:lstStyle/>
          <a:p>
            <a:r>
              <a:rPr lang="en-US" dirty="0"/>
              <a:t>Comparison</a:t>
            </a:r>
          </a:p>
        </p:txBody>
      </p:sp>
      <p:graphicFrame>
        <p:nvGraphicFramePr>
          <p:cNvPr id="14" name="Content Placeholder 13">
            <a:extLst>
              <a:ext uri="{FF2B5EF4-FFF2-40B4-BE49-F238E27FC236}">
                <a16:creationId xmlns:a16="http://schemas.microsoft.com/office/drawing/2014/main" id="{5CE3E29C-2435-0888-3448-208FAADBE8E9}"/>
              </a:ext>
            </a:extLst>
          </p:cNvPr>
          <p:cNvGraphicFramePr>
            <a:graphicFrameLocks noGrp="1"/>
          </p:cNvGraphicFramePr>
          <p:nvPr>
            <p:ph idx="1"/>
            <p:extLst>
              <p:ext uri="{D42A27DB-BD31-4B8C-83A1-F6EECF244321}">
                <p14:modId xmlns:p14="http://schemas.microsoft.com/office/powerpoint/2010/main" val="404579899"/>
              </p:ext>
            </p:extLst>
          </p:nvPr>
        </p:nvGraphicFramePr>
        <p:xfrm>
          <a:off x="489856" y="1672974"/>
          <a:ext cx="11462658" cy="5108826"/>
        </p:xfrm>
        <a:graphic>
          <a:graphicData uri="http://schemas.openxmlformats.org/drawingml/2006/table">
            <a:tbl>
              <a:tblPr/>
              <a:tblGrid>
                <a:gridCol w="5731329">
                  <a:extLst>
                    <a:ext uri="{9D8B030D-6E8A-4147-A177-3AD203B41FA5}">
                      <a16:colId xmlns:a16="http://schemas.microsoft.com/office/drawing/2014/main" val="2204938185"/>
                    </a:ext>
                  </a:extLst>
                </a:gridCol>
                <a:gridCol w="5731329">
                  <a:extLst>
                    <a:ext uri="{9D8B030D-6E8A-4147-A177-3AD203B41FA5}">
                      <a16:colId xmlns:a16="http://schemas.microsoft.com/office/drawing/2014/main" val="3408941792"/>
                    </a:ext>
                  </a:extLst>
                </a:gridCol>
              </a:tblGrid>
              <a:tr h="615958">
                <a:tc>
                  <a:txBody>
                    <a:bodyPr/>
                    <a:lstStyle/>
                    <a:p>
                      <a:pPr>
                        <a:buNone/>
                      </a:pPr>
                      <a:r>
                        <a:rPr lang="en-US" sz="2800" b="1"/>
                        <a:t>Category</a:t>
                      </a:r>
                    </a:p>
                  </a:txBody>
                  <a:tcPr anchor="ctr">
                    <a:lnL>
                      <a:noFill/>
                    </a:lnL>
                    <a:lnR>
                      <a:noFill/>
                    </a:lnR>
                    <a:lnT>
                      <a:noFill/>
                    </a:lnT>
                    <a:lnB>
                      <a:noFill/>
                    </a:lnB>
                    <a:noFill/>
                  </a:tcPr>
                </a:tc>
                <a:tc>
                  <a:txBody>
                    <a:bodyPr/>
                    <a:lstStyle/>
                    <a:p>
                      <a:pPr>
                        <a:buNone/>
                      </a:pPr>
                      <a:r>
                        <a:rPr lang="en-US" sz="2800" b="1" dirty="0"/>
                        <a:t>Examples</a:t>
                      </a:r>
                    </a:p>
                  </a:txBody>
                  <a:tcPr anchor="ctr">
                    <a:lnL>
                      <a:noFill/>
                    </a:lnL>
                    <a:lnR>
                      <a:noFill/>
                    </a:lnR>
                    <a:lnT>
                      <a:noFill/>
                    </a:lnT>
                    <a:lnB>
                      <a:noFill/>
                    </a:lnB>
                    <a:noFill/>
                  </a:tcPr>
                </a:tc>
                <a:extLst>
                  <a:ext uri="{0D108BD9-81ED-4DB2-BD59-A6C34878D82A}">
                    <a16:rowId xmlns:a16="http://schemas.microsoft.com/office/drawing/2014/main" val="1999783192"/>
                  </a:ext>
                </a:extLst>
              </a:tr>
              <a:tr h="1123217">
                <a:tc>
                  <a:txBody>
                    <a:bodyPr/>
                    <a:lstStyle/>
                    <a:p>
                      <a:pPr>
                        <a:buNone/>
                      </a:pPr>
                      <a:r>
                        <a:rPr lang="en-US" sz="2800" b="1"/>
                        <a:t>Simulation Environments</a:t>
                      </a:r>
                      <a:endParaRPr lang="en-US" sz="2800"/>
                    </a:p>
                  </a:txBody>
                  <a:tcPr anchor="ctr">
                    <a:lnL>
                      <a:noFill/>
                    </a:lnL>
                    <a:lnR>
                      <a:noFill/>
                    </a:lnR>
                    <a:lnT>
                      <a:noFill/>
                    </a:lnT>
                    <a:lnB>
                      <a:noFill/>
                    </a:lnB>
                    <a:noFill/>
                  </a:tcPr>
                </a:tc>
                <a:tc>
                  <a:txBody>
                    <a:bodyPr/>
                    <a:lstStyle/>
                    <a:p>
                      <a:pPr>
                        <a:buNone/>
                      </a:pPr>
                      <a:r>
                        <a:rPr lang="it-IT" sz="2800" dirty="0"/>
                        <a:t>OpenAI Gym, Unity ML-Agents, CARLA, Atari ALE</a:t>
                      </a:r>
                    </a:p>
                  </a:txBody>
                  <a:tcPr anchor="ctr">
                    <a:lnL>
                      <a:noFill/>
                    </a:lnL>
                    <a:lnR>
                      <a:noFill/>
                    </a:lnR>
                    <a:lnT>
                      <a:noFill/>
                    </a:lnT>
                    <a:lnB>
                      <a:noFill/>
                    </a:lnB>
                    <a:noFill/>
                  </a:tcPr>
                </a:tc>
                <a:extLst>
                  <a:ext uri="{0D108BD9-81ED-4DB2-BD59-A6C34878D82A}">
                    <a16:rowId xmlns:a16="http://schemas.microsoft.com/office/drawing/2014/main" val="74580578"/>
                  </a:ext>
                </a:extLst>
              </a:tr>
              <a:tr h="1123217">
                <a:tc>
                  <a:txBody>
                    <a:bodyPr/>
                    <a:lstStyle/>
                    <a:p>
                      <a:pPr>
                        <a:buNone/>
                      </a:pPr>
                      <a:r>
                        <a:rPr lang="en-US" sz="2800" b="1"/>
                        <a:t>RL Libraries</a:t>
                      </a:r>
                      <a:endParaRPr lang="en-US" sz="2800"/>
                    </a:p>
                  </a:txBody>
                  <a:tcPr anchor="ctr">
                    <a:lnL>
                      <a:noFill/>
                    </a:lnL>
                    <a:lnR>
                      <a:noFill/>
                    </a:lnR>
                    <a:lnT>
                      <a:noFill/>
                    </a:lnT>
                    <a:lnB>
                      <a:noFill/>
                    </a:lnB>
                    <a:noFill/>
                  </a:tcPr>
                </a:tc>
                <a:tc>
                  <a:txBody>
                    <a:bodyPr/>
                    <a:lstStyle/>
                    <a:p>
                      <a:pPr>
                        <a:buNone/>
                      </a:pPr>
                      <a:r>
                        <a:rPr lang="en-US" sz="2800"/>
                        <a:t>Stable-Baselines3, RLlib, TF-Agents, Acme, Horizon</a:t>
                      </a:r>
                    </a:p>
                  </a:txBody>
                  <a:tcPr anchor="ctr">
                    <a:lnL>
                      <a:noFill/>
                    </a:lnL>
                    <a:lnR>
                      <a:noFill/>
                    </a:lnR>
                    <a:lnT>
                      <a:noFill/>
                    </a:lnT>
                    <a:lnB>
                      <a:noFill/>
                    </a:lnB>
                    <a:noFill/>
                  </a:tcPr>
                </a:tc>
                <a:extLst>
                  <a:ext uri="{0D108BD9-81ED-4DB2-BD59-A6C34878D82A}">
                    <a16:rowId xmlns:a16="http://schemas.microsoft.com/office/drawing/2014/main" val="769055908"/>
                  </a:ext>
                </a:extLst>
              </a:tr>
              <a:tr h="1123217">
                <a:tc>
                  <a:txBody>
                    <a:bodyPr/>
                    <a:lstStyle/>
                    <a:p>
                      <a:pPr>
                        <a:buNone/>
                      </a:pPr>
                      <a:r>
                        <a:rPr lang="en-US" sz="2800" b="1"/>
                        <a:t>Robotics</a:t>
                      </a:r>
                      <a:endParaRPr lang="en-US" sz="2800"/>
                    </a:p>
                  </a:txBody>
                  <a:tcPr anchor="ctr">
                    <a:lnL>
                      <a:noFill/>
                    </a:lnL>
                    <a:lnR>
                      <a:noFill/>
                    </a:lnR>
                    <a:lnT>
                      <a:noFill/>
                    </a:lnT>
                    <a:lnB>
                      <a:noFill/>
                    </a:lnB>
                    <a:noFill/>
                  </a:tcPr>
                </a:tc>
                <a:tc>
                  <a:txBody>
                    <a:bodyPr/>
                    <a:lstStyle/>
                    <a:p>
                      <a:pPr>
                        <a:buNone/>
                      </a:pPr>
                      <a:r>
                        <a:rPr lang="en-US" sz="2800"/>
                        <a:t>Mujoco, PyBullet, Gazebo, Webots</a:t>
                      </a:r>
                    </a:p>
                  </a:txBody>
                  <a:tcPr anchor="ctr">
                    <a:lnL>
                      <a:noFill/>
                    </a:lnL>
                    <a:lnR>
                      <a:noFill/>
                    </a:lnR>
                    <a:lnT>
                      <a:noFill/>
                    </a:lnT>
                    <a:lnB>
                      <a:noFill/>
                    </a:lnB>
                    <a:noFill/>
                  </a:tcPr>
                </a:tc>
                <a:extLst>
                  <a:ext uri="{0D108BD9-81ED-4DB2-BD59-A6C34878D82A}">
                    <a16:rowId xmlns:a16="http://schemas.microsoft.com/office/drawing/2014/main" val="2076295140"/>
                  </a:ext>
                </a:extLst>
              </a:tr>
              <a:tr h="1123217">
                <a:tc>
                  <a:txBody>
                    <a:bodyPr/>
                    <a:lstStyle/>
                    <a:p>
                      <a:pPr>
                        <a:buNone/>
                      </a:pPr>
                      <a:r>
                        <a:rPr lang="en-US" sz="2800" b="1"/>
                        <a:t>Multi-Agent</a:t>
                      </a:r>
                      <a:endParaRPr lang="en-US" sz="2800"/>
                    </a:p>
                  </a:txBody>
                  <a:tcPr anchor="ctr">
                    <a:lnL>
                      <a:noFill/>
                    </a:lnL>
                    <a:lnR>
                      <a:noFill/>
                    </a:lnR>
                    <a:lnT>
                      <a:noFill/>
                    </a:lnT>
                    <a:lnB>
                      <a:noFill/>
                    </a:lnB>
                    <a:noFill/>
                  </a:tcPr>
                </a:tc>
                <a:tc>
                  <a:txBody>
                    <a:bodyPr/>
                    <a:lstStyle/>
                    <a:p>
                      <a:pPr>
                        <a:buNone/>
                      </a:pPr>
                      <a:r>
                        <a:rPr lang="en-US" sz="2800" dirty="0" err="1"/>
                        <a:t>PettingZoo</a:t>
                      </a:r>
                      <a:r>
                        <a:rPr lang="en-US" sz="2800" dirty="0"/>
                        <a:t>, SC2LE, </a:t>
                      </a:r>
                      <a:r>
                        <a:rPr lang="en-US" sz="2800" dirty="0" err="1"/>
                        <a:t>Pommerman</a:t>
                      </a:r>
                      <a:r>
                        <a:rPr lang="en-US" sz="2800" dirty="0"/>
                        <a:t>, MPE</a:t>
                      </a:r>
                    </a:p>
                  </a:txBody>
                  <a:tcPr anchor="ctr">
                    <a:lnL>
                      <a:noFill/>
                    </a:lnL>
                    <a:lnR>
                      <a:noFill/>
                    </a:lnR>
                    <a:lnT>
                      <a:noFill/>
                    </a:lnT>
                    <a:lnB>
                      <a:noFill/>
                    </a:lnB>
                    <a:noFill/>
                  </a:tcPr>
                </a:tc>
                <a:extLst>
                  <a:ext uri="{0D108BD9-81ED-4DB2-BD59-A6C34878D82A}">
                    <a16:rowId xmlns:a16="http://schemas.microsoft.com/office/drawing/2014/main" val="41383628"/>
                  </a:ext>
                </a:extLst>
              </a:tr>
            </a:tbl>
          </a:graphicData>
        </a:graphic>
      </p:graphicFrame>
    </p:spTree>
    <p:extLst>
      <p:ext uri="{BB962C8B-B14F-4D97-AF65-F5344CB8AC3E}">
        <p14:creationId xmlns:p14="http://schemas.microsoft.com/office/powerpoint/2010/main" val="226506512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CE53-2786-1C8D-5F90-D4655E805C30}"/>
              </a:ext>
            </a:extLst>
          </p:cNvPr>
          <p:cNvSpPr>
            <a:spLocks noGrp="1"/>
          </p:cNvSpPr>
          <p:nvPr>
            <p:ph type="title"/>
          </p:nvPr>
        </p:nvSpPr>
        <p:spPr>
          <a:xfrm>
            <a:off x="609600" y="642256"/>
            <a:ext cx="10972800" cy="775381"/>
          </a:xfrm>
        </p:spPr>
        <p:txBody>
          <a:bodyPr/>
          <a:lstStyle/>
          <a:p>
            <a:r>
              <a:rPr lang="en-US" dirty="0"/>
              <a:t>Note</a:t>
            </a:r>
          </a:p>
        </p:txBody>
      </p:sp>
      <p:sp>
        <p:nvSpPr>
          <p:cNvPr id="4" name="Rectangle 1">
            <a:extLst>
              <a:ext uri="{FF2B5EF4-FFF2-40B4-BE49-F238E27FC236}">
                <a16:creationId xmlns:a16="http://schemas.microsoft.com/office/drawing/2014/main" id="{2DF54F77-D084-040E-AFEE-93C7896A490A}"/>
              </a:ext>
            </a:extLst>
          </p:cNvPr>
          <p:cNvSpPr>
            <a:spLocks noGrp="1" noChangeArrowheads="1"/>
          </p:cNvSpPr>
          <p:nvPr>
            <p:ph idx="1"/>
          </p:nvPr>
        </p:nvSpPr>
        <p:spPr bwMode="auto">
          <a:xfrm>
            <a:off x="609600" y="1646647"/>
            <a:ext cx="10787743" cy="443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Use </a:t>
            </a:r>
            <a:r>
              <a:rPr kumimoji="0" lang="en-US" altLang="en-US" b="1" i="0" u="none" strike="noStrike" cap="none" normalizeH="0" baseline="0" dirty="0">
                <a:ln>
                  <a:noFill/>
                </a:ln>
                <a:solidFill>
                  <a:schemeClr val="tx1"/>
                </a:solidFill>
                <a:effectLst/>
                <a:latin typeface="Arial" panose="020B0604020202020204" pitchFamily="34" charset="0"/>
              </a:rPr>
              <a:t>Gym / Gymnasium</a:t>
            </a:r>
            <a:r>
              <a:rPr kumimoji="0" lang="en-US" altLang="en-US" b="0" i="0" u="none" strike="noStrike" cap="none" normalizeH="0" baseline="0" dirty="0">
                <a:ln>
                  <a:noFill/>
                </a:ln>
                <a:solidFill>
                  <a:schemeClr val="tx1"/>
                </a:solidFill>
                <a:effectLst/>
                <a:latin typeface="Arial" panose="020B0604020202020204" pitchFamily="34" charset="0"/>
              </a:rPr>
              <a:t> for quick experiments.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Use </a:t>
            </a:r>
            <a:r>
              <a:rPr kumimoji="0" lang="en-US" altLang="en-US" b="1" i="0" u="none" strike="noStrike" cap="none" normalizeH="0" baseline="0" dirty="0">
                <a:ln>
                  <a:noFill/>
                </a:ln>
                <a:solidFill>
                  <a:schemeClr val="tx1"/>
                </a:solidFill>
                <a:effectLst/>
                <a:latin typeface="Arial" panose="020B0604020202020204" pitchFamily="34" charset="0"/>
              </a:rPr>
              <a:t>Stable-Baselines3 / </a:t>
            </a:r>
            <a:r>
              <a:rPr kumimoji="0" lang="en-US" altLang="en-US" b="1" i="0" u="none" strike="noStrike" cap="none" normalizeH="0" baseline="0" dirty="0" err="1">
                <a:ln>
                  <a:noFill/>
                </a:ln>
                <a:solidFill>
                  <a:schemeClr val="tx1"/>
                </a:solidFill>
                <a:effectLst/>
                <a:latin typeface="Arial" panose="020B0604020202020204" pitchFamily="34" charset="0"/>
              </a:rPr>
              <a:t>RLlib</a:t>
            </a:r>
            <a:r>
              <a:rPr kumimoji="0" lang="en-US" altLang="en-US" b="0" i="0" u="none" strike="noStrike" cap="none" normalizeH="0" baseline="0" dirty="0">
                <a:ln>
                  <a:noFill/>
                </a:ln>
                <a:solidFill>
                  <a:schemeClr val="tx1"/>
                </a:solidFill>
                <a:effectLst/>
                <a:latin typeface="Arial" panose="020B0604020202020204" pitchFamily="34" charset="0"/>
              </a:rPr>
              <a:t> for ready-made algorithms.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Use </a:t>
            </a:r>
            <a:r>
              <a:rPr kumimoji="0" lang="en-US" altLang="en-US" b="1" i="0" u="none" strike="noStrike" cap="none" normalizeH="0" baseline="0" dirty="0">
                <a:ln>
                  <a:noFill/>
                </a:ln>
                <a:solidFill>
                  <a:schemeClr val="tx1"/>
                </a:solidFill>
                <a:effectLst/>
                <a:latin typeface="Arial" panose="020B0604020202020204" pitchFamily="34" charset="0"/>
              </a:rPr>
              <a:t>Unity ML-Agents / CARLA</a:t>
            </a:r>
            <a:r>
              <a:rPr kumimoji="0" lang="en-US" altLang="en-US" b="0" i="0" u="none" strike="noStrike" cap="none" normalizeH="0" baseline="0" dirty="0">
                <a:ln>
                  <a:noFill/>
                </a:ln>
                <a:solidFill>
                  <a:schemeClr val="tx1"/>
                </a:solidFill>
                <a:effectLst/>
                <a:latin typeface="Arial" panose="020B0604020202020204" pitchFamily="34" charset="0"/>
              </a:rPr>
              <a:t> for advanced 3D simulations.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rPr>
              <a:t>Use </a:t>
            </a:r>
            <a:r>
              <a:rPr kumimoji="0" lang="en-US" altLang="en-US" b="1" i="0" u="none" strike="noStrike" cap="none" normalizeH="0" baseline="0" dirty="0" err="1">
                <a:ln>
                  <a:noFill/>
                </a:ln>
                <a:solidFill>
                  <a:schemeClr val="tx1"/>
                </a:solidFill>
                <a:effectLst/>
                <a:latin typeface="Arial" panose="020B0604020202020204" pitchFamily="34" charset="0"/>
              </a:rPr>
              <a:t>PettingZoo</a:t>
            </a:r>
            <a:r>
              <a:rPr kumimoji="0" lang="en-US" altLang="en-US" b="1" i="0" u="none" strike="noStrike" cap="none" normalizeH="0" baseline="0" dirty="0">
                <a:ln>
                  <a:noFill/>
                </a:ln>
                <a:solidFill>
                  <a:schemeClr val="tx1"/>
                </a:solidFill>
                <a:effectLst/>
                <a:latin typeface="Arial" panose="020B0604020202020204" pitchFamily="34" charset="0"/>
              </a:rPr>
              <a:t> / SC2LE</a:t>
            </a:r>
            <a:r>
              <a:rPr kumimoji="0" lang="en-US" altLang="en-US" b="0" i="0" u="none" strike="noStrike" cap="none" normalizeH="0" baseline="0" dirty="0">
                <a:ln>
                  <a:noFill/>
                </a:ln>
                <a:solidFill>
                  <a:schemeClr val="tx1"/>
                </a:solidFill>
                <a:effectLst/>
                <a:latin typeface="Arial" panose="020B0604020202020204" pitchFamily="34" charset="0"/>
              </a:rPr>
              <a:t> for multi-agent RL.</a:t>
            </a:r>
          </a:p>
        </p:txBody>
      </p:sp>
    </p:spTree>
    <p:extLst>
      <p:ext uri="{BB962C8B-B14F-4D97-AF65-F5344CB8AC3E}">
        <p14:creationId xmlns:p14="http://schemas.microsoft.com/office/powerpoint/2010/main" val="272883804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EE41-28D3-BBCC-6A07-C3E6431AB557}"/>
              </a:ext>
            </a:extLst>
          </p:cNvPr>
          <p:cNvSpPr>
            <a:spLocks noGrp="1"/>
          </p:cNvSpPr>
          <p:nvPr>
            <p:ph type="title"/>
          </p:nvPr>
        </p:nvSpPr>
        <p:spPr>
          <a:xfrm>
            <a:off x="609600" y="620486"/>
            <a:ext cx="10972800" cy="797152"/>
          </a:xfrm>
        </p:spPr>
        <p:txBody>
          <a:bodyPr/>
          <a:lstStyle/>
          <a:p>
            <a:r>
              <a:rPr lang="en-US" dirty="0"/>
              <a:t>RL Applications</a:t>
            </a:r>
          </a:p>
        </p:txBody>
      </p:sp>
      <p:graphicFrame>
        <p:nvGraphicFramePr>
          <p:cNvPr id="4" name="Content Placeholder 3">
            <a:extLst>
              <a:ext uri="{FF2B5EF4-FFF2-40B4-BE49-F238E27FC236}">
                <a16:creationId xmlns:a16="http://schemas.microsoft.com/office/drawing/2014/main" id="{F905EC17-E494-B5B2-43DC-A0B7F116DAA8}"/>
              </a:ext>
            </a:extLst>
          </p:cNvPr>
          <p:cNvGraphicFramePr>
            <a:graphicFrameLocks noGrp="1"/>
          </p:cNvGraphicFramePr>
          <p:nvPr>
            <p:ph idx="1"/>
            <p:extLst>
              <p:ext uri="{D42A27DB-BD31-4B8C-83A1-F6EECF244321}">
                <p14:modId xmlns:p14="http://schemas.microsoft.com/office/powerpoint/2010/main" val="315348051"/>
              </p:ext>
            </p:extLst>
          </p:nvPr>
        </p:nvGraphicFramePr>
        <p:xfrm>
          <a:off x="413657" y="1556657"/>
          <a:ext cx="11397342" cy="5170716"/>
        </p:xfrm>
        <a:graphic>
          <a:graphicData uri="http://schemas.openxmlformats.org/drawingml/2006/table">
            <a:tbl>
              <a:tblPr/>
              <a:tblGrid>
                <a:gridCol w="5698671">
                  <a:extLst>
                    <a:ext uri="{9D8B030D-6E8A-4147-A177-3AD203B41FA5}">
                      <a16:colId xmlns:a16="http://schemas.microsoft.com/office/drawing/2014/main" val="948382210"/>
                    </a:ext>
                  </a:extLst>
                </a:gridCol>
                <a:gridCol w="5698671">
                  <a:extLst>
                    <a:ext uri="{9D8B030D-6E8A-4147-A177-3AD203B41FA5}">
                      <a16:colId xmlns:a16="http://schemas.microsoft.com/office/drawing/2014/main" val="3525664138"/>
                    </a:ext>
                  </a:extLst>
                </a:gridCol>
              </a:tblGrid>
              <a:tr h="470065">
                <a:tc>
                  <a:txBody>
                    <a:bodyPr/>
                    <a:lstStyle/>
                    <a:p>
                      <a:pPr algn="ctr">
                        <a:buNone/>
                      </a:pPr>
                      <a:r>
                        <a:rPr lang="en-US" sz="2000" b="1"/>
                        <a:t>Domain</a:t>
                      </a:r>
                    </a:p>
                  </a:txBody>
                  <a:tcPr anchor="ctr">
                    <a:lnL>
                      <a:noFill/>
                    </a:lnL>
                    <a:lnR>
                      <a:noFill/>
                    </a:lnR>
                    <a:lnT>
                      <a:noFill/>
                    </a:lnT>
                    <a:lnB>
                      <a:noFill/>
                    </a:lnB>
                    <a:noFill/>
                  </a:tcPr>
                </a:tc>
                <a:tc>
                  <a:txBody>
                    <a:bodyPr/>
                    <a:lstStyle/>
                    <a:p>
                      <a:pPr algn="ctr">
                        <a:buNone/>
                      </a:pPr>
                      <a:r>
                        <a:rPr lang="en-US" sz="2000" b="1" dirty="0"/>
                        <a:t>Applications (Examples)</a:t>
                      </a:r>
                    </a:p>
                  </a:txBody>
                  <a:tcPr anchor="ctr">
                    <a:lnL>
                      <a:noFill/>
                    </a:lnL>
                    <a:lnR>
                      <a:noFill/>
                    </a:lnR>
                    <a:lnT>
                      <a:noFill/>
                    </a:lnT>
                    <a:lnB>
                      <a:noFill/>
                    </a:lnB>
                    <a:noFill/>
                  </a:tcPr>
                </a:tc>
                <a:extLst>
                  <a:ext uri="{0D108BD9-81ED-4DB2-BD59-A6C34878D82A}">
                    <a16:rowId xmlns:a16="http://schemas.microsoft.com/office/drawing/2014/main" val="250564054"/>
                  </a:ext>
                </a:extLst>
              </a:tr>
              <a:tr h="470065">
                <a:tc>
                  <a:txBody>
                    <a:bodyPr/>
                    <a:lstStyle/>
                    <a:p>
                      <a:pPr>
                        <a:buNone/>
                      </a:pPr>
                      <a:r>
                        <a:rPr lang="en-US" sz="2000" b="1"/>
                        <a:t>Education</a:t>
                      </a:r>
                      <a:endParaRPr lang="en-US" sz="2000"/>
                    </a:p>
                  </a:txBody>
                  <a:tcPr anchor="ctr">
                    <a:lnL>
                      <a:noFill/>
                    </a:lnL>
                    <a:lnR>
                      <a:noFill/>
                    </a:lnR>
                    <a:lnT>
                      <a:noFill/>
                    </a:lnT>
                    <a:lnB>
                      <a:noFill/>
                    </a:lnB>
                    <a:noFill/>
                  </a:tcPr>
                </a:tc>
                <a:tc>
                  <a:txBody>
                    <a:bodyPr/>
                    <a:lstStyle/>
                    <a:p>
                      <a:pPr>
                        <a:buNone/>
                      </a:pPr>
                      <a:r>
                        <a:rPr lang="en-US" sz="2000" dirty="0"/>
                        <a:t>Adaptive learning, tutoring, exam scheduling</a:t>
                      </a:r>
                    </a:p>
                  </a:txBody>
                  <a:tcPr anchor="ctr">
                    <a:lnL>
                      <a:noFill/>
                    </a:lnL>
                    <a:lnR>
                      <a:noFill/>
                    </a:lnR>
                    <a:lnT>
                      <a:noFill/>
                    </a:lnT>
                    <a:lnB>
                      <a:noFill/>
                    </a:lnB>
                    <a:noFill/>
                  </a:tcPr>
                </a:tc>
                <a:extLst>
                  <a:ext uri="{0D108BD9-81ED-4DB2-BD59-A6C34878D82A}">
                    <a16:rowId xmlns:a16="http://schemas.microsoft.com/office/drawing/2014/main" val="2496033105"/>
                  </a:ext>
                </a:extLst>
              </a:tr>
              <a:tr h="470065">
                <a:tc>
                  <a:txBody>
                    <a:bodyPr/>
                    <a:lstStyle/>
                    <a:p>
                      <a:pPr>
                        <a:buNone/>
                      </a:pPr>
                      <a:r>
                        <a:rPr lang="en-US" sz="2000" b="1"/>
                        <a:t>Healthcare</a:t>
                      </a:r>
                      <a:endParaRPr lang="en-US" sz="2000"/>
                    </a:p>
                  </a:txBody>
                  <a:tcPr anchor="ctr">
                    <a:lnL>
                      <a:noFill/>
                    </a:lnL>
                    <a:lnR>
                      <a:noFill/>
                    </a:lnR>
                    <a:lnT>
                      <a:noFill/>
                    </a:lnT>
                    <a:lnB>
                      <a:noFill/>
                    </a:lnB>
                    <a:noFill/>
                  </a:tcPr>
                </a:tc>
                <a:tc>
                  <a:txBody>
                    <a:bodyPr/>
                    <a:lstStyle/>
                    <a:p>
                      <a:pPr>
                        <a:buNone/>
                      </a:pPr>
                      <a:r>
                        <a:rPr lang="en-US" sz="2000"/>
                        <a:t>Treatment planning, robotic surgery, ICU control</a:t>
                      </a:r>
                    </a:p>
                  </a:txBody>
                  <a:tcPr anchor="ctr">
                    <a:lnL>
                      <a:noFill/>
                    </a:lnL>
                    <a:lnR>
                      <a:noFill/>
                    </a:lnR>
                    <a:lnT>
                      <a:noFill/>
                    </a:lnT>
                    <a:lnB>
                      <a:noFill/>
                    </a:lnB>
                    <a:noFill/>
                  </a:tcPr>
                </a:tc>
                <a:extLst>
                  <a:ext uri="{0D108BD9-81ED-4DB2-BD59-A6C34878D82A}">
                    <a16:rowId xmlns:a16="http://schemas.microsoft.com/office/drawing/2014/main" val="2209297831"/>
                  </a:ext>
                </a:extLst>
              </a:tr>
              <a:tr h="470065">
                <a:tc>
                  <a:txBody>
                    <a:bodyPr/>
                    <a:lstStyle/>
                    <a:p>
                      <a:pPr>
                        <a:buNone/>
                      </a:pPr>
                      <a:r>
                        <a:rPr lang="en-US" sz="2000" b="1" dirty="0"/>
                        <a:t>Manufacturing</a:t>
                      </a:r>
                      <a:endParaRPr lang="en-US" sz="2000" dirty="0"/>
                    </a:p>
                  </a:txBody>
                  <a:tcPr anchor="ctr">
                    <a:lnL>
                      <a:noFill/>
                    </a:lnL>
                    <a:lnR>
                      <a:noFill/>
                    </a:lnR>
                    <a:lnT>
                      <a:noFill/>
                    </a:lnT>
                    <a:lnB>
                      <a:noFill/>
                    </a:lnB>
                    <a:noFill/>
                  </a:tcPr>
                </a:tc>
                <a:tc>
                  <a:txBody>
                    <a:bodyPr/>
                    <a:lstStyle/>
                    <a:p>
                      <a:pPr>
                        <a:buNone/>
                      </a:pPr>
                      <a:r>
                        <a:rPr lang="en-US" sz="2000"/>
                        <a:t>Robotics, production scheduling, quality control</a:t>
                      </a:r>
                    </a:p>
                  </a:txBody>
                  <a:tcPr anchor="ctr">
                    <a:lnL>
                      <a:noFill/>
                    </a:lnL>
                    <a:lnR>
                      <a:noFill/>
                    </a:lnR>
                    <a:lnT>
                      <a:noFill/>
                    </a:lnT>
                    <a:lnB>
                      <a:noFill/>
                    </a:lnB>
                    <a:noFill/>
                  </a:tcPr>
                </a:tc>
                <a:extLst>
                  <a:ext uri="{0D108BD9-81ED-4DB2-BD59-A6C34878D82A}">
                    <a16:rowId xmlns:a16="http://schemas.microsoft.com/office/drawing/2014/main" val="366698098"/>
                  </a:ext>
                </a:extLst>
              </a:tr>
              <a:tr h="822614">
                <a:tc>
                  <a:txBody>
                    <a:bodyPr/>
                    <a:lstStyle/>
                    <a:p>
                      <a:pPr>
                        <a:buNone/>
                      </a:pPr>
                      <a:r>
                        <a:rPr lang="en-US" sz="2000" b="1"/>
                        <a:t>Inventory Mgmt</a:t>
                      </a:r>
                      <a:endParaRPr lang="en-US" sz="2000"/>
                    </a:p>
                  </a:txBody>
                  <a:tcPr anchor="ctr">
                    <a:lnL>
                      <a:noFill/>
                    </a:lnL>
                    <a:lnR>
                      <a:noFill/>
                    </a:lnR>
                    <a:lnT>
                      <a:noFill/>
                    </a:lnT>
                    <a:lnB>
                      <a:noFill/>
                    </a:lnB>
                    <a:noFill/>
                  </a:tcPr>
                </a:tc>
                <a:tc>
                  <a:txBody>
                    <a:bodyPr/>
                    <a:lstStyle/>
                    <a:p>
                      <a:pPr>
                        <a:buNone/>
                      </a:pPr>
                      <a:r>
                        <a:rPr lang="en-US" sz="2000"/>
                        <a:t>Stock replenishment, warehouse robots, supply chains</a:t>
                      </a:r>
                    </a:p>
                  </a:txBody>
                  <a:tcPr anchor="ctr">
                    <a:lnL>
                      <a:noFill/>
                    </a:lnL>
                    <a:lnR>
                      <a:noFill/>
                    </a:lnR>
                    <a:lnT>
                      <a:noFill/>
                    </a:lnT>
                    <a:lnB>
                      <a:noFill/>
                    </a:lnB>
                    <a:noFill/>
                  </a:tcPr>
                </a:tc>
                <a:extLst>
                  <a:ext uri="{0D108BD9-81ED-4DB2-BD59-A6C34878D82A}">
                    <a16:rowId xmlns:a16="http://schemas.microsoft.com/office/drawing/2014/main" val="3539754230"/>
                  </a:ext>
                </a:extLst>
              </a:tr>
              <a:tr h="822614">
                <a:tc>
                  <a:txBody>
                    <a:bodyPr/>
                    <a:lstStyle/>
                    <a:p>
                      <a:pPr>
                        <a:buNone/>
                      </a:pPr>
                      <a:r>
                        <a:rPr lang="en-US" sz="2000" b="1"/>
                        <a:t>Finance</a:t>
                      </a:r>
                      <a:endParaRPr lang="en-US" sz="2000"/>
                    </a:p>
                  </a:txBody>
                  <a:tcPr anchor="ctr">
                    <a:lnL>
                      <a:noFill/>
                    </a:lnL>
                    <a:lnR>
                      <a:noFill/>
                    </a:lnR>
                    <a:lnT>
                      <a:noFill/>
                    </a:lnT>
                    <a:lnB>
                      <a:noFill/>
                    </a:lnB>
                    <a:noFill/>
                  </a:tcPr>
                </a:tc>
                <a:tc>
                  <a:txBody>
                    <a:bodyPr/>
                    <a:lstStyle/>
                    <a:p>
                      <a:pPr>
                        <a:buNone/>
                      </a:pPr>
                      <a:r>
                        <a:rPr lang="en-US" sz="2000"/>
                        <a:t>Algorithmic trading, portfolio optimization, fraud detection</a:t>
                      </a:r>
                    </a:p>
                  </a:txBody>
                  <a:tcPr anchor="ctr">
                    <a:lnL>
                      <a:noFill/>
                    </a:lnL>
                    <a:lnR>
                      <a:noFill/>
                    </a:lnR>
                    <a:lnT>
                      <a:noFill/>
                    </a:lnT>
                    <a:lnB>
                      <a:noFill/>
                    </a:lnB>
                    <a:noFill/>
                  </a:tcPr>
                </a:tc>
                <a:extLst>
                  <a:ext uri="{0D108BD9-81ED-4DB2-BD59-A6C34878D82A}">
                    <a16:rowId xmlns:a16="http://schemas.microsoft.com/office/drawing/2014/main" val="3485544527"/>
                  </a:ext>
                </a:extLst>
              </a:tr>
              <a:tr h="822614">
                <a:tc>
                  <a:txBody>
                    <a:bodyPr/>
                    <a:lstStyle/>
                    <a:p>
                      <a:pPr>
                        <a:buNone/>
                      </a:pPr>
                      <a:r>
                        <a:rPr lang="en-US" sz="2000" b="1"/>
                        <a:t>NLP</a:t>
                      </a:r>
                      <a:endParaRPr lang="en-US" sz="2000"/>
                    </a:p>
                  </a:txBody>
                  <a:tcPr anchor="ctr">
                    <a:lnL>
                      <a:noFill/>
                    </a:lnL>
                    <a:lnR>
                      <a:noFill/>
                    </a:lnR>
                    <a:lnT>
                      <a:noFill/>
                    </a:lnT>
                    <a:lnB>
                      <a:noFill/>
                    </a:lnB>
                    <a:noFill/>
                  </a:tcPr>
                </a:tc>
                <a:tc>
                  <a:txBody>
                    <a:bodyPr/>
                    <a:lstStyle/>
                    <a:p>
                      <a:pPr>
                        <a:buNone/>
                      </a:pPr>
                      <a:r>
                        <a:rPr lang="en-US" sz="2000"/>
                        <a:t>Chatbots, translation, summarization, speech recognition</a:t>
                      </a:r>
                    </a:p>
                  </a:txBody>
                  <a:tcPr anchor="ctr">
                    <a:lnL>
                      <a:noFill/>
                    </a:lnL>
                    <a:lnR>
                      <a:noFill/>
                    </a:lnR>
                    <a:lnT>
                      <a:noFill/>
                    </a:lnT>
                    <a:lnB>
                      <a:noFill/>
                    </a:lnB>
                    <a:noFill/>
                  </a:tcPr>
                </a:tc>
                <a:extLst>
                  <a:ext uri="{0D108BD9-81ED-4DB2-BD59-A6C34878D82A}">
                    <a16:rowId xmlns:a16="http://schemas.microsoft.com/office/drawing/2014/main" val="161484349"/>
                  </a:ext>
                </a:extLst>
              </a:tr>
              <a:tr h="822614">
                <a:tc>
                  <a:txBody>
                    <a:bodyPr/>
                    <a:lstStyle/>
                    <a:p>
                      <a:pPr>
                        <a:buNone/>
                      </a:pPr>
                      <a:r>
                        <a:rPr lang="en-US" sz="2000" b="1"/>
                        <a:t>Computer Vision</a:t>
                      </a:r>
                      <a:endParaRPr lang="en-US" sz="2000"/>
                    </a:p>
                  </a:txBody>
                  <a:tcPr anchor="ctr">
                    <a:lnL>
                      <a:noFill/>
                    </a:lnL>
                    <a:lnR>
                      <a:noFill/>
                    </a:lnR>
                    <a:lnT>
                      <a:noFill/>
                    </a:lnT>
                    <a:lnB>
                      <a:noFill/>
                    </a:lnB>
                    <a:noFill/>
                  </a:tcPr>
                </a:tc>
                <a:tc>
                  <a:txBody>
                    <a:bodyPr/>
                    <a:lstStyle/>
                    <a:p>
                      <a:pPr>
                        <a:buNone/>
                      </a:pPr>
                      <a:r>
                        <a:rPr lang="en-US" sz="2000" dirty="0"/>
                        <a:t>Autonomous driving, medical imaging, object tracking</a:t>
                      </a:r>
                    </a:p>
                  </a:txBody>
                  <a:tcPr anchor="ctr">
                    <a:lnL>
                      <a:noFill/>
                    </a:lnL>
                    <a:lnR>
                      <a:noFill/>
                    </a:lnR>
                    <a:lnT>
                      <a:noFill/>
                    </a:lnT>
                    <a:lnB>
                      <a:noFill/>
                    </a:lnB>
                    <a:noFill/>
                  </a:tcPr>
                </a:tc>
                <a:extLst>
                  <a:ext uri="{0D108BD9-81ED-4DB2-BD59-A6C34878D82A}">
                    <a16:rowId xmlns:a16="http://schemas.microsoft.com/office/drawing/2014/main" val="4288808128"/>
                  </a:ext>
                </a:extLst>
              </a:tr>
            </a:tbl>
          </a:graphicData>
        </a:graphic>
      </p:graphicFrame>
    </p:spTree>
    <p:extLst>
      <p:ext uri="{BB962C8B-B14F-4D97-AF65-F5344CB8AC3E}">
        <p14:creationId xmlns:p14="http://schemas.microsoft.com/office/powerpoint/2010/main" val="95486538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96E9-8AA0-1986-5442-DCC5BFAA6B25}"/>
              </a:ext>
            </a:extLst>
          </p:cNvPr>
          <p:cNvSpPr>
            <a:spLocks noGrp="1"/>
          </p:cNvSpPr>
          <p:nvPr>
            <p:ph type="title"/>
          </p:nvPr>
        </p:nvSpPr>
        <p:spPr>
          <a:xfrm>
            <a:off x="609600" y="653142"/>
            <a:ext cx="10972800" cy="764495"/>
          </a:xfrm>
        </p:spPr>
        <p:txBody>
          <a:bodyPr/>
          <a:lstStyle/>
          <a:p>
            <a:r>
              <a:rPr lang="en-US" dirty="0"/>
              <a:t>Note</a:t>
            </a:r>
          </a:p>
        </p:txBody>
      </p:sp>
      <p:sp>
        <p:nvSpPr>
          <p:cNvPr id="3" name="Content Placeholder 2">
            <a:extLst>
              <a:ext uri="{FF2B5EF4-FFF2-40B4-BE49-F238E27FC236}">
                <a16:creationId xmlns:a16="http://schemas.microsoft.com/office/drawing/2014/main" id="{F69D3AC6-D2BD-C595-C715-4ABDA7E88F01}"/>
              </a:ext>
            </a:extLst>
          </p:cNvPr>
          <p:cNvSpPr>
            <a:spLocks noGrp="1"/>
          </p:cNvSpPr>
          <p:nvPr>
            <p:ph idx="1"/>
          </p:nvPr>
        </p:nvSpPr>
        <p:spPr>
          <a:xfrm>
            <a:off x="495300" y="1417637"/>
            <a:ext cx="11201400" cy="5257799"/>
          </a:xfrm>
        </p:spPr>
        <p:txBody>
          <a:bodyPr/>
          <a:lstStyle/>
          <a:p>
            <a:pPr>
              <a:lnSpc>
                <a:spcPct val="150000"/>
              </a:lnSpc>
            </a:pPr>
            <a:r>
              <a:rPr lang="en-US" dirty="0"/>
              <a:t>RL is being applied wherever </a:t>
            </a:r>
            <a:r>
              <a:rPr lang="en-US" b="1" dirty="0"/>
              <a:t>sequential decision-making under uncertainty</a:t>
            </a:r>
            <a:r>
              <a:rPr lang="en-US" dirty="0"/>
              <a:t> is required.</a:t>
            </a:r>
          </a:p>
          <a:p>
            <a:pPr>
              <a:lnSpc>
                <a:spcPct val="150000"/>
              </a:lnSpc>
            </a:pPr>
            <a:r>
              <a:rPr lang="en-US" b="1" dirty="0"/>
              <a:t>RL is useful when decisions must be made step by step, and the outcome of each decision is not certain.</a:t>
            </a:r>
            <a:endParaRPr lang="en-US" dirty="0"/>
          </a:p>
          <a:p>
            <a:pPr>
              <a:lnSpc>
                <a:spcPct val="150000"/>
              </a:lnSpc>
            </a:pPr>
            <a:r>
              <a:rPr lang="en-US" b="1" dirty="0"/>
              <a:t>Example: </a:t>
            </a:r>
            <a:r>
              <a:rPr lang="en-US" dirty="0"/>
              <a:t>A robot moving in a maze — at each step it decides where to go, but it doesn’t always know what will happen next.</a:t>
            </a:r>
          </a:p>
          <a:p>
            <a:endParaRPr lang="en-US" dirty="0"/>
          </a:p>
        </p:txBody>
      </p:sp>
    </p:spTree>
    <p:extLst>
      <p:ext uri="{BB962C8B-B14F-4D97-AF65-F5344CB8AC3E}">
        <p14:creationId xmlns:p14="http://schemas.microsoft.com/office/powerpoint/2010/main" val="39609091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55B7-2C83-6D3E-5788-138DDE88DBE6}"/>
              </a:ext>
            </a:extLst>
          </p:cNvPr>
          <p:cNvSpPr>
            <a:spLocks noGrp="1"/>
          </p:cNvSpPr>
          <p:nvPr>
            <p:ph type="title"/>
          </p:nvPr>
        </p:nvSpPr>
        <p:spPr>
          <a:xfrm>
            <a:off x="706877" y="858298"/>
            <a:ext cx="10972800" cy="425753"/>
          </a:xfrm>
        </p:spPr>
        <p:txBody>
          <a:bodyPr/>
          <a:lstStyle/>
          <a:p>
            <a:r>
              <a:rPr lang="en-US" altLang="en-US" sz="2400" b="1" dirty="0">
                <a:solidFill>
                  <a:schemeClr val="tx1"/>
                </a:solidFill>
                <a:latin typeface="Times New Roman" panose="02020603050405020304" pitchFamily="18" charset="0"/>
                <a:cs typeface="Times New Roman" panose="02020603050405020304" pitchFamily="18" charset="0"/>
              </a:rPr>
              <a:t>Q-Learning</a:t>
            </a:r>
            <a:endParaRPr lang="en-IN" sz="2400" dirty="0"/>
          </a:p>
        </p:txBody>
      </p:sp>
      <p:sp>
        <p:nvSpPr>
          <p:cNvPr id="4" name="Rectangle 1">
            <a:extLst>
              <a:ext uri="{FF2B5EF4-FFF2-40B4-BE49-F238E27FC236}">
                <a16:creationId xmlns:a16="http://schemas.microsoft.com/office/drawing/2014/main" id="{FF545F2F-7D40-B1FA-9F7D-C3913E12257A}"/>
              </a:ext>
            </a:extLst>
          </p:cNvPr>
          <p:cNvSpPr>
            <a:spLocks noGrp="1" noChangeArrowheads="1"/>
          </p:cNvSpPr>
          <p:nvPr>
            <p:ph idx="1"/>
          </p:nvPr>
        </p:nvSpPr>
        <p:spPr bwMode="auto">
          <a:xfrm>
            <a:off x="609600" y="1557431"/>
            <a:ext cx="10972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What is Q-Learning?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Q-Learning is a </a:t>
            </a: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model-free</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off-policy</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reinforcement learning algorithm.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 aims to learn the </a:t>
            </a: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optimal action-value function</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Q(s, a) which gives the expected utility of taking action a in state s, and following the optimal policy thereafter.</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eaLnBrk="0" hangingPunct="0">
              <a:spcBef>
                <a:spcPct val="0"/>
              </a:spcBef>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Used when the agent doesn’t know the environment’s dynamics.</a:t>
            </a:r>
          </a:p>
        </p:txBody>
      </p:sp>
    </p:spTree>
    <p:extLst>
      <p:ext uri="{BB962C8B-B14F-4D97-AF65-F5344CB8AC3E}">
        <p14:creationId xmlns:p14="http://schemas.microsoft.com/office/powerpoint/2010/main" val="54990211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BB8C1-9146-C9D8-0874-86549E006B20}"/>
              </a:ext>
            </a:extLst>
          </p:cNvPr>
          <p:cNvSpPr>
            <a:spLocks noGrp="1"/>
          </p:cNvSpPr>
          <p:nvPr>
            <p:ph idx="1"/>
          </p:nvPr>
        </p:nvSpPr>
        <p:spPr>
          <a:xfrm>
            <a:off x="609600" y="1600202"/>
            <a:ext cx="10972800" cy="413424"/>
          </a:xfrm>
        </p:spPr>
        <p:txBody>
          <a:bodyPr/>
          <a:lstStyle/>
          <a:p>
            <a:r>
              <a:rPr lang="en-IN" sz="2400" b="1" dirty="0"/>
              <a:t>Key Concepts</a:t>
            </a:r>
          </a:p>
        </p:txBody>
      </p:sp>
      <p:graphicFrame>
        <p:nvGraphicFramePr>
          <p:cNvPr id="4" name="Table 3">
            <a:extLst>
              <a:ext uri="{FF2B5EF4-FFF2-40B4-BE49-F238E27FC236}">
                <a16:creationId xmlns:a16="http://schemas.microsoft.com/office/drawing/2014/main" id="{55DA7B63-2AF8-D176-C351-D066EE244A8C}"/>
              </a:ext>
            </a:extLst>
          </p:cNvPr>
          <p:cNvGraphicFramePr>
            <a:graphicFrameLocks noGrp="1"/>
          </p:cNvGraphicFramePr>
          <p:nvPr>
            <p:extLst>
              <p:ext uri="{D42A27DB-BD31-4B8C-83A1-F6EECF244321}">
                <p14:modId xmlns:p14="http://schemas.microsoft.com/office/powerpoint/2010/main" val="3964165819"/>
              </p:ext>
            </p:extLst>
          </p:nvPr>
        </p:nvGraphicFramePr>
        <p:xfrm>
          <a:off x="838200" y="2170550"/>
          <a:ext cx="10515600" cy="3200400"/>
        </p:xfrm>
        <a:graphic>
          <a:graphicData uri="http://schemas.openxmlformats.org/drawingml/2006/table">
            <a:tbl>
              <a:tblPr/>
              <a:tblGrid>
                <a:gridCol w="3023681">
                  <a:extLst>
                    <a:ext uri="{9D8B030D-6E8A-4147-A177-3AD203B41FA5}">
                      <a16:colId xmlns:a16="http://schemas.microsoft.com/office/drawing/2014/main" val="2056959707"/>
                    </a:ext>
                  </a:extLst>
                </a:gridCol>
                <a:gridCol w="7491919">
                  <a:extLst>
                    <a:ext uri="{9D8B030D-6E8A-4147-A177-3AD203B41FA5}">
                      <a16:colId xmlns:a16="http://schemas.microsoft.com/office/drawing/2014/main" val="2288456522"/>
                    </a:ext>
                  </a:extLst>
                </a:gridCol>
              </a:tblGrid>
              <a:tr h="0">
                <a:tc>
                  <a:txBody>
                    <a:bodyPr/>
                    <a:lstStyle/>
                    <a:p>
                      <a:pPr>
                        <a:buNone/>
                      </a:pPr>
                      <a:r>
                        <a:rPr lang="en-IN" sz="2400"/>
                        <a:t>Term</a:t>
                      </a:r>
                    </a:p>
                  </a:txBody>
                  <a:tcPr anchor="ctr">
                    <a:lnL>
                      <a:noFill/>
                    </a:lnL>
                    <a:lnR>
                      <a:noFill/>
                    </a:lnR>
                    <a:lnT>
                      <a:noFill/>
                    </a:lnT>
                    <a:lnB>
                      <a:noFill/>
                    </a:lnB>
                    <a:noFill/>
                  </a:tcPr>
                </a:tc>
                <a:tc>
                  <a:txBody>
                    <a:bodyPr/>
                    <a:lstStyle/>
                    <a:p>
                      <a:pPr>
                        <a:buNone/>
                      </a:pPr>
                      <a:r>
                        <a:rPr lang="en-IN" sz="2400"/>
                        <a:t>Meaning</a:t>
                      </a:r>
                    </a:p>
                  </a:txBody>
                  <a:tcPr anchor="ctr">
                    <a:lnL>
                      <a:noFill/>
                    </a:lnL>
                    <a:lnR>
                      <a:noFill/>
                    </a:lnR>
                    <a:lnT>
                      <a:noFill/>
                    </a:lnT>
                    <a:lnB>
                      <a:noFill/>
                    </a:lnB>
                    <a:noFill/>
                  </a:tcPr>
                </a:tc>
                <a:extLst>
                  <a:ext uri="{0D108BD9-81ED-4DB2-BD59-A6C34878D82A}">
                    <a16:rowId xmlns:a16="http://schemas.microsoft.com/office/drawing/2014/main" val="4150612730"/>
                  </a:ext>
                </a:extLst>
              </a:tr>
              <a:tr h="0">
                <a:tc>
                  <a:txBody>
                    <a:bodyPr/>
                    <a:lstStyle/>
                    <a:p>
                      <a:pPr>
                        <a:buNone/>
                      </a:pPr>
                      <a:r>
                        <a:rPr lang="en-IN" sz="2400" b="1"/>
                        <a:t>State (s)</a:t>
                      </a:r>
                      <a:endParaRPr lang="en-IN" sz="2400"/>
                    </a:p>
                  </a:txBody>
                  <a:tcPr anchor="ctr">
                    <a:lnL>
                      <a:noFill/>
                    </a:lnL>
                    <a:lnR>
                      <a:noFill/>
                    </a:lnR>
                    <a:lnT>
                      <a:noFill/>
                    </a:lnT>
                    <a:lnB>
                      <a:noFill/>
                    </a:lnB>
                    <a:noFill/>
                  </a:tcPr>
                </a:tc>
                <a:tc>
                  <a:txBody>
                    <a:bodyPr/>
                    <a:lstStyle/>
                    <a:p>
                      <a:pPr>
                        <a:buNone/>
                      </a:pPr>
                      <a:r>
                        <a:rPr lang="en-US" sz="2400"/>
                        <a:t>The current situation of the environment</a:t>
                      </a:r>
                    </a:p>
                  </a:txBody>
                  <a:tcPr anchor="ctr">
                    <a:lnL>
                      <a:noFill/>
                    </a:lnL>
                    <a:lnR>
                      <a:noFill/>
                    </a:lnR>
                    <a:lnT>
                      <a:noFill/>
                    </a:lnT>
                    <a:lnB>
                      <a:noFill/>
                    </a:lnB>
                    <a:noFill/>
                  </a:tcPr>
                </a:tc>
                <a:extLst>
                  <a:ext uri="{0D108BD9-81ED-4DB2-BD59-A6C34878D82A}">
                    <a16:rowId xmlns:a16="http://schemas.microsoft.com/office/drawing/2014/main" val="1740475886"/>
                  </a:ext>
                </a:extLst>
              </a:tr>
              <a:tr h="0">
                <a:tc>
                  <a:txBody>
                    <a:bodyPr/>
                    <a:lstStyle/>
                    <a:p>
                      <a:pPr>
                        <a:buNone/>
                      </a:pPr>
                      <a:r>
                        <a:rPr lang="en-IN" sz="2400" b="1"/>
                        <a:t>Action (a)</a:t>
                      </a:r>
                      <a:endParaRPr lang="en-IN" sz="2400"/>
                    </a:p>
                  </a:txBody>
                  <a:tcPr anchor="ctr">
                    <a:lnL>
                      <a:noFill/>
                    </a:lnL>
                    <a:lnR>
                      <a:noFill/>
                    </a:lnR>
                    <a:lnT>
                      <a:noFill/>
                    </a:lnT>
                    <a:lnB>
                      <a:noFill/>
                    </a:lnB>
                    <a:noFill/>
                  </a:tcPr>
                </a:tc>
                <a:tc>
                  <a:txBody>
                    <a:bodyPr/>
                    <a:lstStyle/>
                    <a:p>
                      <a:pPr>
                        <a:buNone/>
                      </a:pPr>
                      <a:r>
                        <a:rPr lang="en-US" sz="2400"/>
                        <a:t>The decision taken by the agent</a:t>
                      </a:r>
                    </a:p>
                  </a:txBody>
                  <a:tcPr anchor="ctr">
                    <a:lnL>
                      <a:noFill/>
                    </a:lnL>
                    <a:lnR>
                      <a:noFill/>
                    </a:lnR>
                    <a:lnT>
                      <a:noFill/>
                    </a:lnT>
                    <a:lnB>
                      <a:noFill/>
                    </a:lnB>
                    <a:noFill/>
                  </a:tcPr>
                </a:tc>
                <a:extLst>
                  <a:ext uri="{0D108BD9-81ED-4DB2-BD59-A6C34878D82A}">
                    <a16:rowId xmlns:a16="http://schemas.microsoft.com/office/drawing/2014/main" val="3075219164"/>
                  </a:ext>
                </a:extLst>
              </a:tr>
              <a:tr h="0">
                <a:tc>
                  <a:txBody>
                    <a:bodyPr/>
                    <a:lstStyle/>
                    <a:p>
                      <a:pPr>
                        <a:buNone/>
                      </a:pPr>
                      <a:r>
                        <a:rPr lang="en-IN" sz="2400" b="1"/>
                        <a:t>Reward (r)</a:t>
                      </a:r>
                      <a:endParaRPr lang="en-IN" sz="2400"/>
                    </a:p>
                  </a:txBody>
                  <a:tcPr anchor="ctr">
                    <a:lnL>
                      <a:noFill/>
                    </a:lnL>
                    <a:lnR>
                      <a:noFill/>
                    </a:lnR>
                    <a:lnT>
                      <a:noFill/>
                    </a:lnT>
                    <a:lnB>
                      <a:noFill/>
                    </a:lnB>
                    <a:noFill/>
                  </a:tcPr>
                </a:tc>
                <a:tc>
                  <a:txBody>
                    <a:bodyPr/>
                    <a:lstStyle/>
                    <a:p>
                      <a:pPr>
                        <a:buNone/>
                      </a:pPr>
                      <a:r>
                        <a:rPr lang="en-US" sz="2400"/>
                        <a:t>Feedback received after an action</a:t>
                      </a:r>
                    </a:p>
                  </a:txBody>
                  <a:tcPr anchor="ctr">
                    <a:lnL>
                      <a:noFill/>
                    </a:lnL>
                    <a:lnR>
                      <a:noFill/>
                    </a:lnR>
                    <a:lnT>
                      <a:noFill/>
                    </a:lnT>
                    <a:lnB>
                      <a:noFill/>
                    </a:lnB>
                    <a:noFill/>
                  </a:tcPr>
                </a:tc>
                <a:extLst>
                  <a:ext uri="{0D108BD9-81ED-4DB2-BD59-A6C34878D82A}">
                    <a16:rowId xmlns:a16="http://schemas.microsoft.com/office/drawing/2014/main" val="3505435022"/>
                  </a:ext>
                </a:extLst>
              </a:tr>
              <a:tr h="0">
                <a:tc>
                  <a:txBody>
                    <a:bodyPr/>
                    <a:lstStyle/>
                    <a:p>
                      <a:pPr>
                        <a:buNone/>
                      </a:pPr>
                      <a:r>
                        <a:rPr lang="en-IN" sz="2400" b="1"/>
                        <a:t>Q-Value (Q(s,a))</a:t>
                      </a:r>
                      <a:endParaRPr lang="en-IN" sz="2400"/>
                    </a:p>
                  </a:txBody>
                  <a:tcPr anchor="ctr">
                    <a:lnL>
                      <a:noFill/>
                    </a:lnL>
                    <a:lnR>
                      <a:noFill/>
                    </a:lnR>
                    <a:lnT>
                      <a:noFill/>
                    </a:lnT>
                    <a:lnB>
                      <a:noFill/>
                    </a:lnB>
                    <a:noFill/>
                  </a:tcPr>
                </a:tc>
                <a:tc>
                  <a:txBody>
                    <a:bodyPr/>
                    <a:lstStyle/>
                    <a:p>
                      <a:pPr>
                        <a:buNone/>
                      </a:pPr>
                      <a:r>
                        <a:rPr lang="en-US" sz="2400"/>
                        <a:t>Expected future reward for taking action a in state s</a:t>
                      </a:r>
                    </a:p>
                  </a:txBody>
                  <a:tcPr anchor="ctr">
                    <a:lnL>
                      <a:noFill/>
                    </a:lnL>
                    <a:lnR>
                      <a:noFill/>
                    </a:lnR>
                    <a:lnT>
                      <a:noFill/>
                    </a:lnT>
                    <a:lnB>
                      <a:noFill/>
                    </a:lnB>
                    <a:noFill/>
                  </a:tcPr>
                </a:tc>
                <a:extLst>
                  <a:ext uri="{0D108BD9-81ED-4DB2-BD59-A6C34878D82A}">
                    <a16:rowId xmlns:a16="http://schemas.microsoft.com/office/drawing/2014/main" val="553786547"/>
                  </a:ext>
                </a:extLst>
              </a:tr>
              <a:tr h="0">
                <a:tc>
                  <a:txBody>
                    <a:bodyPr/>
                    <a:lstStyle/>
                    <a:p>
                      <a:pPr>
                        <a:buNone/>
                      </a:pPr>
                      <a:r>
                        <a:rPr lang="en-IN" sz="2400" b="1"/>
                        <a:t>Learning Rate (</a:t>
                      </a:r>
                      <a:r>
                        <a:rPr lang="el-GR" sz="2400" b="1"/>
                        <a:t>α)</a:t>
                      </a:r>
                      <a:endParaRPr lang="el-GR" sz="2400"/>
                    </a:p>
                  </a:txBody>
                  <a:tcPr anchor="ctr">
                    <a:lnL>
                      <a:noFill/>
                    </a:lnL>
                    <a:lnR>
                      <a:noFill/>
                    </a:lnR>
                    <a:lnT>
                      <a:noFill/>
                    </a:lnT>
                    <a:lnB>
                      <a:noFill/>
                    </a:lnB>
                    <a:noFill/>
                  </a:tcPr>
                </a:tc>
                <a:tc>
                  <a:txBody>
                    <a:bodyPr/>
                    <a:lstStyle/>
                    <a:p>
                      <a:pPr>
                        <a:buNone/>
                      </a:pPr>
                      <a:r>
                        <a:rPr lang="en-US" sz="2400"/>
                        <a:t>Controls how much new info overrides old info</a:t>
                      </a:r>
                    </a:p>
                  </a:txBody>
                  <a:tcPr anchor="ctr">
                    <a:lnL>
                      <a:noFill/>
                    </a:lnL>
                    <a:lnR>
                      <a:noFill/>
                    </a:lnR>
                    <a:lnT>
                      <a:noFill/>
                    </a:lnT>
                    <a:lnB>
                      <a:noFill/>
                    </a:lnB>
                    <a:noFill/>
                  </a:tcPr>
                </a:tc>
                <a:extLst>
                  <a:ext uri="{0D108BD9-81ED-4DB2-BD59-A6C34878D82A}">
                    <a16:rowId xmlns:a16="http://schemas.microsoft.com/office/drawing/2014/main" val="438239335"/>
                  </a:ext>
                </a:extLst>
              </a:tr>
              <a:tr h="0">
                <a:tc>
                  <a:txBody>
                    <a:bodyPr/>
                    <a:lstStyle/>
                    <a:p>
                      <a:pPr>
                        <a:buNone/>
                      </a:pPr>
                      <a:r>
                        <a:rPr lang="en-IN" sz="2400" b="1"/>
                        <a:t>Discount Factor (</a:t>
                      </a:r>
                      <a:r>
                        <a:rPr lang="el-GR" sz="2400" b="1"/>
                        <a:t>γ)</a:t>
                      </a:r>
                      <a:endParaRPr lang="el-GR" sz="2400"/>
                    </a:p>
                  </a:txBody>
                  <a:tcPr anchor="ctr">
                    <a:lnL>
                      <a:noFill/>
                    </a:lnL>
                    <a:lnR>
                      <a:noFill/>
                    </a:lnR>
                    <a:lnT>
                      <a:noFill/>
                    </a:lnT>
                    <a:lnB>
                      <a:noFill/>
                    </a:lnB>
                    <a:noFill/>
                  </a:tcPr>
                </a:tc>
                <a:tc>
                  <a:txBody>
                    <a:bodyPr/>
                    <a:lstStyle/>
                    <a:p>
                      <a:pPr>
                        <a:buNone/>
                      </a:pPr>
                      <a:r>
                        <a:rPr lang="en-US" sz="2400" dirty="0"/>
                        <a:t>Determines importance of future rewards</a:t>
                      </a:r>
                    </a:p>
                  </a:txBody>
                  <a:tcPr anchor="ctr">
                    <a:lnL>
                      <a:noFill/>
                    </a:lnL>
                    <a:lnR>
                      <a:noFill/>
                    </a:lnR>
                    <a:lnT>
                      <a:noFill/>
                    </a:lnT>
                    <a:lnB>
                      <a:noFill/>
                    </a:lnB>
                    <a:noFill/>
                  </a:tcPr>
                </a:tc>
                <a:extLst>
                  <a:ext uri="{0D108BD9-81ED-4DB2-BD59-A6C34878D82A}">
                    <a16:rowId xmlns:a16="http://schemas.microsoft.com/office/drawing/2014/main" val="1304952321"/>
                  </a:ext>
                </a:extLst>
              </a:tr>
            </a:tbl>
          </a:graphicData>
        </a:graphic>
      </p:graphicFrame>
      <p:sp>
        <p:nvSpPr>
          <p:cNvPr id="5" name="Title 1">
            <a:extLst>
              <a:ext uri="{FF2B5EF4-FFF2-40B4-BE49-F238E27FC236}">
                <a16:creationId xmlns:a16="http://schemas.microsoft.com/office/drawing/2014/main" id="{22E40074-C664-919C-1515-2362827FAAA7}"/>
              </a:ext>
            </a:extLst>
          </p:cNvPr>
          <p:cNvSpPr>
            <a:spLocks noGrp="1"/>
          </p:cNvSpPr>
          <p:nvPr>
            <p:ph type="title"/>
          </p:nvPr>
        </p:nvSpPr>
        <p:spPr>
          <a:xfrm>
            <a:off x="706877" y="858298"/>
            <a:ext cx="10972800" cy="425753"/>
          </a:xfrm>
        </p:spPr>
        <p:txBody>
          <a:bodyPr/>
          <a:lstStyle/>
          <a:p>
            <a:r>
              <a:rPr lang="en-US" altLang="en-US" sz="2400" b="1" dirty="0">
                <a:solidFill>
                  <a:schemeClr val="tx1"/>
                </a:solidFill>
                <a:latin typeface="Times New Roman" panose="02020603050405020304" pitchFamily="18" charset="0"/>
                <a:cs typeface="Times New Roman" panose="02020603050405020304" pitchFamily="18" charset="0"/>
              </a:rPr>
              <a:t>Q-Learning</a:t>
            </a:r>
            <a:endParaRPr lang="en-IN" sz="2400" dirty="0"/>
          </a:p>
        </p:txBody>
      </p:sp>
    </p:spTree>
    <p:extLst>
      <p:ext uri="{BB962C8B-B14F-4D97-AF65-F5344CB8AC3E}">
        <p14:creationId xmlns:p14="http://schemas.microsoft.com/office/powerpoint/2010/main" val="386722659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55BE4-0374-961F-3F59-9358AA9F6EA7}"/>
              </a:ext>
            </a:extLst>
          </p:cNvPr>
          <p:cNvSpPr>
            <a:spLocks noGrp="1"/>
          </p:cNvSpPr>
          <p:nvPr>
            <p:ph idx="1"/>
          </p:nvPr>
        </p:nvSpPr>
        <p:spPr>
          <a:xfrm>
            <a:off x="609600" y="1600202"/>
            <a:ext cx="10972800" cy="938718"/>
          </a:xfrm>
        </p:spPr>
        <p:txBody>
          <a:bodyPr/>
          <a:lstStyle/>
          <a:p>
            <a:r>
              <a:rPr lang="en-US" sz="2400" b="1" dirty="0"/>
              <a:t>Q-Learning Update Rule</a:t>
            </a:r>
          </a:p>
          <a:p>
            <a:r>
              <a:rPr lang="en-US" sz="2400" dirty="0"/>
              <a:t>The Q-value is updated as:</a:t>
            </a:r>
          </a:p>
          <a:p>
            <a:endParaRPr lang="en-IN" sz="2400" dirty="0"/>
          </a:p>
        </p:txBody>
      </p:sp>
      <p:pic>
        <p:nvPicPr>
          <p:cNvPr id="5" name="Picture 4">
            <a:extLst>
              <a:ext uri="{FF2B5EF4-FFF2-40B4-BE49-F238E27FC236}">
                <a16:creationId xmlns:a16="http://schemas.microsoft.com/office/drawing/2014/main" id="{8738CB94-5727-9D59-2F86-D615FF926CD8}"/>
              </a:ext>
            </a:extLst>
          </p:cNvPr>
          <p:cNvPicPr>
            <a:picLocks noChangeAspect="1"/>
          </p:cNvPicPr>
          <p:nvPr/>
        </p:nvPicPr>
        <p:blipFill>
          <a:blip r:embed="rId2"/>
          <a:stretch>
            <a:fillRect/>
          </a:stretch>
        </p:blipFill>
        <p:spPr>
          <a:xfrm>
            <a:off x="1610434" y="2607418"/>
            <a:ext cx="6541345" cy="821582"/>
          </a:xfrm>
          <a:prstGeom prst="rect">
            <a:avLst/>
          </a:prstGeom>
        </p:spPr>
      </p:pic>
      <p:pic>
        <p:nvPicPr>
          <p:cNvPr id="7" name="Picture 6">
            <a:extLst>
              <a:ext uri="{FF2B5EF4-FFF2-40B4-BE49-F238E27FC236}">
                <a16:creationId xmlns:a16="http://schemas.microsoft.com/office/drawing/2014/main" id="{D73EB999-E19D-F60B-7066-635F8F254346}"/>
              </a:ext>
            </a:extLst>
          </p:cNvPr>
          <p:cNvPicPr>
            <a:picLocks noChangeAspect="1"/>
          </p:cNvPicPr>
          <p:nvPr/>
        </p:nvPicPr>
        <p:blipFill>
          <a:blip r:embed="rId3"/>
          <a:stretch>
            <a:fillRect/>
          </a:stretch>
        </p:blipFill>
        <p:spPr>
          <a:xfrm>
            <a:off x="1102265" y="3518980"/>
            <a:ext cx="4121488" cy="2706722"/>
          </a:xfrm>
          <a:prstGeom prst="rect">
            <a:avLst/>
          </a:prstGeom>
        </p:spPr>
      </p:pic>
      <p:sp>
        <p:nvSpPr>
          <p:cNvPr id="8" name="Title 1">
            <a:extLst>
              <a:ext uri="{FF2B5EF4-FFF2-40B4-BE49-F238E27FC236}">
                <a16:creationId xmlns:a16="http://schemas.microsoft.com/office/drawing/2014/main" id="{FDB2B3B8-17CF-45A8-144C-BDDB542B6F48}"/>
              </a:ext>
            </a:extLst>
          </p:cNvPr>
          <p:cNvSpPr>
            <a:spLocks noGrp="1"/>
          </p:cNvSpPr>
          <p:nvPr>
            <p:ph type="title"/>
          </p:nvPr>
        </p:nvSpPr>
        <p:spPr>
          <a:xfrm>
            <a:off x="706877" y="858298"/>
            <a:ext cx="10972800" cy="425753"/>
          </a:xfrm>
        </p:spPr>
        <p:txBody>
          <a:bodyPr/>
          <a:lstStyle/>
          <a:p>
            <a:r>
              <a:rPr lang="en-US" altLang="en-US" sz="2400" b="1" dirty="0">
                <a:solidFill>
                  <a:schemeClr val="tx1"/>
                </a:solidFill>
                <a:latin typeface="Times New Roman" panose="02020603050405020304" pitchFamily="18" charset="0"/>
                <a:cs typeface="Times New Roman" panose="02020603050405020304" pitchFamily="18" charset="0"/>
              </a:rPr>
              <a:t>Q-Learning</a:t>
            </a:r>
            <a:endParaRPr lang="en-IN" sz="2400" dirty="0"/>
          </a:p>
        </p:txBody>
      </p:sp>
    </p:spTree>
    <p:extLst>
      <p:ext uri="{BB962C8B-B14F-4D97-AF65-F5344CB8AC3E}">
        <p14:creationId xmlns:p14="http://schemas.microsoft.com/office/powerpoint/2010/main" val="29605691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A7B5-8225-AC61-4DD4-90505E2338F9}"/>
              </a:ext>
            </a:extLst>
          </p:cNvPr>
          <p:cNvSpPr>
            <a:spLocks noGrp="1"/>
          </p:cNvSpPr>
          <p:nvPr>
            <p:ph type="title"/>
          </p:nvPr>
        </p:nvSpPr>
        <p:spPr>
          <a:xfrm>
            <a:off x="765242" y="1364136"/>
            <a:ext cx="10972800" cy="523030"/>
          </a:xfrm>
        </p:spPr>
        <p:txBody>
          <a:bodyPr/>
          <a:lstStyle/>
          <a:p>
            <a:pPr algn="l"/>
            <a:r>
              <a:rPr lang="en-US" sz="2400" b="1" dirty="0"/>
              <a:t>Key Terminologies in Reinforcement Learning</a:t>
            </a:r>
            <a:endParaRPr lang="en-IN" sz="2400" b="1" dirty="0"/>
          </a:p>
        </p:txBody>
      </p:sp>
      <p:graphicFrame>
        <p:nvGraphicFramePr>
          <p:cNvPr id="4" name="Table 3">
            <a:extLst>
              <a:ext uri="{FF2B5EF4-FFF2-40B4-BE49-F238E27FC236}">
                <a16:creationId xmlns:a16="http://schemas.microsoft.com/office/drawing/2014/main" id="{6372EAC2-BBC2-EF9E-6658-181FDE003AF9}"/>
              </a:ext>
            </a:extLst>
          </p:cNvPr>
          <p:cNvGraphicFramePr>
            <a:graphicFrameLocks noGrp="1"/>
          </p:cNvGraphicFramePr>
          <p:nvPr>
            <p:extLst>
              <p:ext uri="{D42A27DB-BD31-4B8C-83A1-F6EECF244321}">
                <p14:modId xmlns:p14="http://schemas.microsoft.com/office/powerpoint/2010/main" val="327650884"/>
              </p:ext>
            </p:extLst>
          </p:nvPr>
        </p:nvGraphicFramePr>
        <p:xfrm>
          <a:off x="1095983" y="2000835"/>
          <a:ext cx="10486417" cy="3758471"/>
        </p:xfrm>
        <a:graphic>
          <a:graphicData uri="http://schemas.openxmlformats.org/drawingml/2006/table">
            <a:tbl>
              <a:tblPr/>
              <a:tblGrid>
                <a:gridCol w="1972073">
                  <a:extLst>
                    <a:ext uri="{9D8B030D-6E8A-4147-A177-3AD203B41FA5}">
                      <a16:colId xmlns:a16="http://schemas.microsoft.com/office/drawing/2014/main" val="997237846"/>
                    </a:ext>
                  </a:extLst>
                </a:gridCol>
                <a:gridCol w="8514344">
                  <a:extLst>
                    <a:ext uri="{9D8B030D-6E8A-4147-A177-3AD203B41FA5}">
                      <a16:colId xmlns:a16="http://schemas.microsoft.com/office/drawing/2014/main" val="3098566150"/>
                    </a:ext>
                  </a:extLst>
                </a:gridCol>
              </a:tblGrid>
              <a:tr h="235207">
                <a:tc>
                  <a:txBody>
                    <a:bodyPr/>
                    <a:lstStyle/>
                    <a:p>
                      <a:pPr>
                        <a:buNone/>
                      </a:pPr>
                      <a:r>
                        <a:rPr lang="en-IN" sz="2000" b="1"/>
                        <a:t>Term</a:t>
                      </a:r>
                      <a:endParaRPr lang="en-IN" sz="2000"/>
                    </a:p>
                  </a:txBody>
                  <a:tcPr marL="58802" marR="58802" marT="29401" marB="29401" anchor="ctr">
                    <a:lnL>
                      <a:noFill/>
                    </a:lnL>
                    <a:lnR>
                      <a:noFill/>
                    </a:lnR>
                    <a:lnT>
                      <a:noFill/>
                    </a:lnT>
                    <a:lnB>
                      <a:noFill/>
                    </a:lnB>
                    <a:noFill/>
                  </a:tcPr>
                </a:tc>
                <a:tc>
                  <a:txBody>
                    <a:bodyPr/>
                    <a:lstStyle/>
                    <a:p>
                      <a:pPr>
                        <a:buNone/>
                      </a:pPr>
                      <a:r>
                        <a:rPr lang="en-IN" sz="2000" b="1"/>
                        <a:t>Description</a:t>
                      </a:r>
                      <a:endParaRPr lang="en-IN" sz="2000"/>
                    </a:p>
                  </a:txBody>
                  <a:tcPr marL="58802" marR="58802" marT="29401" marB="29401" anchor="ctr">
                    <a:lnL>
                      <a:noFill/>
                    </a:lnL>
                    <a:lnR>
                      <a:noFill/>
                    </a:lnR>
                    <a:lnT>
                      <a:noFill/>
                    </a:lnT>
                    <a:lnB>
                      <a:noFill/>
                    </a:lnB>
                    <a:noFill/>
                  </a:tcPr>
                </a:tc>
                <a:extLst>
                  <a:ext uri="{0D108BD9-81ED-4DB2-BD59-A6C34878D82A}">
                    <a16:rowId xmlns:a16="http://schemas.microsoft.com/office/drawing/2014/main" val="208064446"/>
                  </a:ext>
                </a:extLst>
              </a:tr>
              <a:tr h="411613">
                <a:tc>
                  <a:txBody>
                    <a:bodyPr/>
                    <a:lstStyle/>
                    <a:p>
                      <a:pPr>
                        <a:buNone/>
                      </a:pPr>
                      <a:r>
                        <a:rPr lang="en-IN" sz="2000" b="1"/>
                        <a:t>Agent</a:t>
                      </a:r>
                      <a:endParaRPr lang="en-IN" sz="2000"/>
                    </a:p>
                  </a:txBody>
                  <a:tcPr marL="58802" marR="58802" marT="29401" marB="29401" anchor="ctr">
                    <a:lnL>
                      <a:noFill/>
                    </a:lnL>
                    <a:lnR>
                      <a:noFill/>
                    </a:lnR>
                    <a:lnT>
                      <a:noFill/>
                    </a:lnT>
                    <a:lnB>
                      <a:noFill/>
                    </a:lnB>
                    <a:noFill/>
                  </a:tcPr>
                </a:tc>
                <a:tc>
                  <a:txBody>
                    <a:bodyPr/>
                    <a:lstStyle/>
                    <a:p>
                      <a:pPr>
                        <a:buNone/>
                      </a:pPr>
                      <a:r>
                        <a:rPr lang="en-US" sz="2000"/>
                        <a:t>The learner or decision-maker that interacts with the environment.</a:t>
                      </a:r>
                    </a:p>
                  </a:txBody>
                  <a:tcPr marL="58802" marR="58802" marT="29401" marB="29401" anchor="ctr">
                    <a:lnL>
                      <a:noFill/>
                    </a:lnL>
                    <a:lnR>
                      <a:noFill/>
                    </a:lnR>
                    <a:lnT>
                      <a:noFill/>
                    </a:lnT>
                    <a:lnB>
                      <a:noFill/>
                    </a:lnB>
                    <a:noFill/>
                  </a:tcPr>
                </a:tc>
                <a:extLst>
                  <a:ext uri="{0D108BD9-81ED-4DB2-BD59-A6C34878D82A}">
                    <a16:rowId xmlns:a16="http://schemas.microsoft.com/office/drawing/2014/main" val="570820394"/>
                  </a:ext>
                </a:extLst>
              </a:tr>
              <a:tr h="411613">
                <a:tc>
                  <a:txBody>
                    <a:bodyPr/>
                    <a:lstStyle/>
                    <a:p>
                      <a:pPr>
                        <a:buNone/>
                      </a:pPr>
                      <a:r>
                        <a:rPr lang="en-IN" sz="2000" b="1"/>
                        <a:t>Environment</a:t>
                      </a:r>
                      <a:endParaRPr lang="en-IN" sz="2000"/>
                    </a:p>
                  </a:txBody>
                  <a:tcPr marL="58802" marR="58802" marT="29401" marB="29401" anchor="ctr">
                    <a:lnL>
                      <a:noFill/>
                    </a:lnL>
                    <a:lnR>
                      <a:noFill/>
                    </a:lnR>
                    <a:lnT>
                      <a:noFill/>
                    </a:lnT>
                    <a:lnB>
                      <a:noFill/>
                    </a:lnB>
                    <a:noFill/>
                  </a:tcPr>
                </a:tc>
                <a:tc>
                  <a:txBody>
                    <a:bodyPr/>
                    <a:lstStyle/>
                    <a:p>
                      <a:pPr>
                        <a:buNone/>
                      </a:pPr>
                      <a:r>
                        <a:rPr lang="en-US" sz="2000"/>
                        <a:t>The external system the agent interacts with and tries to influence.</a:t>
                      </a:r>
                    </a:p>
                  </a:txBody>
                  <a:tcPr marL="58802" marR="58802" marT="29401" marB="29401" anchor="ctr">
                    <a:lnL>
                      <a:noFill/>
                    </a:lnL>
                    <a:lnR>
                      <a:noFill/>
                    </a:lnR>
                    <a:lnT>
                      <a:noFill/>
                    </a:lnT>
                    <a:lnB>
                      <a:noFill/>
                    </a:lnB>
                    <a:noFill/>
                  </a:tcPr>
                </a:tc>
                <a:extLst>
                  <a:ext uri="{0D108BD9-81ED-4DB2-BD59-A6C34878D82A}">
                    <a16:rowId xmlns:a16="http://schemas.microsoft.com/office/drawing/2014/main" val="3750553451"/>
                  </a:ext>
                </a:extLst>
              </a:tr>
              <a:tr h="411613">
                <a:tc>
                  <a:txBody>
                    <a:bodyPr/>
                    <a:lstStyle/>
                    <a:p>
                      <a:pPr>
                        <a:buNone/>
                      </a:pPr>
                      <a:r>
                        <a:rPr lang="en-IN" sz="2000" b="1"/>
                        <a:t>State (S)</a:t>
                      </a:r>
                      <a:endParaRPr lang="en-IN" sz="2000"/>
                    </a:p>
                  </a:txBody>
                  <a:tcPr marL="58802" marR="58802" marT="29401" marB="29401" anchor="ctr">
                    <a:lnL>
                      <a:noFill/>
                    </a:lnL>
                    <a:lnR>
                      <a:noFill/>
                    </a:lnR>
                    <a:lnT>
                      <a:noFill/>
                    </a:lnT>
                    <a:lnB>
                      <a:noFill/>
                    </a:lnB>
                    <a:noFill/>
                  </a:tcPr>
                </a:tc>
                <a:tc>
                  <a:txBody>
                    <a:bodyPr/>
                    <a:lstStyle/>
                    <a:p>
                      <a:pPr>
                        <a:buNone/>
                      </a:pPr>
                      <a:r>
                        <a:rPr lang="en-US" sz="2000"/>
                        <a:t>A representation of the current situation the agent is in.</a:t>
                      </a:r>
                    </a:p>
                  </a:txBody>
                  <a:tcPr marL="58802" marR="58802" marT="29401" marB="29401" anchor="ctr">
                    <a:lnL>
                      <a:noFill/>
                    </a:lnL>
                    <a:lnR>
                      <a:noFill/>
                    </a:lnR>
                    <a:lnT>
                      <a:noFill/>
                    </a:lnT>
                    <a:lnB>
                      <a:noFill/>
                    </a:lnB>
                    <a:noFill/>
                  </a:tcPr>
                </a:tc>
                <a:extLst>
                  <a:ext uri="{0D108BD9-81ED-4DB2-BD59-A6C34878D82A}">
                    <a16:rowId xmlns:a16="http://schemas.microsoft.com/office/drawing/2014/main" val="2087913946"/>
                  </a:ext>
                </a:extLst>
              </a:tr>
              <a:tr h="411613">
                <a:tc>
                  <a:txBody>
                    <a:bodyPr/>
                    <a:lstStyle/>
                    <a:p>
                      <a:pPr>
                        <a:buNone/>
                      </a:pPr>
                      <a:r>
                        <a:rPr lang="en-IN" sz="2000" b="1"/>
                        <a:t>Action (A)</a:t>
                      </a:r>
                      <a:endParaRPr lang="en-IN" sz="2000"/>
                    </a:p>
                  </a:txBody>
                  <a:tcPr marL="58802" marR="58802" marT="29401" marB="29401" anchor="ctr">
                    <a:lnL>
                      <a:noFill/>
                    </a:lnL>
                    <a:lnR>
                      <a:noFill/>
                    </a:lnR>
                    <a:lnT>
                      <a:noFill/>
                    </a:lnT>
                    <a:lnB>
                      <a:noFill/>
                    </a:lnB>
                    <a:noFill/>
                  </a:tcPr>
                </a:tc>
                <a:tc>
                  <a:txBody>
                    <a:bodyPr/>
                    <a:lstStyle/>
                    <a:p>
                      <a:pPr>
                        <a:buNone/>
                      </a:pPr>
                      <a:r>
                        <a:rPr lang="en-US" sz="2000" dirty="0"/>
                        <a:t>The set of all possible moves the agent can take from a given state.</a:t>
                      </a:r>
                    </a:p>
                  </a:txBody>
                  <a:tcPr marL="58802" marR="58802" marT="29401" marB="29401" anchor="ctr">
                    <a:lnL>
                      <a:noFill/>
                    </a:lnL>
                    <a:lnR>
                      <a:noFill/>
                    </a:lnR>
                    <a:lnT>
                      <a:noFill/>
                    </a:lnT>
                    <a:lnB>
                      <a:noFill/>
                    </a:lnB>
                    <a:noFill/>
                  </a:tcPr>
                </a:tc>
                <a:extLst>
                  <a:ext uri="{0D108BD9-81ED-4DB2-BD59-A6C34878D82A}">
                    <a16:rowId xmlns:a16="http://schemas.microsoft.com/office/drawing/2014/main" val="3398882368"/>
                  </a:ext>
                </a:extLst>
              </a:tr>
              <a:tr h="411613">
                <a:tc>
                  <a:txBody>
                    <a:bodyPr/>
                    <a:lstStyle/>
                    <a:p>
                      <a:pPr>
                        <a:buNone/>
                      </a:pPr>
                      <a:r>
                        <a:rPr lang="en-IN" sz="2000" b="1"/>
                        <a:t>Reward (R)</a:t>
                      </a:r>
                      <a:endParaRPr lang="en-IN" sz="2000"/>
                    </a:p>
                  </a:txBody>
                  <a:tcPr marL="58802" marR="58802" marT="29401" marB="29401" anchor="ctr">
                    <a:lnL>
                      <a:noFill/>
                    </a:lnL>
                    <a:lnR>
                      <a:noFill/>
                    </a:lnR>
                    <a:lnT>
                      <a:noFill/>
                    </a:lnT>
                    <a:lnB>
                      <a:noFill/>
                    </a:lnB>
                    <a:noFill/>
                  </a:tcPr>
                </a:tc>
                <a:tc>
                  <a:txBody>
                    <a:bodyPr/>
                    <a:lstStyle/>
                    <a:p>
                      <a:pPr>
                        <a:buNone/>
                      </a:pPr>
                      <a:r>
                        <a:rPr lang="en-US" sz="2000"/>
                        <a:t>A scalar feedback signal received after taking an action; indicates good/bad.</a:t>
                      </a:r>
                    </a:p>
                  </a:txBody>
                  <a:tcPr marL="58802" marR="58802" marT="29401" marB="29401" anchor="ctr">
                    <a:lnL>
                      <a:noFill/>
                    </a:lnL>
                    <a:lnR>
                      <a:noFill/>
                    </a:lnR>
                    <a:lnT>
                      <a:noFill/>
                    </a:lnT>
                    <a:lnB>
                      <a:noFill/>
                    </a:lnB>
                    <a:noFill/>
                  </a:tcPr>
                </a:tc>
                <a:extLst>
                  <a:ext uri="{0D108BD9-81ED-4DB2-BD59-A6C34878D82A}">
                    <a16:rowId xmlns:a16="http://schemas.microsoft.com/office/drawing/2014/main" val="2943174194"/>
                  </a:ext>
                </a:extLst>
              </a:tr>
              <a:tr h="411613">
                <a:tc>
                  <a:txBody>
                    <a:bodyPr/>
                    <a:lstStyle/>
                    <a:p>
                      <a:pPr>
                        <a:buNone/>
                      </a:pPr>
                      <a:r>
                        <a:rPr lang="en-IN" sz="2000" b="1"/>
                        <a:t>Policy (</a:t>
                      </a:r>
                      <a:r>
                        <a:rPr lang="el-GR" sz="2000" b="1"/>
                        <a:t>π)</a:t>
                      </a:r>
                      <a:endParaRPr lang="el-GR" sz="2000"/>
                    </a:p>
                  </a:txBody>
                  <a:tcPr marL="58802" marR="58802" marT="29401" marB="29401" anchor="ctr">
                    <a:lnL>
                      <a:noFill/>
                    </a:lnL>
                    <a:lnR>
                      <a:noFill/>
                    </a:lnR>
                    <a:lnT>
                      <a:noFill/>
                    </a:lnT>
                    <a:lnB>
                      <a:noFill/>
                    </a:lnB>
                    <a:noFill/>
                  </a:tcPr>
                </a:tc>
                <a:tc>
                  <a:txBody>
                    <a:bodyPr/>
                    <a:lstStyle/>
                    <a:p>
                      <a:pPr>
                        <a:buNone/>
                      </a:pPr>
                      <a:r>
                        <a:rPr lang="en-US" sz="2000"/>
                        <a:t>The strategy used by the agent to choose actions given a state.</a:t>
                      </a:r>
                    </a:p>
                  </a:txBody>
                  <a:tcPr marL="58802" marR="58802" marT="29401" marB="29401" anchor="ctr">
                    <a:lnL>
                      <a:noFill/>
                    </a:lnL>
                    <a:lnR>
                      <a:noFill/>
                    </a:lnR>
                    <a:lnT>
                      <a:noFill/>
                    </a:lnT>
                    <a:lnB>
                      <a:noFill/>
                    </a:lnB>
                    <a:noFill/>
                  </a:tcPr>
                </a:tc>
                <a:extLst>
                  <a:ext uri="{0D108BD9-81ED-4DB2-BD59-A6C34878D82A}">
                    <a16:rowId xmlns:a16="http://schemas.microsoft.com/office/drawing/2014/main" val="3654008399"/>
                  </a:ext>
                </a:extLst>
              </a:tr>
              <a:tr h="411613">
                <a:tc>
                  <a:txBody>
                    <a:bodyPr/>
                    <a:lstStyle/>
                    <a:p>
                      <a:pPr>
                        <a:buNone/>
                      </a:pPr>
                      <a:r>
                        <a:rPr lang="en-IN" sz="2000" b="1"/>
                        <a:t>Value Function (V)</a:t>
                      </a:r>
                      <a:endParaRPr lang="en-IN" sz="2000"/>
                    </a:p>
                  </a:txBody>
                  <a:tcPr marL="58802" marR="58802" marT="29401" marB="29401" anchor="ctr">
                    <a:lnL>
                      <a:noFill/>
                    </a:lnL>
                    <a:lnR>
                      <a:noFill/>
                    </a:lnR>
                    <a:lnT>
                      <a:noFill/>
                    </a:lnT>
                    <a:lnB>
                      <a:noFill/>
                    </a:lnB>
                    <a:noFill/>
                  </a:tcPr>
                </a:tc>
                <a:tc>
                  <a:txBody>
                    <a:bodyPr/>
                    <a:lstStyle/>
                    <a:p>
                      <a:pPr>
                        <a:buNone/>
                      </a:pPr>
                      <a:r>
                        <a:rPr lang="en-US" sz="2000" dirty="0"/>
                        <a:t>The expected long-term return starting from a state under a policy.</a:t>
                      </a:r>
                    </a:p>
                  </a:txBody>
                  <a:tcPr marL="58802" marR="58802" marT="29401" marB="29401" anchor="ctr">
                    <a:lnL>
                      <a:noFill/>
                    </a:lnL>
                    <a:lnR>
                      <a:noFill/>
                    </a:lnR>
                    <a:lnT>
                      <a:noFill/>
                    </a:lnT>
                    <a:lnB>
                      <a:noFill/>
                    </a:lnB>
                    <a:noFill/>
                  </a:tcPr>
                </a:tc>
                <a:extLst>
                  <a:ext uri="{0D108BD9-81ED-4DB2-BD59-A6C34878D82A}">
                    <a16:rowId xmlns:a16="http://schemas.microsoft.com/office/drawing/2014/main" val="4068112214"/>
                  </a:ext>
                </a:extLst>
              </a:tr>
            </a:tbl>
          </a:graphicData>
        </a:graphic>
      </p:graphicFrame>
      <p:sp>
        <p:nvSpPr>
          <p:cNvPr id="5" name="Title 1">
            <a:extLst>
              <a:ext uri="{FF2B5EF4-FFF2-40B4-BE49-F238E27FC236}">
                <a16:creationId xmlns:a16="http://schemas.microsoft.com/office/drawing/2014/main" id="{1389613C-7C11-73E2-D016-3F42D4340F7C}"/>
              </a:ext>
            </a:extLst>
          </p:cNvPr>
          <p:cNvSpPr txBox="1">
            <a:spLocks/>
          </p:cNvSpPr>
          <p:nvPr/>
        </p:nvSpPr>
        <p:spPr>
          <a:xfrm>
            <a:off x="716604" y="809660"/>
            <a:ext cx="10972800" cy="457198"/>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2400" b="1" kern="0"/>
              <a:t>Introduction to Reinforcement Learning </a:t>
            </a:r>
            <a:endParaRPr lang="en-IN" sz="2400" b="1" kern="0" dirty="0"/>
          </a:p>
        </p:txBody>
      </p:sp>
    </p:spTree>
    <p:extLst>
      <p:ext uri="{BB962C8B-B14F-4D97-AF65-F5344CB8AC3E}">
        <p14:creationId xmlns:p14="http://schemas.microsoft.com/office/powerpoint/2010/main" val="330118608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0B25-340E-94E5-116B-F2C30120A327}"/>
              </a:ext>
            </a:extLst>
          </p:cNvPr>
          <p:cNvSpPr>
            <a:spLocks noGrp="1"/>
          </p:cNvSpPr>
          <p:nvPr>
            <p:ph type="title"/>
          </p:nvPr>
        </p:nvSpPr>
        <p:spPr>
          <a:xfrm>
            <a:off x="609600" y="653142"/>
            <a:ext cx="10972800" cy="764495"/>
          </a:xfrm>
        </p:spPr>
        <p:txBody>
          <a:bodyPr/>
          <a:lstStyle/>
          <a:p>
            <a:r>
              <a:rPr lang="en-US" dirty="0"/>
              <a:t>Q-Value Table</a:t>
            </a:r>
          </a:p>
        </p:txBody>
      </p:sp>
      <p:sp>
        <p:nvSpPr>
          <p:cNvPr id="3" name="Content Placeholder 2">
            <a:extLst>
              <a:ext uri="{FF2B5EF4-FFF2-40B4-BE49-F238E27FC236}">
                <a16:creationId xmlns:a16="http://schemas.microsoft.com/office/drawing/2014/main" id="{F1E83340-DBEB-3012-7FB6-98373437F9FE}"/>
              </a:ext>
            </a:extLst>
          </p:cNvPr>
          <p:cNvSpPr>
            <a:spLocks noGrp="1"/>
          </p:cNvSpPr>
          <p:nvPr>
            <p:ph idx="1"/>
          </p:nvPr>
        </p:nvSpPr>
        <p:spPr/>
        <p:txBody>
          <a:bodyPr/>
          <a:lstStyle/>
          <a:p>
            <a:endParaRPr lang="en-US" dirty="0"/>
          </a:p>
        </p:txBody>
      </p:sp>
      <p:pic>
        <p:nvPicPr>
          <p:cNvPr id="2050" name="Picture 2" descr="The model of Q-learning and the structure of Q table. | Download Scientific  Diagram">
            <a:extLst>
              <a:ext uri="{FF2B5EF4-FFF2-40B4-BE49-F238E27FC236}">
                <a16:creationId xmlns:a16="http://schemas.microsoft.com/office/drawing/2014/main" id="{73F41D65-EF1E-72F4-B028-ACC9F1589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647011"/>
            <a:ext cx="57150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Q in Q-learning: A Comprehensive Guide to this Powerful Reinforcement  Learning Algorithm | by udit | Medium">
            <a:extLst>
              <a:ext uri="{FF2B5EF4-FFF2-40B4-BE49-F238E27FC236}">
                <a16:creationId xmlns:a16="http://schemas.microsoft.com/office/drawing/2014/main" id="{AEBC1B43-8F8A-D1AA-E5C1-35D102354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1"/>
            <a:ext cx="9934575"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log Theme - Details">
            <a:extLst>
              <a:ext uri="{FF2B5EF4-FFF2-40B4-BE49-F238E27FC236}">
                <a16:creationId xmlns:a16="http://schemas.microsoft.com/office/drawing/2014/main" id="{33B8A49F-F197-0F6D-3F34-17429CDEE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53670"/>
            <a:ext cx="6313714"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49824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4585-45EE-4615-CF19-35F23B9DE67A}"/>
              </a:ext>
            </a:extLst>
          </p:cNvPr>
          <p:cNvSpPr>
            <a:spLocks noGrp="1"/>
          </p:cNvSpPr>
          <p:nvPr>
            <p:ph type="title"/>
          </p:nvPr>
        </p:nvSpPr>
        <p:spPr>
          <a:xfrm>
            <a:off x="609600" y="731836"/>
            <a:ext cx="10972800" cy="685802"/>
          </a:xfrm>
        </p:spPr>
        <p:txBody>
          <a:bodyPr/>
          <a:lstStyle/>
          <a:p>
            <a:r>
              <a:rPr lang="en-US" dirty="0"/>
              <a:t>TD Error</a:t>
            </a:r>
          </a:p>
        </p:txBody>
      </p:sp>
      <p:sp>
        <p:nvSpPr>
          <p:cNvPr id="3" name="Content Placeholder 2">
            <a:extLst>
              <a:ext uri="{FF2B5EF4-FFF2-40B4-BE49-F238E27FC236}">
                <a16:creationId xmlns:a16="http://schemas.microsoft.com/office/drawing/2014/main" id="{DCDD9FAE-C376-6F3A-EC6E-DDA8545EFCD6}"/>
              </a:ext>
            </a:extLst>
          </p:cNvPr>
          <p:cNvSpPr>
            <a:spLocks noGrp="1"/>
          </p:cNvSpPr>
          <p:nvPr>
            <p:ph idx="1"/>
          </p:nvPr>
        </p:nvSpPr>
        <p:spPr/>
        <p:txBody>
          <a:bodyPr/>
          <a:lstStyle/>
          <a:p>
            <a:r>
              <a:rPr lang="en-US" dirty="0"/>
              <a:t>TD Error = (Immediate Reward + Discounted Value of Next State) - (Value of Current State)</a:t>
            </a:r>
          </a:p>
        </p:txBody>
      </p:sp>
      <p:sp>
        <p:nvSpPr>
          <p:cNvPr id="4" name="AutoShape 4" descr="Uploaded image preview">
            <a:extLst>
              <a:ext uri="{FF2B5EF4-FFF2-40B4-BE49-F238E27FC236}">
                <a16:creationId xmlns:a16="http://schemas.microsoft.com/office/drawing/2014/main" id="{F88EBFD2-85A9-7341-4FDE-0D10891A9E6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Uploaded image preview">
            <a:extLst>
              <a:ext uri="{FF2B5EF4-FFF2-40B4-BE49-F238E27FC236}">
                <a16:creationId xmlns:a16="http://schemas.microsoft.com/office/drawing/2014/main" id="{3DD4E39F-D3BD-FAE4-8447-134BE27C945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F91E33F-E437-C637-7A68-729C93C1C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689168"/>
            <a:ext cx="5700712" cy="3994660"/>
          </a:xfrm>
          <a:prstGeom prst="rect">
            <a:avLst/>
          </a:prstGeom>
        </p:spPr>
      </p:pic>
    </p:spTree>
    <p:extLst>
      <p:ext uri="{BB962C8B-B14F-4D97-AF65-F5344CB8AC3E}">
        <p14:creationId xmlns:p14="http://schemas.microsoft.com/office/powerpoint/2010/main" val="243303287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DFC8-CEA2-2B3A-4671-1325214446C3}"/>
              </a:ext>
            </a:extLst>
          </p:cNvPr>
          <p:cNvSpPr>
            <a:spLocks noGrp="1"/>
          </p:cNvSpPr>
          <p:nvPr>
            <p:ph type="title"/>
          </p:nvPr>
        </p:nvSpPr>
        <p:spPr>
          <a:xfrm>
            <a:off x="609600" y="555170"/>
            <a:ext cx="10972800" cy="862467"/>
          </a:xfrm>
        </p:spPr>
        <p:txBody>
          <a:bodyPr/>
          <a:lstStyle/>
          <a:p>
            <a:r>
              <a:rPr lang="en-US" dirty="0"/>
              <a:t>Example</a:t>
            </a:r>
          </a:p>
        </p:txBody>
      </p:sp>
      <p:sp>
        <p:nvSpPr>
          <p:cNvPr id="3" name="Content Placeholder 2">
            <a:extLst>
              <a:ext uri="{FF2B5EF4-FFF2-40B4-BE49-F238E27FC236}">
                <a16:creationId xmlns:a16="http://schemas.microsoft.com/office/drawing/2014/main" id="{CBB6DA64-8447-F9EA-3B2E-5DC895A39E13}"/>
              </a:ext>
            </a:extLst>
          </p:cNvPr>
          <p:cNvSpPr>
            <a:spLocks noGrp="1"/>
          </p:cNvSpPr>
          <p:nvPr>
            <p:ph idx="1"/>
          </p:nvPr>
        </p:nvSpPr>
        <p:spPr/>
        <p:txBody>
          <a:bodyPr/>
          <a:lstStyle/>
          <a:p>
            <a:endParaRPr lang="en-US"/>
          </a:p>
        </p:txBody>
      </p:sp>
      <p:pic>
        <p:nvPicPr>
          <p:cNvPr id="3074" name="Picture 2" descr="Q Learning - Reinforcement Learning - Machine Learning">
            <a:extLst>
              <a:ext uri="{FF2B5EF4-FFF2-40B4-BE49-F238E27FC236}">
                <a16:creationId xmlns:a16="http://schemas.microsoft.com/office/drawing/2014/main" id="{13EBAEE2-74A7-2D48-B11E-AC9F0C662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10972800" cy="518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9276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FD09A5-52F2-5414-FAC8-26508CE1BF3B}"/>
              </a:ext>
            </a:extLst>
          </p:cNvPr>
          <p:cNvSpPr>
            <a:spLocks noGrp="1"/>
          </p:cNvSpPr>
          <p:nvPr>
            <p:ph idx="1"/>
          </p:nvPr>
        </p:nvSpPr>
        <p:spPr/>
        <p:txBody>
          <a:bodyPr/>
          <a:lstStyle/>
          <a:p>
            <a:pPr marL="0" indent="0">
              <a:buNone/>
            </a:pPr>
            <a:r>
              <a:rPr lang="en-IN" sz="2400" b="1" dirty="0"/>
              <a:t>Q-Learning Algorithm (Pseudocode)</a:t>
            </a:r>
            <a:endParaRPr lang="en-US" sz="2400" b="1" dirty="0"/>
          </a:p>
          <a:p>
            <a:r>
              <a:rPr lang="en-US" sz="2400" dirty="0"/>
              <a:t>Initialize Q(</a:t>
            </a:r>
            <a:r>
              <a:rPr lang="en-US" sz="2400" dirty="0" err="1"/>
              <a:t>s,a</a:t>
            </a:r>
            <a:r>
              <a:rPr lang="en-US" sz="2400" dirty="0"/>
              <a:t>) arbitrarily</a:t>
            </a:r>
          </a:p>
          <a:p>
            <a:r>
              <a:rPr lang="en-US" sz="2400" dirty="0"/>
              <a:t>For each episode:</a:t>
            </a:r>
          </a:p>
          <a:p>
            <a:r>
              <a:rPr lang="en-US" sz="2400" dirty="0"/>
              <a:t>    Initialize state s</a:t>
            </a:r>
          </a:p>
          <a:p>
            <a:r>
              <a:rPr lang="en-US" sz="2400" dirty="0"/>
              <a:t>    Repeat:</a:t>
            </a:r>
          </a:p>
          <a:p>
            <a:r>
              <a:rPr lang="en-US" sz="2400" dirty="0"/>
              <a:t>        Choose action a from s using ε-greedy policy</a:t>
            </a:r>
          </a:p>
          <a:p>
            <a:r>
              <a:rPr lang="en-US" sz="2400" dirty="0"/>
              <a:t>        Take action a, observe reward r and next state s'</a:t>
            </a:r>
          </a:p>
          <a:p>
            <a:r>
              <a:rPr lang="en-US" sz="2400" dirty="0"/>
              <a:t>        Q(</a:t>
            </a:r>
            <a:r>
              <a:rPr lang="en-US" sz="2400" dirty="0" err="1"/>
              <a:t>s,a</a:t>
            </a:r>
            <a:r>
              <a:rPr lang="en-US" sz="2400" dirty="0"/>
              <a:t>) ← Q(</a:t>
            </a:r>
            <a:r>
              <a:rPr lang="en-US" sz="2400" dirty="0" err="1"/>
              <a:t>s,a</a:t>
            </a:r>
            <a:r>
              <a:rPr lang="en-US" sz="2400" dirty="0"/>
              <a:t>) + α [r + γ max Q(s’, a’) - Q(</a:t>
            </a:r>
            <a:r>
              <a:rPr lang="en-US" sz="2400" dirty="0" err="1"/>
              <a:t>s,a</a:t>
            </a:r>
            <a:r>
              <a:rPr lang="en-US" sz="2400" dirty="0"/>
              <a:t>)]</a:t>
            </a:r>
          </a:p>
          <a:p>
            <a:r>
              <a:rPr lang="en-US" sz="2400" dirty="0"/>
              <a:t>        s ← s'</a:t>
            </a:r>
          </a:p>
          <a:p>
            <a:r>
              <a:rPr lang="en-US" sz="2400" dirty="0"/>
              <a:t>    until s is terminal</a:t>
            </a:r>
          </a:p>
          <a:p>
            <a:endParaRPr lang="en-IN" sz="2400" dirty="0"/>
          </a:p>
        </p:txBody>
      </p:sp>
      <p:sp>
        <p:nvSpPr>
          <p:cNvPr id="4" name="Title 1">
            <a:extLst>
              <a:ext uri="{FF2B5EF4-FFF2-40B4-BE49-F238E27FC236}">
                <a16:creationId xmlns:a16="http://schemas.microsoft.com/office/drawing/2014/main" id="{4A599356-DA9F-4944-4503-B1D7B7CF6591}"/>
              </a:ext>
            </a:extLst>
          </p:cNvPr>
          <p:cNvSpPr>
            <a:spLocks noGrp="1"/>
          </p:cNvSpPr>
          <p:nvPr>
            <p:ph type="title"/>
          </p:nvPr>
        </p:nvSpPr>
        <p:spPr>
          <a:xfrm>
            <a:off x="706877" y="858298"/>
            <a:ext cx="10972800" cy="425753"/>
          </a:xfrm>
        </p:spPr>
        <p:txBody>
          <a:bodyPr/>
          <a:lstStyle/>
          <a:p>
            <a:r>
              <a:rPr lang="en-US" altLang="en-US" sz="2400" b="1" dirty="0">
                <a:solidFill>
                  <a:schemeClr val="tx1"/>
                </a:solidFill>
                <a:latin typeface="Times New Roman" panose="02020603050405020304" pitchFamily="18" charset="0"/>
                <a:cs typeface="Times New Roman" panose="02020603050405020304" pitchFamily="18" charset="0"/>
              </a:rPr>
              <a:t>Q-Learning</a:t>
            </a:r>
            <a:endParaRPr lang="en-IN" sz="2400" dirty="0"/>
          </a:p>
        </p:txBody>
      </p:sp>
    </p:spTree>
    <p:extLst>
      <p:ext uri="{BB962C8B-B14F-4D97-AF65-F5344CB8AC3E}">
        <p14:creationId xmlns:p14="http://schemas.microsoft.com/office/powerpoint/2010/main" val="340360781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8276-F638-D021-569E-9928943FD5B0}"/>
              </a:ext>
            </a:extLst>
          </p:cNvPr>
          <p:cNvSpPr>
            <a:spLocks noGrp="1"/>
          </p:cNvSpPr>
          <p:nvPr>
            <p:ph type="title"/>
          </p:nvPr>
        </p:nvSpPr>
        <p:spPr>
          <a:xfrm>
            <a:off x="609600" y="653142"/>
            <a:ext cx="10972800" cy="764495"/>
          </a:xfrm>
        </p:spPr>
        <p:txBody>
          <a:bodyPr/>
          <a:lstStyle/>
          <a:p>
            <a:r>
              <a:rPr lang="en-US" dirty="0"/>
              <a:t>Q-Learning</a:t>
            </a:r>
          </a:p>
        </p:txBody>
      </p:sp>
      <p:sp>
        <p:nvSpPr>
          <p:cNvPr id="3" name="Content Placeholder 2">
            <a:extLst>
              <a:ext uri="{FF2B5EF4-FFF2-40B4-BE49-F238E27FC236}">
                <a16:creationId xmlns:a16="http://schemas.microsoft.com/office/drawing/2014/main" id="{1A8400DE-5F95-DEE3-0B98-E1011225D8AB}"/>
              </a:ext>
            </a:extLst>
          </p:cNvPr>
          <p:cNvSpPr>
            <a:spLocks noGrp="1"/>
          </p:cNvSpPr>
          <p:nvPr>
            <p:ph idx="1"/>
          </p:nvPr>
        </p:nvSpPr>
        <p:spPr/>
        <p:txBody>
          <a:bodyPr/>
          <a:lstStyle/>
          <a:p>
            <a:r>
              <a:rPr lang="en-US" dirty="0"/>
              <a:t>Q-learning is a </a:t>
            </a:r>
            <a:r>
              <a:rPr lang="en-US" b="1" dirty="0"/>
              <a:t>Reinforcement Learning (RL)</a:t>
            </a:r>
            <a:r>
              <a:rPr lang="en-US" dirty="0"/>
              <a:t> algorithm where an agent learns to take actions in an environment to maximize rewards.</a:t>
            </a:r>
            <a:br>
              <a:rPr lang="en-US" dirty="0"/>
            </a:br>
            <a:r>
              <a:rPr lang="en-US" dirty="0"/>
              <a:t>At each step, the agent faces a decision:</a:t>
            </a:r>
          </a:p>
          <a:p>
            <a:pPr>
              <a:buFont typeface="Wingdings" panose="05000000000000000000" pitchFamily="2" charset="2"/>
              <a:buChar char="Ø"/>
            </a:pPr>
            <a:r>
              <a:rPr lang="en-US" dirty="0"/>
              <a:t>Should it </a:t>
            </a:r>
            <a:r>
              <a:rPr lang="en-US" b="1" dirty="0"/>
              <a:t>explore</a:t>
            </a:r>
            <a:r>
              <a:rPr lang="en-US" dirty="0"/>
              <a:t> new actions to discover better rewards?</a:t>
            </a:r>
            <a:br>
              <a:rPr lang="en-US" dirty="0"/>
            </a:br>
            <a:r>
              <a:rPr lang="en-US" dirty="0"/>
              <a:t>Or </a:t>
            </a:r>
          </a:p>
          <a:p>
            <a:pPr>
              <a:buFont typeface="Wingdings" panose="05000000000000000000" pitchFamily="2" charset="2"/>
              <a:buChar char="Ø"/>
            </a:pPr>
            <a:r>
              <a:rPr lang="en-US" dirty="0"/>
              <a:t>should it </a:t>
            </a:r>
            <a:r>
              <a:rPr lang="en-US" b="1" dirty="0"/>
              <a:t>exploit</a:t>
            </a:r>
            <a:r>
              <a:rPr lang="en-US" dirty="0"/>
              <a:t> its current knowledge and choose the best-known action?</a:t>
            </a:r>
          </a:p>
          <a:p>
            <a:endParaRPr lang="en-US" dirty="0"/>
          </a:p>
        </p:txBody>
      </p:sp>
    </p:spTree>
    <p:extLst>
      <p:ext uri="{BB962C8B-B14F-4D97-AF65-F5344CB8AC3E}">
        <p14:creationId xmlns:p14="http://schemas.microsoft.com/office/powerpoint/2010/main" val="235980415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FA88-75FE-C886-8471-3296A1D9BEB2}"/>
              </a:ext>
            </a:extLst>
          </p:cNvPr>
          <p:cNvSpPr>
            <a:spLocks noGrp="1"/>
          </p:cNvSpPr>
          <p:nvPr>
            <p:ph type="title"/>
          </p:nvPr>
        </p:nvSpPr>
        <p:spPr>
          <a:xfrm>
            <a:off x="609600" y="731836"/>
            <a:ext cx="10972800" cy="685802"/>
          </a:xfrm>
        </p:spPr>
        <p:txBody>
          <a:bodyPr/>
          <a:lstStyle/>
          <a:p>
            <a:r>
              <a:rPr lang="en-US" b="1" dirty="0"/>
              <a:t>Exploration</a:t>
            </a:r>
            <a:br>
              <a:rPr lang="en-US" b="1" dirty="0"/>
            </a:br>
            <a:endParaRPr lang="en-US" dirty="0"/>
          </a:p>
        </p:txBody>
      </p:sp>
      <p:sp>
        <p:nvSpPr>
          <p:cNvPr id="3" name="Content Placeholder 2">
            <a:extLst>
              <a:ext uri="{FF2B5EF4-FFF2-40B4-BE49-F238E27FC236}">
                <a16:creationId xmlns:a16="http://schemas.microsoft.com/office/drawing/2014/main" id="{14C61016-88B1-BC94-4032-A1AEF5D40910}"/>
              </a:ext>
            </a:extLst>
          </p:cNvPr>
          <p:cNvSpPr>
            <a:spLocks noGrp="1"/>
          </p:cNvSpPr>
          <p:nvPr>
            <p:ph idx="1"/>
          </p:nvPr>
        </p:nvSpPr>
        <p:spPr/>
        <p:txBody>
          <a:bodyPr/>
          <a:lstStyle/>
          <a:p>
            <a:r>
              <a:rPr lang="en-US" dirty="0"/>
              <a:t>Trying out new or less certain actions, even if they may not give the maximum reward immediately.</a:t>
            </a:r>
          </a:p>
          <a:p>
            <a:r>
              <a:rPr lang="en-US" b="1" dirty="0"/>
              <a:t>Purpose:</a:t>
            </a:r>
            <a:r>
              <a:rPr lang="en-US" dirty="0"/>
              <a:t> To discover potentially better actions that the agent doesn’t yet know about.</a:t>
            </a:r>
          </a:p>
          <a:p>
            <a:r>
              <a:rPr lang="en-US" b="1" dirty="0"/>
              <a:t>Risk:</a:t>
            </a:r>
            <a:r>
              <a:rPr lang="en-US" dirty="0"/>
              <a:t> Might choose suboptimal actions and get lower rewards temporarily.</a:t>
            </a:r>
          </a:p>
          <a:p>
            <a:endParaRPr lang="en-US" dirty="0"/>
          </a:p>
        </p:txBody>
      </p:sp>
    </p:spTree>
    <p:extLst>
      <p:ext uri="{BB962C8B-B14F-4D97-AF65-F5344CB8AC3E}">
        <p14:creationId xmlns:p14="http://schemas.microsoft.com/office/powerpoint/2010/main" val="330977595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A17B-B111-5BBF-61D8-5B7FE1C6F831}"/>
              </a:ext>
            </a:extLst>
          </p:cNvPr>
          <p:cNvSpPr>
            <a:spLocks noGrp="1"/>
          </p:cNvSpPr>
          <p:nvPr>
            <p:ph type="title"/>
          </p:nvPr>
        </p:nvSpPr>
        <p:spPr>
          <a:xfrm>
            <a:off x="609600" y="631370"/>
            <a:ext cx="10972800" cy="786267"/>
          </a:xfrm>
        </p:spPr>
        <p:txBody>
          <a:bodyPr/>
          <a:lstStyle/>
          <a:p>
            <a:r>
              <a:rPr lang="en-US" b="1" dirty="0"/>
              <a:t>Exploitation</a:t>
            </a:r>
            <a:br>
              <a:rPr lang="en-US" b="1" dirty="0"/>
            </a:br>
            <a:endParaRPr lang="en-US" dirty="0"/>
          </a:p>
        </p:txBody>
      </p:sp>
      <p:sp>
        <p:nvSpPr>
          <p:cNvPr id="3" name="Content Placeholder 2">
            <a:extLst>
              <a:ext uri="{FF2B5EF4-FFF2-40B4-BE49-F238E27FC236}">
                <a16:creationId xmlns:a16="http://schemas.microsoft.com/office/drawing/2014/main" id="{394E642A-16BC-733B-2BA3-07A6FC4DC466}"/>
              </a:ext>
            </a:extLst>
          </p:cNvPr>
          <p:cNvSpPr>
            <a:spLocks noGrp="1"/>
          </p:cNvSpPr>
          <p:nvPr>
            <p:ph idx="1"/>
          </p:nvPr>
        </p:nvSpPr>
        <p:spPr/>
        <p:txBody>
          <a:bodyPr/>
          <a:lstStyle/>
          <a:p>
            <a:pPr>
              <a:lnSpc>
                <a:spcPct val="150000"/>
              </a:lnSpc>
            </a:pPr>
            <a:r>
              <a:rPr lang="en-US" dirty="0"/>
              <a:t>Choosing the action that the agent currently believes has the </a:t>
            </a:r>
            <a:r>
              <a:rPr lang="en-US" b="1" dirty="0"/>
              <a:t>highest Q-value</a:t>
            </a:r>
            <a:r>
              <a:rPr lang="en-US" dirty="0"/>
              <a:t> (best known reward).</a:t>
            </a:r>
          </a:p>
          <a:p>
            <a:pPr>
              <a:lnSpc>
                <a:spcPct val="150000"/>
              </a:lnSpc>
            </a:pPr>
            <a:r>
              <a:rPr lang="en-US" b="1" dirty="0"/>
              <a:t>Purpose:</a:t>
            </a:r>
            <a:r>
              <a:rPr lang="en-US" dirty="0"/>
              <a:t> To maximize reward using current knowledge.</a:t>
            </a:r>
          </a:p>
          <a:p>
            <a:pPr>
              <a:lnSpc>
                <a:spcPct val="150000"/>
              </a:lnSpc>
            </a:pPr>
            <a:r>
              <a:rPr lang="en-US" b="1" dirty="0"/>
              <a:t>Risk:</a:t>
            </a:r>
            <a:r>
              <a:rPr lang="en-US" dirty="0"/>
              <a:t> May miss out on discovering better actions in the long run.</a:t>
            </a:r>
          </a:p>
          <a:p>
            <a:endParaRPr lang="en-US" dirty="0"/>
          </a:p>
        </p:txBody>
      </p:sp>
    </p:spTree>
    <p:extLst>
      <p:ext uri="{BB962C8B-B14F-4D97-AF65-F5344CB8AC3E}">
        <p14:creationId xmlns:p14="http://schemas.microsoft.com/office/powerpoint/2010/main" val="188912433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3367-7106-5A97-F8C4-7B2E6F364942}"/>
              </a:ext>
            </a:extLst>
          </p:cNvPr>
          <p:cNvSpPr>
            <a:spLocks noGrp="1"/>
          </p:cNvSpPr>
          <p:nvPr>
            <p:ph type="title"/>
          </p:nvPr>
        </p:nvSpPr>
        <p:spPr>
          <a:xfrm>
            <a:off x="609600" y="631370"/>
            <a:ext cx="10972800" cy="786267"/>
          </a:xfrm>
        </p:spPr>
        <p:txBody>
          <a:bodyPr/>
          <a:lstStyle/>
          <a:p>
            <a:r>
              <a:rPr lang="en-US" dirty="0"/>
              <a:t>Balance Between Exploration and Exploitation</a:t>
            </a:r>
          </a:p>
        </p:txBody>
      </p:sp>
      <p:sp>
        <p:nvSpPr>
          <p:cNvPr id="3" name="Content Placeholder 2">
            <a:extLst>
              <a:ext uri="{FF2B5EF4-FFF2-40B4-BE49-F238E27FC236}">
                <a16:creationId xmlns:a16="http://schemas.microsoft.com/office/drawing/2014/main" id="{C84CD40B-788A-37C6-F9DC-EFC1BE250528}"/>
              </a:ext>
            </a:extLst>
          </p:cNvPr>
          <p:cNvSpPr>
            <a:spLocks noGrp="1"/>
          </p:cNvSpPr>
          <p:nvPr>
            <p:ph idx="1"/>
          </p:nvPr>
        </p:nvSpPr>
        <p:spPr>
          <a:xfrm>
            <a:off x="141515" y="1992086"/>
            <a:ext cx="11723914" cy="4865914"/>
          </a:xfrm>
        </p:spPr>
        <p:txBody>
          <a:bodyPr/>
          <a:lstStyle/>
          <a:p>
            <a:r>
              <a:rPr lang="en-US" dirty="0"/>
              <a:t>In Q-learning, this is usually handled with the </a:t>
            </a:r>
            <a:r>
              <a:rPr lang="en-US" b="1" dirty="0"/>
              <a:t>ε-greedy strategy</a:t>
            </a:r>
            <a:r>
              <a:rPr lang="en-US" dirty="0"/>
              <a:t>:</a:t>
            </a:r>
          </a:p>
          <a:p>
            <a:r>
              <a:rPr lang="en-US" dirty="0"/>
              <a:t>With probability </a:t>
            </a:r>
            <a:r>
              <a:rPr lang="en-US" b="1" dirty="0"/>
              <a:t>ε (epsilon)</a:t>
            </a:r>
            <a:r>
              <a:rPr lang="en-US" dirty="0"/>
              <a:t> → </a:t>
            </a:r>
            <a:r>
              <a:rPr lang="en-US" b="1" dirty="0"/>
              <a:t>explore</a:t>
            </a:r>
            <a:r>
              <a:rPr lang="en-US" dirty="0"/>
              <a:t> (choose a random action).</a:t>
            </a:r>
          </a:p>
          <a:p>
            <a:r>
              <a:rPr lang="en-US" dirty="0"/>
              <a:t>With probability </a:t>
            </a:r>
            <a:r>
              <a:rPr lang="en-US" b="1" dirty="0"/>
              <a:t>1 - ε</a:t>
            </a:r>
            <a:r>
              <a:rPr lang="en-US" dirty="0"/>
              <a:t> → </a:t>
            </a:r>
            <a:r>
              <a:rPr lang="en-US" b="1" dirty="0"/>
              <a:t>exploit</a:t>
            </a:r>
            <a:r>
              <a:rPr lang="en-US" dirty="0"/>
              <a:t> (choose the best-known action).</a:t>
            </a:r>
          </a:p>
          <a:p>
            <a:r>
              <a:rPr lang="en-US" dirty="0"/>
              <a:t>Example: If ε = 0.1</a:t>
            </a:r>
          </a:p>
          <a:p>
            <a:r>
              <a:rPr lang="en-US" dirty="0"/>
              <a:t>10% of the time → random action (exploration).</a:t>
            </a:r>
          </a:p>
          <a:p>
            <a:r>
              <a:rPr lang="en-US" dirty="0"/>
              <a:t>90% of the time → best action (exploitation).</a:t>
            </a:r>
          </a:p>
          <a:p>
            <a:endParaRPr lang="en-US" dirty="0"/>
          </a:p>
        </p:txBody>
      </p:sp>
    </p:spTree>
    <p:extLst>
      <p:ext uri="{BB962C8B-B14F-4D97-AF65-F5344CB8AC3E}">
        <p14:creationId xmlns:p14="http://schemas.microsoft.com/office/powerpoint/2010/main" val="17534810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E492-EB8C-A818-9BF4-FB7ECB4DEB2E}"/>
              </a:ext>
            </a:extLst>
          </p:cNvPr>
          <p:cNvSpPr>
            <a:spLocks noGrp="1"/>
          </p:cNvSpPr>
          <p:nvPr>
            <p:ph type="title"/>
          </p:nvPr>
        </p:nvSpPr>
        <p:spPr>
          <a:xfrm>
            <a:off x="609600" y="731836"/>
            <a:ext cx="10972800" cy="685802"/>
          </a:xfrm>
        </p:spPr>
        <p:txBody>
          <a:bodyPr/>
          <a:lstStyle/>
          <a:p>
            <a:r>
              <a:rPr lang="en-US" dirty="0"/>
              <a:t>Example</a:t>
            </a:r>
          </a:p>
        </p:txBody>
      </p:sp>
      <p:sp>
        <p:nvSpPr>
          <p:cNvPr id="3" name="Content Placeholder 2">
            <a:extLst>
              <a:ext uri="{FF2B5EF4-FFF2-40B4-BE49-F238E27FC236}">
                <a16:creationId xmlns:a16="http://schemas.microsoft.com/office/drawing/2014/main" id="{58C20D79-46C7-66B1-EF7F-1165F809D77A}"/>
              </a:ext>
            </a:extLst>
          </p:cNvPr>
          <p:cNvSpPr>
            <a:spLocks noGrp="1"/>
          </p:cNvSpPr>
          <p:nvPr>
            <p:ph idx="1"/>
          </p:nvPr>
        </p:nvSpPr>
        <p:spPr/>
        <p:txBody>
          <a:bodyPr/>
          <a:lstStyle/>
          <a:p>
            <a:pPr marL="0" indent="0">
              <a:buNone/>
            </a:pPr>
            <a:r>
              <a:rPr lang="en-US" dirty="0"/>
              <a:t>Imagine a </a:t>
            </a:r>
            <a:r>
              <a:rPr lang="en-US" b="1" dirty="0"/>
              <a:t>robot in a maze</a:t>
            </a:r>
            <a:endParaRPr lang="en-US" dirty="0"/>
          </a:p>
          <a:p>
            <a:r>
              <a:rPr lang="en-US" dirty="0"/>
              <a:t>At the start, the robot doesn’t know which path leads to the exit.</a:t>
            </a:r>
          </a:p>
          <a:p>
            <a:r>
              <a:rPr lang="en-US" dirty="0"/>
              <a:t>If it </a:t>
            </a:r>
            <a:r>
              <a:rPr lang="en-US" b="1" dirty="0"/>
              <a:t>always exploits</a:t>
            </a:r>
            <a:r>
              <a:rPr lang="en-US" dirty="0"/>
              <a:t> the path it has tried before, it might get stuck in a loop.</a:t>
            </a:r>
          </a:p>
          <a:p>
            <a:r>
              <a:rPr lang="en-US" dirty="0"/>
              <a:t>If it </a:t>
            </a:r>
            <a:r>
              <a:rPr lang="en-US" b="1" dirty="0"/>
              <a:t>explores</a:t>
            </a:r>
            <a:r>
              <a:rPr lang="en-US" dirty="0"/>
              <a:t>, it may find a shortcut to the exit that gives a higher reward.</a:t>
            </a:r>
          </a:p>
          <a:p>
            <a:r>
              <a:rPr lang="en-US" dirty="0"/>
              <a:t>Over time, Q-learning adjusts Q-values, and the robot </a:t>
            </a:r>
            <a:r>
              <a:rPr lang="en-US" b="1" dirty="0"/>
              <a:t>reduces exploration</a:t>
            </a:r>
            <a:r>
              <a:rPr lang="en-US" dirty="0"/>
              <a:t> as it learns the best path</a:t>
            </a:r>
          </a:p>
          <a:p>
            <a:endParaRPr lang="en-US" dirty="0"/>
          </a:p>
        </p:txBody>
      </p:sp>
    </p:spTree>
    <p:extLst>
      <p:ext uri="{BB962C8B-B14F-4D97-AF65-F5344CB8AC3E}">
        <p14:creationId xmlns:p14="http://schemas.microsoft.com/office/powerpoint/2010/main" val="375979898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E629EB-25D0-7628-769B-B12D207E4D5E}"/>
              </a:ext>
            </a:extLst>
          </p:cNvPr>
          <p:cNvSpPr>
            <a:spLocks noGrp="1"/>
          </p:cNvSpPr>
          <p:nvPr>
            <p:ph idx="1"/>
          </p:nvPr>
        </p:nvSpPr>
        <p:spPr>
          <a:xfrm>
            <a:off x="609600" y="1600201"/>
            <a:ext cx="10972800" cy="5105399"/>
          </a:xfrm>
        </p:spPr>
        <p:txBody>
          <a:bodyPr/>
          <a:lstStyle/>
          <a:p>
            <a:pPr>
              <a:lnSpc>
                <a:spcPct val="150000"/>
              </a:lnSpc>
            </a:pPr>
            <a:r>
              <a:rPr lang="en-US" sz="2800" dirty="0"/>
              <a:t>Exploration = Learn more, risk short-term loss</a:t>
            </a:r>
          </a:p>
          <a:p>
            <a:pPr>
              <a:lnSpc>
                <a:spcPct val="150000"/>
              </a:lnSpc>
            </a:pPr>
            <a:r>
              <a:rPr lang="en-US" sz="2800" dirty="0"/>
              <a:t>Exploitation = Use current knowledge, maximize short-term gain</a:t>
            </a:r>
          </a:p>
          <a:p>
            <a:pPr>
              <a:lnSpc>
                <a:spcPct val="150000"/>
              </a:lnSpc>
            </a:pPr>
            <a:r>
              <a:rPr lang="en-US" sz="2800" dirty="0"/>
              <a:t>A good Q-learning agent starts with </a:t>
            </a:r>
            <a:r>
              <a:rPr lang="en-US" sz="2800" b="1" dirty="0"/>
              <a:t>more exploration</a:t>
            </a:r>
            <a:r>
              <a:rPr lang="en-US" sz="2800" dirty="0"/>
              <a:t> and gradually shifts to </a:t>
            </a:r>
            <a:r>
              <a:rPr lang="en-US" sz="2800" b="1" dirty="0"/>
              <a:t>more exploitation</a:t>
            </a:r>
            <a:r>
              <a:rPr lang="en-US" sz="2800" dirty="0"/>
              <a:t> once it has learned enough.</a:t>
            </a:r>
            <a:endParaRPr lang="en-IN" sz="2800" dirty="0"/>
          </a:p>
        </p:txBody>
      </p:sp>
      <p:sp>
        <p:nvSpPr>
          <p:cNvPr id="4" name="Title 1">
            <a:extLst>
              <a:ext uri="{FF2B5EF4-FFF2-40B4-BE49-F238E27FC236}">
                <a16:creationId xmlns:a16="http://schemas.microsoft.com/office/drawing/2014/main" id="{531F432A-9865-68B4-9330-18CCB96C4E26}"/>
              </a:ext>
            </a:extLst>
          </p:cNvPr>
          <p:cNvSpPr>
            <a:spLocks noGrp="1"/>
          </p:cNvSpPr>
          <p:nvPr>
            <p:ph type="title"/>
          </p:nvPr>
        </p:nvSpPr>
        <p:spPr>
          <a:xfrm>
            <a:off x="706877" y="858298"/>
            <a:ext cx="10972800" cy="741903"/>
          </a:xfrm>
        </p:spPr>
        <p:txBody>
          <a:bodyPr/>
          <a:lstStyle/>
          <a:p>
            <a:r>
              <a:rPr lang="en-US" altLang="en-US" sz="3200" b="1" dirty="0">
                <a:solidFill>
                  <a:schemeClr val="tx1"/>
                </a:solidFill>
                <a:latin typeface="Times New Roman" panose="02020603050405020304" pitchFamily="18" charset="0"/>
                <a:cs typeface="Times New Roman" panose="02020603050405020304" pitchFamily="18" charset="0"/>
              </a:rPr>
              <a:t>Key Insight</a:t>
            </a:r>
            <a:endParaRPr lang="en-IN" sz="3200" dirty="0"/>
          </a:p>
        </p:txBody>
      </p:sp>
    </p:spTree>
    <p:extLst>
      <p:ext uri="{BB962C8B-B14F-4D97-AF65-F5344CB8AC3E}">
        <p14:creationId xmlns:p14="http://schemas.microsoft.com/office/powerpoint/2010/main" val="7528342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739B-91C0-3043-EC7C-1B391089BAB3}"/>
              </a:ext>
            </a:extLst>
          </p:cNvPr>
          <p:cNvSpPr>
            <a:spLocks noGrp="1"/>
          </p:cNvSpPr>
          <p:nvPr>
            <p:ph type="title"/>
          </p:nvPr>
        </p:nvSpPr>
        <p:spPr>
          <a:xfrm>
            <a:off x="609600" y="653142"/>
            <a:ext cx="10972800" cy="764495"/>
          </a:xfrm>
        </p:spPr>
        <p:txBody>
          <a:bodyPr/>
          <a:lstStyle/>
          <a:p>
            <a:r>
              <a:rPr lang="en-US" dirty="0"/>
              <a:t>Value Function</a:t>
            </a:r>
          </a:p>
        </p:txBody>
      </p:sp>
      <p:sp>
        <p:nvSpPr>
          <p:cNvPr id="3" name="Content Placeholder 2">
            <a:extLst>
              <a:ext uri="{FF2B5EF4-FFF2-40B4-BE49-F238E27FC236}">
                <a16:creationId xmlns:a16="http://schemas.microsoft.com/office/drawing/2014/main" id="{CD26AB7F-1144-DD7D-BA21-308DF83666E6}"/>
              </a:ext>
            </a:extLst>
          </p:cNvPr>
          <p:cNvSpPr>
            <a:spLocks noGrp="1"/>
          </p:cNvSpPr>
          <p:nvPr>
            <p:ph idx="1"/>
          </p:nvPr>
        </p:nvSpPr>
        <p:spPr>
          <a:xfrm>
            <a:off x="609600" y="1600201"/>
            <a:ext cx="10972800" cy="5105399"/>
          </a:xfrm>
        </p:spPr>
        <p:txBody>
          <a:bodyPr/>
          <a:lstStyle/>
          <a:p>
            <a:pPr algn="just"/>
            <a:r>
              <a:rPr lang="en-US" dirty="0"/>
              <a:t>The </a:t>
            </a:r>
            <a:r>
              <a:rPr lang="en-US" b="1" dirty="0"/>
              <a:t>value function</a:t>
            </a:r>
            <a:r>
              <a:rPr lang="en-US" dirty="0"/>
              <a:t> in reinforcement learning is a way to predict how good a given state is for an agent to be in. Instead of just considering the immediate reward, it calculates the total expected reward an agent can receive starting from that state and continuing into the future.</a:t>
            </a:r>
          </a:p>
          <a:p>
            <a:pPr algn="just"/>
            <a:r>
              <a:rPr lang="en-US" dirty="0"/>
              <a:t>In Reinforcement Learning, </a:t>
            </a:r>
            <a:r>
              <a:rPr lang="en-US" b="1" dirty="0"/>
              <a:t>value function</a:t>
            </a:r>
            <a:r>
              <a:rPr lang="en-US" dirty="0"/>
              <a:t> is a prediction of the total future reward an agent can expect to receive from a given state or for taking a particular action.</a:t>
            </a:r>
          </a:p>
          <a:p>
            <a:pPr algn="just"/>
            <a:r>
              <a:rPr lang="en-US" dirty="0"/>
              <a:t>It’s basically an estimate of long-term return, not just the immediate reward.</a:t>
            </a:r>
          </a:p>
          <a:p>
            <a:pPr algn="just"/>
            <a:endParaRPr lang="en-US" dirty="0"/>
          </a:p>
        </p:txBody>
      </p:sp>
    </p:spTree>
    <p:extLst>
      <p:ext uri="{BB962C8B-B14F-4D97-AF65-F5344CB8AC3E}">
        <p14:creationId xmlns:p14="http://schemas.microsoft.com/office/powerpoint/2010/main" val="329915648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B027BC-702B-BE68-6FC4-44A71C03F9D5}"/>
              </a:ext>
            </a:extLst>
          </p:cNvPr>
          <p:cNvSpPr>
            <a:spLocks noGrp="1"/>
          </p:cNvSpPr>
          <p:nvPr>
            <p:ph type="title"/>
          </p:nvPr>
        </p:nvSpPr>
        <p:spPr>
          <a:xfrm>
            <a:off x="274320" y="1178878"/>
            <a:ext cx="10972800" cy="260816"/>
          </a:xfrm>
        </p:spPr>
        <p:txBody>
          <a:bodyPr>
            <a:noAutofit/>
          </a:bodyPr>
          <a:lstStyle/>
          <a:p>
            <a:pPr algn="l"/>
            <a:r>
              <a:rPr lang="en-IN" sz="2400" b="1" dirty="0"/>
              <a:t>Simple Example</a:t>
            </a:r>
          </a:p>
        </p:txBody>
      </p:sp>
      <p:graphicFrame>
        <p:nvGraphicFramePr>
          <p:cNvPr id="4" name="Table 3">
            <a:extLst>
              <a:ext uri="{FF2B5EF4-FFF2-40B4-BE49-F238E27FC236}">
                <a16:creationId xmlns:a16="http://schemas.microsoft.com/office/drawing/2014/main" id="{517B9D25-9A2F-7E5D-56BC-E5451E0648C2}"/>
              </a:ext>
            </a:extLst>
          </p:cNvPr>
          <p:cNvGraphicFramePr>
            <a:graphicFrameLocks noGrp="1"/>
          </p:cNvGraphicFramePr>
          <p:nvPr>
            <p:extLst>
              <p:ext uri="{D42A27DB-BD31-4B8C-83A1-F6EECF244321}">
                <p14:modId xmlns:p14="http://schemas.microsoft.com/office/powerpoint/2010/main" val="298635571"/>
              </p:ext>
            </p:extLst>
          </p:nvPr>
        </p:nvGraphicFramePr>
        <p:xfrm>
          <a:off x="2850205" y="1553793"/>
          <a:ext cx="4776281" cy="1475232"/>
        </p:xfrm>
        <a:graphic>
          <a:graphicData uri="http://schemas.openxmlformats.org/drawingml/2006/table">
            <a:tbl>
              <a:tblPr>
                <a:tableStyleId>{69012ECD-51FC-41F1-AA8D-1B2483CD663E}</a:tableStyleId>
              </a:tblPr>
              <a:tblGrid>
                <a:gridCol w="1606258">
                  <a:extLst>
                    <a:ext uri="{9D8B030D-6E8A-4147-A177-3AD203B41FA5}">
                      <a16:colId xmlns:a16="http://schemas.microsoft.com/office/drawing/2014/main" val="1945425721"/>
                    </a:ext>
                  </a:extLst>
                </a:gridCol>
                <a:gridCol w="1563765">
                  <a:extLst>
                    <a:ext uri="{9D8B030D-6E8A-4147-A177-3AD203B41FA5}">
                      <a16:colId xmlns:a16="http://schemas.microsoft.com/office/drawing/2014/main" val="2637406787"/>
                    </a:ext>
                  </a:extLst>
                </a:gridCol>
                <a:gridCol w="1606258">
                  <a:extLst>
                    <a:ext uri="{9D8B030D-6E8A-4147-A177-3AD203B41FA5}">
                      <a16:colId xmlns:a16="http://schemas.microsoft.com/office/drawing/2014/main" val="2426789283"/>
                    </a:ext>
                  </a:extLst>
                </a:gridCol>
              </a:tblGrid>
              <a:tr h="737616">
                <a:tc>
                  <a:txBody>
                    <a:bodyPr/>
                    <a:lstStyle/>
                    <a:p>
                      <a:pPr>
                        <a:buNone/>
                      </a:pPr>
                      <a:r>
                        <a:rPr lang="en-IN" sz="3300" dirty="0"/>
                        <a:t>A</a:t>
                      </a:r>
                    </a:p>
                  </a:txBody>
                  <a:tcPr marL="167640" marR="167640" marT="83820" marB="83820" anchor="ctr"/>
                </a:tc>
                <a:tc>
                  <a:txBody>
                    <a:bodyPr/>
                    <a:lstStyle/>
                    <a:p>
                      <a:pPr>
                        <a:buNone/>
                      </a:pPr>
                      <a:r>
                        <a:rPr lang="en-IN" sz="3300"/>
                        <a:t>B</a:t>
                      </a:r>
                    </a:p>
                  </a:txBody>
                  <a:tcPr marL="167640" marR="167640" marT="83820" marB="83820" anchor="ctr"/>
                </a:tc>
                <a:tc>
                  <a:txBody>
                    <a:bodyPr/>
                    <a:lstStyle/>
                    <a:p>
                      <a:pPr>
                        <a:buNone/>
                      </a:pPr>
                      <a:r>
                        <a:rPr lang="en-IN" sz="3300"/>
                        <a:t>C</a:t>
                      </a:r>
                    </a:p>
                  </a:txBody>
                  <a:tcPr marL="167640" marR="167640" marT="83820" marB="83820" anchor="ctr"/>
                </a:tc>
                <a:extLst>
                  <a:ext uri="{0D108BD9-81ED-4DB2-BD59-A6C34878D82A}">
                    <a16:rowId xmlns:a16="http://schemas.microsoft.com/office/drawing/2014/main" val="3493488361"/>
                  </a:ext>
                </a:extLst>
              </a:tr>
              <a:tr h="737616">
                <a:tc>
                  <a:txBody>
                    <a:bodyPr/>
                    <a:lstStyle/>
                    <a:p>
                      <a:pPr>
                        <a:buNone/>
                      </a:pPr>
                      <a:r>
                        <a:rPr lang="en-IN" sz="3300"/>
                        <a:t>D</a:t>
                      </a:r>
                    </a:p>
                  </a:txBody>
                  <a:tcPr marL="167640" marR="167640" marT="83820" marB="83820" anchor="ctr"/>
                </a:tc>
                <a:tc>
                  <a:txBody>
                    <a:bodyPr/>
                    <a:lstStyle/>
                    <a:p>
                      <a:pPr>
                        <a:buNone/>
                      </a:pPr>
                      <a:r>
                        <a:rPr lang="en-IN" sz="3300"/>
                        <a:t>E</a:t>
                      </a:r>
                    </a:p>
                  </a:txBody>
                  <a:tcPr marL="167640" marR="167640" marT="83820" marB="83820" anchor="ctr"/>
                </a:tc>
                <a:tc>
                  <a:txBody>
                    <a:bodyPr/>
                    <a:lstStyle/>
                    <a:p>
                      <a:pPr>
                        <a:buNone/>
                      </a:pPr>
                      <a:r>
                        <a:rPr lang="en-IN" sz="3300" dirty="0"/>
                        <a:t>F</a:t>
                      </a:r>
                    </a:p>
                  </a:txBody>
                  <a:tcPr marL="167640" marR="167640" marT="83820" marB="83820" anchor="ctr"/>
                </a:tc>
                <a:extLst>
                  <a:ext uri="{0D108BD9-81ED-4DB2-BD59-A6C34878D82A}">
                    <a16:rowId xmlns:a16="http://schemas.microsoft.com/office/drawing/2014/main" val="3284363077"/>
                  </a:ext>
                </a:extLst>
              </a:tr>
            </a:tbl>
          </a:graphicData>
        </a:graphic>
      </p:graphicFrame>
      <p:sp>
        <p:nvSpPr>
          <p:cNvPr id="6" name="TextBox 5">
            <a:extLst>
              <a:ext uri="{FF2B5EF4-FFF2-40B4-BE49-F238E27FC236}">
                <a16:creationId xmlns:a16="http://schemas.microsoft.com/office/drawing/2014/main" id="{90FF573C-6AB3-E3CE-9258-2C3CB23571B7}"/>
              </a:ext>
            </a:extLst>
          </p:cNvPr>
          <p:cNvSpPr txBox="1"/>
          <p:nvPr/>
        </p:nvSpPr>
        <p:spPr>
          <a:xfrm>
            <a:off x="673640" y="3429000"/>
            <a:ext cx="9637680" cy="3046988"/>
          </a:xfrm>
          <a:prstGeom prst="rect">
            <a:avLst/>
          </a:prstGeom>
          <a:noFill/>
        </p:spPr>
        <p:txBody>
          <a:bodyPr wrap="square">
            <a:spAutoFit/>
          </a:bodyPr>
          <a:lstStyle/>
          <a:p>
            <a:pPr>
              <a:buFont typeface="Arial" panose="020B0604020202020204" pitchFamily="34" charset="0"/>
              <a:buChar char="•"/>
            </a:pPr>
            <a:r>
              <a:rPr lang="en-US" sz="2400" dirty="0"/>
              <a:t>Goal at state </a:t>
            </a:r>
            <a:r>
              <a:rPr lang="en-US" sz="2400" b="1" dirty="0"/>
              <a:t>F</a:t>
            </a:r>
            <a:r>
              <a:rPr lang="en-US" sz="2400" dirty="0"/>
              <a:t> with reward +10</a:t>
            </a:r>
          </a:p>
          <a:p>
            <a:pPr>
              <a:buFont typeface="Arial" panose="020B0604020202020204" pitchFamily="34" charset="0"/>
              <a:buChar char="•"/>
            </a:pPr>
            <a:r>
              <a:rPr lang="en-US" sz="2400" dirty="0"/>
              <a:t>Agent starts at A</a:t>
            </a:r>
          </a:p>
          <a:p>
            <a:pPr>
              <a:buFont typeface="Arial" panose="020B0604020202020204" pitchFamily="34" charset="0"/>
              <a:buChar char="•"/>
            </a:pPr>
            <a:r>
              <a:rPr lang="en-US" sz="2400" dirty="0"/>
              <a:t>Actions: UP, DOWN, LEFT, RIGHT</a:t>
            </a:r>
          </a:p>
          <a:p>
            <a:pPr>
              <a:buNone/>
            </a:pPr>
            <a:endParaRPr lang="en-US" sz="2400" dirty="0"/>
          </a:p>
          <a:p>
            <a:pPr>
              <a:buNone/>
            </a:pPr>
            <a:r>
              <a:rPr lang="en-US" sz="2400" dirty="0"/>
              <a:t>Q-learning helps agent learn:</a:t>
            </a:r>
          </a:p>
          <a:p>
            <a:pPr>
              <a:buFont typeface="Arial" panose="020B0604020202020204" pitchFamily="34" charset="0"/>
              <a:buChar char="•"/>
            </a:pPr>
            <a:r>
              <a:rPr lang="en-US" sz="2400" dirty="0"/>
              <a:t>Best path to F</a:t>
            </a:r>
          </a:p>
          <a:p>
            <a:pPr>
              <a:buFont typeface="Arial" panose="020B0604020202020204" pitchFamily="34" charset="0"/>
              <a:buChar char="•"/>
            </a:pPr>
            <a:r>
              <a:rPr lang="en-US" sz="2400" dirty="0"/>
              <a:t>Value of each state-action pair</a:t>
            </a:r>
          </a:p>
          <a:p>
            <a:pPr>
              <a:buNone/>
            </a:pPr>
            <a:r>
              <a:rPr lang="en-US" sz="2400" b="1" dirty="0"/>
              <a:t>	Over time, Q-values converge to optimal policy.</a:t>
            </a:r>
            <a:endParaRPr lang="en-US" sz="2400" dirty="0"/>
          </a:p>
        </p:txBody>
      </p:sp>
      <p:sp>
        <p:nvSpPr>
          <p:cNvPr id="7" name="Title 1">
            <a:extLst>
              <a:ext uri="{FF2B5EF4-FFF2-40B4-BE49-F238E27FC236}">
                <a16:creationId xmlns:a16="http://schemas.microsoft.com/office/drawing/2014/main" id="{8FF463F5-459E-2529-677D-1CB43CFD34B2}"/>
              </a:ext>
            </a:extLst>
          </p:cNvPr>
          <p:cNvSpPr txBox="1">
            <a:spLocks/>
          </p:cNvSpPr>
          <p:nvPr/>
        </p:nvSpPr>
        <p:spPr>
          <a:xfrm>
            <a:off x="706877" y="858298"/>
            <a:ext cx="10972800" cy="425753"/>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en-US" sz="2400" b="1" kern="0">
                <a:solidFill>
                  <a:schemeClr val="tx1"/>
                </a:solidFill>
                <a:latin typeface="Times New Roman" panose="02020603050405020304" pitchFamily="18" charset="0"/>
                <a:cs typeface="Times New Roman" panose="02020603050405020304" pitchFamily="18" charset="0"/>
              </a:rPr>
              <a:t>Q-Learning</a:t>
            </a:r>
            <a:endParaRPr lang="en-IN" sz="2400" kern="0" dirty="0"/>
          </a:p>
        </p:txBody>
      </p:sp>
    </p:spTree>
    <p:extLst>
      <p:ext uri="{BB962C8B-B14F-4D97-AF65-F5344CB8AC3E}">
        <p14:creationId xmlns:p14="http://schemas.microsoft.com/office/powerpoint/2010/main" val="15569772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14335F-38F7-3550-EF2E-DAAD47A71D12}"/>
              </a:ext>
            </a:extLst>
          </p:cNvPr>
          <p:cNvSpPr>
            <a:spLocks noGrp="1"/>
          </p:cNvSpPr>
          <p:nvPr>
            <p:ph idx="1"/>
          </p:nvPr>
        </p:nvSpPr>
        <p:spPr/>
        <p:txBody>
          <a:bodyPr/>
          <a:lstStyle/>
          <a:p>
            <a:r>
              <a:rPr lang="en-US" sz="2400" b="1" dirty="0"/>
              <a:t>Advantages of Q-Learning</a:t>
            </a:r>
          </a:p>
          <a:p>
            <a:r>
              <a:rPr lang="en-US" sz="2400" dirty="0"/>
              <a:t>Model-free</a:t>
            </a:r>
          </a:p>
          <a:p>
            <a:r>
              <a:rPr lang="en-US" sz="2400" dirty="0"/>
              <a:t>Simple and effective for discrete environments</a:t>
            </a:r>
          </a:p>
          <a:p>
            <a:r>
              <a:rPr lang="en-US" sz="2400" dirty="0"/>
              <a:t>Converges to optimal policy under the right conditions</a:t>
            </a:r>
          </a:p>
          <a:p>
            <a:r>
              <a:rPr lang="en-US" sz="2400" dirty="0"/>
              <a:t>Easy to implement</a:t>
            </a:r>
          </a:p>
          <a:p>
            <a:r>
              <a:rPr lang="en-IN" sz="2400" b="1" dirty="0"/>
              <a:t>Limitations of Q-Learning</a:t>
            </a:r>
          </a:p>
          <a:p>
            <a:r>
              <a:rPr lang="en-IN" sz="2400" dirty="0"/>
              <a:t>Struggles with large or continuous state spaces</a:t>
            </a:r>
          </a:p>
          <a:p>
            <a:r>
              <a:rPr lang="en-IN" sz="2400" dirty="0"/>
              <a:t>Requires large Q-table (memory-intensive)</a:t>
            </a:r>
          </a:p>
          <a:p>
            <a:r>
              <a:rPr lang="en-IN" sz="2400" dirty="0"/>
              <a:t>Slower convergence in complex environments</a:t>
            </a:r>
          </a:p>
          <a:p>
            <a:pPr marL="0" indent="0">
              <a:buNone/>
            </a:pPr>
            <a:endParaRPr lang="en-IN" sz="2400" dirty="0"/>
          </a:p>
          <a:p>
            <a:endParaRPr lang="en-US" sz="2400" dirty="0"/>
          </a:p>
          <a:p>
            <a:endParaRPr lang="en-IN" sz="2400" dirty="0"/>
          </a:p>
        </p:txBody>
      </p:sp>
      <p:sp>
        <p:nvSpPr>
          <p:cNvPr id="4" name="Title 1">
            <a:extLst>
              <a:ext uri="{FF2B5EF4-FFF2-40B4-BE49-F238E27FC236}">
                <a16:creationId xmlns:a16="http://schemas.microsoft.com/office/drawing/2014/main" id="{A2CF9E90-7E5E-C02F-001C-0A37EC920246}"/>
              </a:ext>
            </a:extLst>
          </p:cNvPr>
          <p:cNvSpPr>
            <a:spLocks noGrp="1"/>
          </p:cNvSpPr>
          <p:nvPr>
            <p:ph type="title"/>
          </p:nvPr>
        </p:nvSpPr>
        <p:spPr>
          <a:xfrm>
            <a:off x="706877" y="858298"/>
            <a:ext cx="10972800" cy="425753"/>
          </a:xfrm>
        </p:spPr>
        <p:txBody>
          <a:bodyPr/>
          <a:lstStyle/>
          <a:p>
            <a:r>
              <a:rPr lang="en-US" altLang="en-US" sz="2400" b="1" dirty="0">
                <a:solidFill>
                  <a:schemeClr val="tx1"/>
                </a:solidFill>
                <a:latin typeface="Times New Roman" panose="02020603050405020304" pitchFamily="18" charset="0"/>
                <a:cs typeface="Times New Roman" panose="02020603050405020304" pitchFamily="18" charset="0"/>
              </a:rPr>
              <a:t>Q-Learning</a:t>
            </a:r>
            <a:endParaRPr lang="en-IN" sz="2400" dirty="0"/>
          </a:p>
        </p:txBody>
      </p:sp>
    </p:spTree>
    <p:extLst>
      <p:ext uri="{BB962C8B-B14F-4D97-AF65-F5344CB8AC3E}">
        <p14:creationId xmlns:p14="http://schemas.microsoft.com/office/powerpoint/2010/main" val="58990400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CA73-5BA4-A505-FFE6-6A880F27A3AA}"/>
              </a:ext>
            </a:extLst>
          </p:cNvPr>
          <p:cNvSpPr>
            <a:spLocks noGrp="1"/>
          </p:cNvSpPr>
          <p:nvPr>
            <p:ph type="title"/>
          </p:nvPr>
        </p:nvSpPr>
        <p:spPr>
          <a:xfrm>
            <a:off x="609600" y="877753"/>
            <a:ext cx="10972800" cy="523030"/>
          </a:xfrm>
        </p:spPr>
        <p:txBody>
          <a:bodyPr/>
          <a:lstStyle/>
          <a:p>
            <a:r>
              <a:rPr lang="en-US" sz="2400" b="1" dirty="0"/>
              <a:t>SARSA</a:t>
            </a:r>
            <a:endParaRPr lang="en-IN" sz="2400" dirty="0"/>
          </a:p>
        </p:txBody>
      </p:sp>
      <p:sp>
        <p:nvSpPr>
          <p:cNvPr id="7" name="TextBox 6">
            <a:extLst>
              <a:ext uri="{FF2B5EF4-FFF2-40B4-BE49-F238E27FC236}">
                <a16:creationId xmlns:a16="http://schemas.microsoft.com/office/drawing/2014/main" id="{F5CD9E53-7740-3BE5-F33C-EB758BED96C2}"/>
              </a:ext>
            </a:extLst>
          </p:cNvPr>
          <p:cNvSpPr txBox="1"/>
          <p:nvPr/>
        </p:nvSpPr>
        <p:spPr>
          <a:xfrm>
            <a:off x="736060" y="1428800"/>
            <a:ext cx="11151140" cy="2677656"/>
          </a:xfrm>
          <a:prstGeom prst="rect">
            <a:avLst/>
          </a:prstGeom>
          <a:noFill/>
        </p:spPr>
        <p:txBody>
          <a:bodyPr wrap="square">
            <a:spAutoFit/>
          </a:bodyPr>
          <a:lstStyle/>
          <a:p>
            <a:pPr>
              <a:buNone/>
            </a:pPr>
            <a:r>
              <a:rPr lang="en-US" sz="2400" b="1" dirty="0"/>
              <a:t>Introduction to SARSA</a:t>
            </a:r>
          </a:p>
          <a:p>
            <a:pPr>
              <a:buFont typeface="Arial" panose="020B0604020202020204" pitchFamily="34" charset="0"/>
              <a:buChar char="•"/>
            </a:pPr>
            <a:r>
              <a:rPr lang="en-US" sz="2400" dirty="0"/>
              <a:t>SARSA is an </a:t>
            </a:r>
            <a:r>
              <a:rPr lang="en-US" sz="2400" b="1" dirty="0"/>
              <a:t>on-policy</a:t>
            </a:r>
            <a:r>
              <a:rPr lang="en-US" sz="2400" dirty="0"/>
              <a:t>, model-free </a:t>
            </a:r>
            <a:r>
              <a:rPr lang="en-US" sz="2400" b="1" dirty="0"/>
              <a:t>temporal-difference</a:t>
            </a:r>
            <a:r>
              <a:rPr lang="en-US" sz="2400" dirty="0"/>
              <a:t> learning method.</a:t>
            </a:r>
          </a:p>
          <a:p>
            <a:pPr>
              <a:buFont typeface="Arial" panose="020B0604020202020204" pitchFamily="34" charset="0"/>
              <a:buChar char="•"/>
            </a:pPr>
            <a:r>
              <a:rPr lang="en-US" sz="2400" dirty="0"/>
              <a:t>It learns the </a:t>
            </a:r>
            <a:r>
              <a:rPr lang="en-US" sz="2400" b="1" dirty="0"/>
              <a:t>Q-value</a:t>
            </a:r>
            <a:r>
              <a:rPr lang="en-US" sz="2400" dirty="0"/>
              <a:t> (action-value function) by interacting with the environment and using the actual actions taken by the agent.</a:t>
            </a:r>
          </a:p>
          <a:p>
            <a:pPr>
              <a:buFont typeface="Arial" panose="020B0604020202020204" pitchFamily="34" charset="0"/>
              <a:buChar char="•"/>
            </a:pPr>
            <a:r>
              <a:rPr lang="en-US" sz="2400" dirty="0"/>
              <a:t>You learn from the same strategy you are following.</a:t>
            </a:r>
          </a:p>
          <a:p>
            <a:pPr>
              <a:buFont typeface="Arial" panose="020B0604020202020204" pitchFamily="34" charset="0"/>
              <a:buChar char="•"/>
            </a:pPr>
            <a:r>
              <a:rPr lang="en-US" sz="2400" dirty="0"/>
              <a:t>SARSA stands for:</a:t>
            </a:r>
            <a:br>
              <a:rPr lang="en-US" sz="2400" dirty="0"/>
            </a:br>
            <a:r>
              <a:rPr lang="en-US" sz="2400" b="1" dirty="0"/>
              <a:t>State → Action → Reward → Next State → Next Action</a:t>
            </a:r>
            <a:endParaRPr lang="en-US" sz="2400" dirty="0"/>
          </a:p>
        </p:txBody>
      </p:sp>
      <p:sp>
        <p:nvSpPr>
          <p:cNvPr id="9" name="TextBox 8">
            <a:extLst>
              <a:ext uri="{FF2B5EF4-FFF2-40B4-BE49-F238E27FC236}">
                <a16:creationId xmlns:a16="http://schemas.microsoft.com/office/drawing/2014/main" id="{ABF93F1E-A24C-C2D1-33ED-871220375D51}"/>
              </a:ext>
            </a:extLst>
          </p:cNvPr>
          <p:cNvSpPr txBox="1"/>
          <p:nvPr/>
        </p:nvSpPr>
        <p:spPr>
          <a:xfrm>
            <a:off x="676072" y="4041255"/>
            <a:ext cx="10839855" cy="1938992"/>
          </a:xfrm>
          <a:prstGeom prst="rect">
            <a:avLst/>
          </a:prstGeom>
          <a:noFill/>
        </p:spPr>
        <p:txBody>
          <a:bodyPr wrap="square">
            <a:spAutoFit/>
          </a:bodyPr>
          <a:lstStyle/>
          <a:p>
            <a:pPr>
              <a:buNone/>
            </a:pPr>
            <a:r>
              <a:rPr lang="en-US" sz="2400" b="1" dirty="0"/>
              <a:t>SARSA vs Q-Learning: Behavior Difference</a:t>
            </a:r>
          </a:p>
          <a:p>
            <a:pPr>
              <a:buFont typeface="Arial" panose="020B0604020202020204" pitchFamily="34" charset="0"/>
              <a:buChar char="•"/>
            </a:pPr>
            <a:r>
              <a:rPr lang="en-US" sz="2400" b="1" dirty="0"/>
              <a:t>SARSA:</a:t>
            </a:r>
            <a:r>
              <a:rPr lang="en-US" sz="2400" dirty="0"/>
              <a:t> Learns value of actions actually taken (safe)</a:t>
            </a:r>
          </a:p>
          <a:p>
            <a:pPr>
              <a:buFont typeface="Arial" panose="020B0604020202020204" pitchFamily="34" charset="0"/>
              <a:buChar char="•"/>
            </a:pPr>
            <a:r>
              <a:rPr lang="en-US" sz="2400" b="1" dirty="0"/>
              <a:t>Q-Learning:</a:t>
            </a:r>
            <a:r>
              <a:rPr lang="en-US" sz="2400" dirty="0"/>
              <a:t> Learns value of best actions possible (aggressive)</a:t>
            </a:r>
          </a:p>
          <a:p>
            <a:pPr>
              <a:buNone/>
            </a:pPr>
            <a:endParaRPr lang="en-US" sz="2400" b="1" dirty="0"/>
          </a:p>
          <a:p>
            <a:pPr>
              <a:buNone/>
            </a:pPr>
            <a:r>
              <a:rPr lang="en-US" sz="2400" b="1" dirty="0"/>
              <a:t>SARSA behaves conservatively</a:t>
            </a:r>
            <a:r>
              <a:rPr lang="en-US" sz="2400" dirty="0"/>
              <a:t>, useful in risky or uncertain environments.</a:t>
            </a:r>
          </a:p>
        </p:txBody>
      </p:sp>
    </p:spTree>
    <p:extLst>
      <p:ext uri="{BB962C8B-B14F-4D97-AF65-F5344CB8AC3E}">
        <p14:creationId xmlns:p14="http://schemas.microsoft.com/office/powerpoint/2010/main" val="317218181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136D-C5F2-3A33-EEA1-D01E1C33FA31}"/>
              </a:ext>
            </a:extLst>
          </p:cNvPr>
          <p:cNvSpPr>
            <a:spLocks noGrp="1"/>
          </p:cNvSpPr>
          <p:nvPr>
            <p:ph type="title"/>
          </p:nvPr>
        </p:nvSpPr>
        <p:spPr>
          <a:xfrm>
            <a:off x="609600" y="620486"/>
            <a:ext cx="10972800" cy="797152"/>
          </a:xfrm>
        </p:spPr>
        <p:txBody>
          <a:bodyPr/>
          <a:lstStyle/>
          <a:p>
            <a:r>
              <a:rPr lang="en-US" dirty="0"/>
              <a:t>SARSA VS Q-LEARNING</a:t>
            </a:r>
          </a:p>
        </p:txBody>
      </p:sp>
      <p:sp>
        <p:nvSpPr>
          <p:cNvPr id="3" name="Content Placeholder 2">
            <a:extLst>
              <a:ext uri="{FF2B5EF4-FFF2-40B4-BE49-F238E27FC236}">
                <a16:creationId xmlns:a16="http://schemas.microsoft.com/office/drawing/2014/main" id="{B1D0F1AE-9C1D-450D-C2CB-E9D8834B55FF}"/>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165406C3-AC8B-AB7E-0D63-4388CD24514A}"/>
              </a:ext>
            </a:extLst>
          </p:cNvPr>
          <p:cNvGraphicFramePr>
            <a:graphicFrameLocks noGrp="1"/>
          </p:cNvGraphicFramePr>
          <p:nvPr>
            <p:extLst>
              <p:ext uri="{D42A27DB-BD31-4B8C-83A1-F6EECF244321}">
                <p14:modId xmlns:p14="http://schemas.microsoft.com/office/powerpoint/2010/main" val="1976959195"/>
              </p:ext>
            </p:extLst>
          </p:nvPr>
        </p:nvGraphicFramePr>
        <p:xfrm>
          <a:off x="936171" y="1709057"/>
          <a:ext cx="10515600" cy="4417105"/>
        </p:xfrm>
        <a:graphic>
          <a:graphicData uri="http://schemas.openxmlformats.org/drawingml/2006/table">
            <a:tbl>
              <a:tblPr/>
              <a:tblGrid>
                <a:gridCol w="3505200">
                  <a:extLst>
                    <a:ext uri="{9D8B030D-6E8A-4147-A177-3AD203B41FA5}">
                      <a16:colId xmlns:a16="http://schemas.microsoft.com/office/drawing/2014/main" val="3041582215"/>
                    </a:ext>
                  </a:extLst>
                </a:gridCol>
                <a:gridCol w="3505200">
                  <a:extLst>
                    <a:ext uri="{9D8B030D-6E8A-4147-A177-3AD203B41FA5}">
                      <a16:colId xmlns:a16="http://schemas.microsoft.com/office/drawing/2014/main" val="3678887280"/>
                    </a:ext>
                  </a:extLst>
                </a:gridCol>
                <a:gridCol w="3505200">
                  <a:extLst>
                    <a:ext uri="{9D8B030D-6E8A-4147-A177-3AD203B41FA5}">
                      <a16:colId xmlns:a16="http://schemas.microsoft.com/office/drawing/2014/main" val="721716533"/>
                    </a:ext>
                  </a:extLst>
                </a:gridCol>
              </a:tblGrid>
              <a:tr h="453036">
                <a:tc>
                  <a:txBody>
                    <a:bodyPr/>
                    <a:lstStyle/>
                    <a:p>
                      <a:pPr>
                        <a:buNone/>
                      </a:pPr>
                      <a:r>
                        <a:rPr lang="en-US" sz="2000" b="1"/>
                        <a:t>Aspect</a:t>
                      </a:r>
                    </a:p>
                  </a:txBody>
                  <a:tcPr anchor="ctr">
                    <a:lnL>
                      <a:noFill/>
                    </a:lnL>
                    <a:lnR>
                      <a:noFill/>
                    </a:lnR>
                    <a:lnT>
                      <a:noFill/>
                    </a:lnT>
                    <a:lnB>
                      <a:noFill/>
                    </a:lnB>
                    <a:noFill/>
                  </a:tcPr>
                </a:tc>
                <a:tc>
                  <a:txBody>
                    <a:bodyPr/>
                    <a:lstStyle/>
                    <a:p>
                      <a:pPr>
                        <a:buNone/>
                      </a:pPr>
                      <a:r>
                        <a:rPr lang="en-US" sz="2000" b="1"/>
                        <a:t>On-Policy (e.g., SARSA)</a:t>
                      </a:r>
                    </a:p>
                  </a:txBody>
                  <a:tcPr anchor="ctr">
                    <a:lnL>
                      <a:noFill/>
                    </a:lnL>
                    <a:lnR>
                      <a:noFill/>
                    </a:lnR>
                    <a:lnT>
                      <a:noFill/>
                    </a:lnT>
                    <a:lnB>
                      <a:noFill/>
                    </a:lnB>
                    <a:noFill/>
                  </a:tcPr>
                </a:tc>
                <a:tc>
                  <a:txBody>
                    <a:bodyPr/>
                    <a:lstStyle/>
                    <a:p>
                      <a:pPr>
                        <a:buNone/>
                      </a:pPr>
                      <a:r>
                        <a:rPr lang="en-US" sz="2000" b="1" dirty="0"/>
                        <a:t>Off-Policy (e.g., Q-learning)</a:t>
                      </a:r>
                    </a:p>
                  </a:txBody>
                  <a:tcPr anchor="ctr">
                    <a:lnL>
                      <a:noFill/>
                    </a:lnL>
                    <a:lnR>
                      <a:noFill/>
                    </a:lnR>
                    <a:lnT>
                      <a:noFill/>
                    </a:lnT>
                    <a:lnB>
                      <a:noFill/>
                    </a:lnB>
                    <a:noFill/>
                  </a:tcPr>
                </a:tc>
                <a:extLst>
                  <a:ext uri="{0D108BD9-81ED-4DB2-BD59-A6C34878D82A}">
                    <a16:rowId xmlns:a16="http://schemas.microsoft.com/office/drawing/2014/main" val="617091859"/>
                  </a:ext>
                </a:extLst>
              </a:tr>
              <a:tr h="453036">
                <a:tc>
                  <a:txBody>
                    <a:bodyPr/>
                    <a:lstStyle/>
                    <a:p>
                      <a:pPr>
                        <a:buNone/>
                      </a:pPr>
                      <a:r>
                        <a:rPr lang="en-US" b="1"/>
                        <a:t>Behavior Policy</a:t>
                      </a:r>
                      <a:endParaRPr lang="en-US"/>
                    </a:p>
                  </a:txBody>
                  <a:tcPr anchor="ctr">
                    <a:lnL>
                      <a:noFill/>
                    </a:lnL>
                    <a:lnR>
                      <a:noFill/>
                    </a:lnR>
                    <a:lnT>
                      <a:noFill/>
                    </a:lnT>
                    <a:lnB>
                      <a:noFill/>
                    </a:lnB>
                    <a:noFill/>
                  </a:tcPr>
                </a:tc>
                <a:tc>
                  <a:txBody>
                    <a:bodyPr/>
                    <a:lstStyle/>
                    <a:p>
                      <a:pPr>
                        <a:buNone/>
                      </a:pPr>
                      <a:r>
                        <a:rPr lang="en-US"/>
                        <a:t>Same as target policy</a:t>
                      </a:r>
                    </a:p>
                  </a:txBody>
                  <a:tcPr anchor="ctr">
                    <a:lnL>
                      <a:noFill/>
                    </a:lnL>
                    <a:lnR>
                      <a:noFill/>
                    </a:lnR>
                    <a:lnT>
                      <a:noFill/>
                    </a:lnT>
                    <a:lnB>
                      <a:noFill/>
                    </a:lnB>
                    <a:noFill/>
                  </a:tcPr>
                </a:tc>
                <a:tc>
                  <a:txBody>
                    <a:bodyPr/>
                    <a:lstStyle/>
                    <a:p>
                      <a:pPr>
                        <a:buNone/>
                      </a:pPr>
                      <a:r>
                        <a:rPr lang="en-US" dirty="0"/>
                        <a:t>Different from target policy</a:t>
                      </a:r>
                    </a:p>
                  </a:txBody>
                  <a:tcPr anchor="ctr">
                    <a:lnL>
                      <a:noFill/>
                    </a:lnL>
                    <a:lnR>
                      <a:noFill/>
                    </a:lnR>
                    <a:lnT>
                      <a:noFill/>
                    </a:lnT>
                    <a:lnB>
                      <a:noFill/>
                    </a:lnB>
                    <a:noFill/>
                  </a:tcPr>
                </a:tc>
                <a:extLst>
                  <a:ext uri="{0D108BD9-81ED-4DB2-BD59-A6C34878D82A}">
                    <a16:rowId xmlns:a16="http://schemas.microsoft.com/office/drawing/2014/main" val="2746744399"/>
                  </a:ext>
                </a:extLst>
              </a:tr>
              <a:tr h="792814">
                <a:tc>
                  <a:txBody>
                    <a:bodyPr/>
                    <a:lstStyle/>
                    <a:p>
                      <a:pPr>
                        <a:buNone/>
                      </a:pPr>
                      <a:r>
                        <a:rPr lang="en-US" b="1"/>
                        <a:t>Exploration</a:t>
                      </a:r>
                      <a:endParaRPr lang="en-US"/>
                    </a:p>
                  </a:txBody>
                  <a:tcPr anchor="ctr">
                    <a:lnL>
                      <a:noFill/>
                    </a:lnL>
                    <a:lnR>
                      <a:noFill/>
                    </a:lnR>
                    <a:lnT>
                      <a:noFill/>
                    </a:lnT>
                    <a:lnB>
                      <a:noFill/>
                    </a:lnB>
                    <a:noFill/>
                  </a:tcPr>
                </a:tc>
                <a:tc>
                  <a:txBody>
                    <a:bodyPr/>
                    <a:lstStyle/>
                    <a:p>
                      <a:pPr>
                        <a:buNone/>
                      </a:pPr>
                      <a:r>
                        <a:rPr lang="en-US"/>
                        <a:t>Learns what it actually does</a:t>
                      </a:r>
                    </a:p>
                  </a:txBody>
                  <a:tcPr anchor="ctr">
                    <a:lnL>
                      <a:noFill/>
                    </a:lnL>
                    <a:lnR>
                      <a:noFill/>
                    </a:lnR>
                    <a:lnT>
                      <a:noFill/>
                    </a:lnT>
                    <a:lnB>
                      <a:noFill/>
                    </a:lnB>
                    <a:noFill/>
                  </a:tcPr>
                </a:tc>
                <a:tc>
                  <a:txBody>
                    <a:bodyPr/>
                    <a:lstStyle/>
                    <a:p>
                      <a:pPr>
                        <a:buNone/>
                      </a:pPr>
                      <a:r>
                        <a:rPr lang="en-US" dirty="0"/>
                        <a:t>Learns the optimal (greedy) policy even if behavior explores</a:t>
                      </a:r>
                    </a:p>
                  </a:txBody>
                  <a:tcPr anchor="ctr">
                    <a:lnL>
                      <a:noFill/>
                    </a:lnL>
                    <a:lnR>
                      <a:noFill/>
                    </a:lnR>
                    <a:lnT>
                      <a:noFill/>
                    </a:lnT>
                    <a:lnB>
                      <a:noFill/>
                    </a:lnB>
                    <a:noFill/>
                  </a:tcPr>
                </a:tc>
                <a:extLst>
                  <a:ext uri="{0D108BD9-81ED-4DB2-BD59-A6C34878D82A}">
                    <a16:rowId xmlns:a16="http://schemas.microsoft.com/office/drawing/2014/main" val="3400782677"/>
                  </a:ext>
                </a:extLst>
              </a:tr>
              <a:tr h="792814">
                <a:tc>
                  <a:txBody>
                    <a:bodyPr/>
                    <a:lstStyle/>
                    <a:p>
                      <a:pPr>
                        <a:buNone/>
                      </a:pPr>
                      <a:r>
                        <a:rPr lang="en-US" b="1"/>
                        <a:t>Update Rule</a:t>
                      </a:r>
                      <a:endParaRPr lang="en-US"/>
                    </a:p>
                  </a:txBody>
                  <a:tcPr anchor="ctr">
                    <a:lnL>
                      <a:noFill/>
                    </a:lnL>
                    <a:lnR>
                      <a:noFill/>
                    </a:lnR>
                    <a:lnT>
                      <a:noFill/>
                    </a:lnT>
                    <a:lnB>
                      <a:noFill/>
                    </a:lnB>
                    <a:noFill/>
                  </a:tcPr>
                </a:tc>
                <a:tc>
                  <a:txBody>
                    <a:bodyPr/>
                    <a:lstStyle/>
                    <a:p>
                      <a:pPr>
                        <a:buNone/>
                      </a:pPr>
                      <a:r>
                        <a:rPr lang="en-US" dirty="0"/>
                        <a:t>Uses action </a:t>
                      </a:r>
                      <a:r>
                        <a:rPr lang="en-US" i="1" dirty="0"/>
                        <a:t>actually taken</a:t>
                      </a:r>
                      <a:r>
                        <a:rPr lang="en-US" dirty="0"/>
                        <a:t> (next action from ε-greedy)</a:t>
                      </a:r>
                    </a:p>
                  </a:txBody>
                  <a:tcPr anchor="ctr">
                    <a:lnL>
                      <a:noFill/>
                    </a:lnL>
                    <a:lnR>
                      <a:noFill/>
                    </a:lnR>
                    <a:lnT>
                      <a:noFill/>
                    </a:lnT>
                    <a:lnB>
                      <a:noFill/>
                    </a:lnB>
                    <a:noFill/>
                  </a:tcPr>
                </a:tc>
                <a:tc>
                  <a:txBody>
                    <a:bodyPr/>
                    <a:lstStyle/>
                    <a:p>
                      <a:pPr>
                        <a:buNone/>
                      </a:pPr>
                      <a:r>
                        <a:rPr lang="en-US"/>
                        <a:t>Uses the </a:t>
                      </a:r>
                      <a:r>
                        <a:rPr lang="en-US" i="1"/>
                        <a:t>best possible action</a:t>
                      </a:r>
                      <a:r>
                        <a:rPr lang="en-US"/>
                        <a:t> (greedy)</a:t>
                      </a:r>
                    </a:p>
                  </a:txBody>
                  <a:tcPr anchor="ctr">
                    <a:lnL>
                      <a:noFill/>
                    </a:lnL>
                    <a:lnR>
                      <a:noFill/>
                    </a:lnR>
                    <a:lnT>
                      <a:noFill/>
                    </a:lnT>
                    <a:lnB>
                      <a:noFill/>
                    </a:lnB>
                    <a:noFill/>
                  </a:tcPr>
                </a:tc>
                <a:extLst>
                  <a:ext uri="{0D108BD9-81ED-4DB2-BD59-A6C34878D82A}">
                    <a16:rowId xmlns:a16="http://schemas.microsoft.com/office/drawing/2014/main" val="3285079512"/>
                  </a:ext>
                </a:extLst>
              </a:tr>
              <a:tr h="792814">
                <a:tc>
                  <a:txBody>
                    <a:bodyPr/>
                    <a:lstStyle/>
                    <a:p>
                      <a:pPr>
                        <a:buNone/>
                      </a:pPr>
                      <a:r>
                        <a:rPr lang="en-US" b="1" dirty="0"/>
                        <a:t>Bias &amp; Variance</a:t>
                      </a:r>
                      <a:endParaRPr lang="en-US" dirty="0"/>
                    </a:p>
                  </a:txBody>
                  <a:tcPr anchor="ctr">
                    <a:lnL>
                      <a:noFill/>
                    </a:lnL>
                    <a:lnR>
                      <a:noFill/>
                    </a:lnR>
                    <a:lnT>
                      <a:noFill/>
                    </a:lnT>
                    <a:lnB>
                      <a:noFill/>
                    </a:lnB>
                    <a:noFill/>
                  </a:tcPr>
                </a:tc>
                <a:tc>
                  <a:txBody>
                    <a:bodyPr/>
                    <a:lstStyle/>
                    <a:p>
                      <a:pPr>
                        <a:buNone/>
                      </a:pPr>
                      <a:r>
                        <a:rPr lang="en-US" dirty="0"/>
                        <a:t>More biased, safer learning</a:t>
                      </a:r>
                    </a:p>
                  </a:txBody>
                  <a:tcPr anchor="ctr">
                    <a:lnL>
                      <a:noFill/>
                    </a:lnL>
                    <a:lnR>
                      <a:noFill/>
                    </a:lnR>
                    <a:lnT>
                      <a:noFill/>
                    </a:lnT>
                    <a:lnB>
                      <a:noFill/>
                    </a:lnB>
                    <a:noFill/>
                  </a:tcPr>
                </a:tc>
                <a:tc>
                  <a:txBody>
                    <a:bodyPr/>
                    <a:lstStyle/>
                    <a:p>
                      <a:pPr>
                        <a:buNone/>
                      </a:pPr>
                      <a:r>
                        <a:rPr lang="en-US"/>
                        <a:t>Less biased, more efficient but riskier</a:t>
                      </a:r>
                    </a:p>
                  </a:txBody>
                  <a:tcPr anchor="ctr">
                    <a:lnL>
                      <a:noFill/>
                    </a:lnL>
                    <a:lnR>
                      <a:noFill/>
                    </a:lnR>
                    <a:lnT>
                      <a:noFill/>
                    </a:lnT>
                    <a:lnB>
                      <a:noFill/>
                    </a:lnB>
                    <a:noFill/>
                  </a:tcPr>
                </a:tc>
                <a:extLst>
                  <a:ext uri="{0D108BD9-81ED-4DB2-BD59-A6C34878D82A}">
                    <a16:rowId xmlns:a16="http://schemas.microsoft.com/office/drawing/2014/main" val="3097960397"/>
                  </a:ext>
                </a:extLst>
              </a:tr>
              <a:tr h="1132591">
                <a:tc>
                  <a:txBody>
                    <a:bodyPr/>
                    <a:lstStyle/>
                    <a:p>
                      <a:pPr>
                        <a:buNone/>
                      </a:pPr>
                      <a:r>
                        <a:rPr lang="en-US" b="1"/>
                        <a:t>Analogy</a:t>
                      </a:r>
                      <a:endParaRPr lang="en-US"/>
                    </a:p>
                  </a:txBody>
                  <a:tcPr anchor="ctr">
                    <a:lnL>
                      <a:noFill/>
                    </a:lnL>
                    <a:lnR>
                      <a:noFill/>
                    </a:lnR>
                    <a:lnT>
                      <a:noFill/>
                    </a:lnT>
                    <a:lnB>
                      <a:noFill/>
                    </a:lnB>
                    <a:noFill/>
                  </a:tcPr>
                </a:tc>
                <a:tc>
                  <a:txBody>
                    <a:bodyPr/>
                    <a:lstStyle/>
                    <a:p>
                      <a:pPr>
                        <a:buNone/>
                      </a:pPr>
                      <a:r>
                        <a:rPr lang="en-US"/>
                        <a:t>Learn from your own driving</a:t>
                      </a:r>
                    </a:p>
                  </a:txBody>
                  <a:tcPr anchor="ctr">
                    <a:lnL>
                      <a:noFill/>
                    </a:lnL>
                    <a:lnR>
                      <a:noFill/>
                    </a:lnR>
                    <a:lnT>
                      <a:noFill/>
                    </a:lnT>
                    <a:lnB>
                      <a:noFill/>
                    </a:lnB>
                    <a:noFill/>
                  </a:tcPr>
                </a:tc>
                <a:tc>
                  <a:txBody>
                    <a:bodyPr/>
                    <a:lstStyle/>
                    <a:p>
                      <a:pPr>
                        <a:buNone/>
                      </a:pPr>
                      <a:r>
                        <a:rPr lang="en-US" dirty="0"/>
                        <a:t>Learn from your teacher’s “perfect driving” while you try random moves</a:t>
                      </a:r>
                    </a:p>
                  </a:txBody>
                  <a:tcPr anchor="ctr">
                    <a:lnL>
                      <a:noFill/>
                    </a:lnL>
                    <a:lnR>
                      <a:noFill/>
                    </a:lnR>
                    <a:lnT>
                      <a:noFill/>
                    </a:lnT>
                    <a:lnB>
                      <a:noFill/>
                    </a:lnB>
                    <a:noFill/>
                  </a:tcPr>
                </a:tc>
                <a:extLst>
                  <a:ext uri="{0D108BD9-81ED-4DB2-BD59-A6C34878D82A}">
                    <a16:rowId xmlns:a16="http://schemas.microsoft.com/office/drawing/2014/main" val="2181547058"/>
                  </a:ext>
                </a:extLst>
              </a:tr>
            </a:tbl>
          </a:graphicData>
        </a:graphic>
      </p:graphicFrame>
    </p:spTree>
    <p:extLst>
      <p:ext uri="{BB962C8B-B14F-4D97-AF65-F5344CB8AC3E}">
        <p14:creationId xmlns:p14="http://schemas.microsoft.com/office/powerpoint/2010/main" val="147149593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E9E3-D481-24B8-7CF9-06BE125CA8A4}"/>
              </a:ext>
            </a:extLst>
          </p:cNvPr>
          <p:cNvSpPr>
            <a:spLocks noGrp="1"/>
          </p:cNvSpPr>
          <p:nvPr>
            <p:ph type="title"/>
          </p:nvPr>
        </p:nvSpPr>
        <p:spPr>
          <a:xfrm>
            <a:off x="609600" y="653142"/>
            <a:ext cx="10972800" cy="609601"/>
          </a:xfrm>
        </p:spPr>
        <p:txBody>
          <a:bodyPr/>
          <a:lstStyle/>
          <a:p>
            <a:r>
              <a:rPr lang="en-US" sz="3200" dirty="0"/>
              <a:t>What is </a:t>
            </a:r>
            <a:r>
              <a:rPr lang="en-US" sz="3200" b="1" dirty="0"/>
              <a:t>ε-greedy</a:t>
            </a:r>
            <a:r>
              <a:rPr lang="en-US" sz="3200" dirty="0"/>
              <a:t> in Reinforcement Learning</a:t>
            </a:r>
            <a:r>
              <a:rPr lang="en-US" dirty="0"/>
              <a:t>?</a:t>
            </a:r>
          </a:p>
        </p:txBody>
      </p:sp>
      <p:sp>
        <p:nvSpPr>
          <p:cNvPr id="3" name="Content Placeholder 2">
            <a:extLst>
              <a:ext uri="{FF2B5EF4-FFF2-40B4-BE49-F238E27FC236}">
                <a16:creationId xmlns:a16="http://schemas.microsoft.com/office/drawing/2014/main" id="{B1231283-120B-544E-3272-50A08DDFE57A}"/>
              </a:ext>
            </a:extLst>
          </p:cNvPr>
          <p:cNvSpPr>
            <a:spLocks noGrp="1"/>
          </p:cNvSpPr>
          <p:nvPr>
            <p:ph idx="1"/>
          </p:nvPr>
        </p:nvSpPr>
        <p:spPr>
          <a:xfrm>
            <a:off x="609600" y="1384980"/>
            <a:ext cx="11342914" cy="5331506"/>
          </a:xfrm>
        </p:spPr>
        <p:txBody>
          <a:bodyPr/>
          <a:lstStyle/>
          <a:p>
            <a:r>
              <a:rPr lang="en-US" sz="2800" dirty="0"/>
              <a:t>In RL, when an agent chooses actions, it faces a </a:t>
            </a:r>
            <a:r>
              <a:rPr lang="en-US" sz="2800" b="1" dirty="0"/>
              <a:t>dilemma</a:t>
            </a:r>
            <a:r>
              <a:rPr lang="en-US" sz="2800" dirty="0"/>
              <a:t>:</a:t>
            </a:r>
          </a:p>
          <a:p>
            <a:r>
              <a:rPr lang="en-US" sz="2800" b="1" dirty="0"/>
              <a:t>Exploration</a:t>
            </a:r>
            <a:r>
              <a:rPr lang="en-US" sz="2800" dirty="0"/>
              <a:t> → Try new actions to discover better rewards.</a:t>
            </a:r>
          </a:p>
          <a:p>
            <a:r>
              <a:rPr lang="en-US" sz="2800" b="1" dirty="0"/>
              <a:t>Exploitation</a:t>
            </a:r>
            <a:r>
              <a:rPr lang="en-US" sz="2800" dirty="0"/>
              <a:t> → Choose the best-known action so far to maximize reward.</a:t>
            </a:r>
          </a:p>
          <a:p>
            <a:r>
              <a:rPr lang="en-US" sz="2800" dirty="0"/>
              <a:t>The </a:t>
            </a:r>
            <a:r>
              <a:rPr lang="en-US" sz="2800" b="1" dirty="0"/>
              <a:t>ε-greedy policy</a:t>
            </a:r>
            <a:r>
              <a:rPr lang="en-US" sz="2800" dirty="0"/>
              <a:t> is one of the simplest and most popular ways to balance exploration and exploitation.</a:t>
            </a:r>
          </a:p>
          <a:p>
            <a:pPr marL="0" indent="0">
              <a:buNone/>
            </a:pPr>
            <a:r>
              <a:rPr lang="en-US" sz="2800" b="1" dirty="0"/>
              <a:t>                                   How ε-greedy works</a:t>
            </a:r>
          </a:p>
          <a:p>
            <a:r>
              <a:rPr lang="en-US" sz="2800" dirty="0"/>
              <a:t>With </a:t>
            </a:r>
            <a:r>
              <a:rPr lang="en-US" sz="2800" b="1" dirty="0"/>
              <a:t>probability (1 − ε)</a:t>
            </a:r>
            <a:r>
              <a:rPr lang="en-US" sz="2800" dirty="0"/>
              <a:t> → choose the </a:t>
            </a:r>
            <a:r>
              <a:rPr lang="en-US" sz="2800" b="1" dirty="0"/>
              <a:t>greedy action</a:t>
            </a:r>
            <a:r>
              <a:rPr lang="en-US" sz="2800" dirty="0"/>
              <a:t> (the best action according to current Q-values).</a:t>
            </a:r>
          </a:p>
          <a:p>
            <a:r>
              <a:rPr lang="en-US" sz="2800" dirty="0"/>
              <a:t>With </a:t>
            </a:r>
            <a:r>
              <a:rPr lang="en-US" sz="2800" b="1" dirty="0"/>
              <a:t>probability (ε)</a:t>
            </a:r>
            <a:r>
              <a:rPr lang="en-US" sz="2800" dirty="0"/>
              <a:t> → choose a </a:t>
            </a:r>
            <a:r>
              <a:rPr lang="en-US" sz="2800" b="1" dirty="0"/>
              <a:t>random action</a:t>
            </a:r>
            <a:r>
              <a:rPr lang="en-US" sz="2800" dirty="0"/>
              <a:t> (explore).</a:t>
            </a:r>
          </a:p>
          <a:p>
            <a:r>
              <a:rPr lang="en-US" sz="2800" dirty="0"/>
              <a:t>Here, </a:t>
            </a:r>
            <a:r>
              <a:rPr lang="en-US" sz="2800" b="1" dirty="0"/>
              <a:t>ε (epsilon)</a:t>
            </a:r>
            <a:r>
              <a:rPr lang="en-US" sz="2800" dirty="0"/>
              <a:t> is a small number between 0 and 1, e.g., 0.1.</a:t>
            </a:r>
          </a:p>
          <a:p>
            <a:endParaRPr lang="en-US" dirty="0"/>
          </a:p>
        </p:txBody>
      </p:sp>
    </p:spTree>
    <p:extLst>
      <p:ext uri="{BB962C8B-B14F-4D97-AF65-F5344CB8AC3E}">
        <p14:creationId xmlns:p14="http://schemas.microsoft.com/office/powerpoint/2010/main" val="405252011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3BE636-83E9-A456-C4FC-BF6D07EB282C}"/>
              </a:ext>
            </a:extLst>
          </p:cNvPr>
          <p:cNvSpPr txBox="1"/>
          <p:nvPr/>
        </p:nvSpPr>
        <p:spPr>
          <a:xfrm>
            <a:off x="4820750" y="860828"/>
            <a:ext cx="6094378" cy="400110"/>
          </a:xfrm>
          <a:prstGeom prst="rect">
            <a:avLst/>
          </a:prstGeom>
          <a:noFill/>
        </p:spPr>
        <p:txBody>
          <a:bodyPr wrap="square">
            <a:spAutoFit/>
          </a:bodyPr>
          <a:lstStyle/>
          <a:p>
            <a:r>
              <a:rPr lang="en-IN" sz="2000" b="1" dirty="0"/>
              <a:t>SARSA Terminology</a:t>
            </a:r>
          </a:p>
        </p:txBody>
      </p:sp>
      <p:graphicFrame>
        <p:nvGraphicFramePr>
          <p:cNvPr id="9" name="Table 8">
            <a:extLst>
              <a:ext uri="{FF2B5EF4-FFF2-40B4-BE49-F238E27FC236}">
                <a16:creationId xmlns:a16="http://schemas.microsoft.com/office/drawing/2014/main" id="{ED75EFAA-EE25-CBFC-88A4-7C2F52BA6330}"/>
              </a:ext>
            </a:extLst>
          </p:cNvPr>
          <p:cNvGraphicFramePr>
            <a:graphicFrameLocks noGrp="1"/>
          </p:cNvGraphicFramePr>
          <p:nvPr>
            <p:extLst>
              <p:ext uri="{D42A27DB-BD31-4B8C-83A1-F6EECF244321}">
                <p14:modId xmlns:p14="http://schemas.microsoft.com/office/powerpoint/2010/main" val="2821371665"/>
              </p:ext>
            </p:extLst>
          </p:nvPr>
        </p:nvGraphicFramePr>
        <p:xfrm>
          <a:off x="1206693" y="1594046"/>
          <a:ext cx="10515600" cy="3108960"/>
        </p:xfrm>
        <a:graphic>
          <a:graphicData uri="http://schemas.openxmlformats.org/drawingml/2006/table">
            <a:tbl>
              <a:tblPr/>
              <a:tblGrid>
                <a:gridCol w="3111231">
                  <a:extLst>
                    <a:ext uri="{9D8B030D-6E8A-4147-A177-3AD203B41FA5}">
                      <a16:colId xmlns:a16="http://schemas.microsoft.com/office/drawing/2014/main" val="2481949955"/>
                    </a:ext>
                  </a:extLst>
                </a:gridCol>
                <a:gridCol w="7404369">
                  <a:extLst>
                    <a:ext uri="{9D8B030D-6E8A-4147-A177-3AD203B41FA5}">
                      <a16:colId xmlns:a16="http://schemas.microsoft.com/office/drawing/2014/main" val="129585236"/>
                    </a:ext>
                  </a:extLst>
                </a:gridCol>
              </a:tblGrid>
              <a:tr h="0">
                <a:tc>
                  <a:txBody>
                    <a:bodyPr/>
                    <a:lstStyle/>
                    <a:p>
                      <a:pPr>
                        <a:buNone/>
                      </a:pPr>
                      <a:r>
                        <a:rPr lang="en-IN" sz="2800" b="1" dirty="0"/>
                        <a:t>Term</a:t>
                      </a:r>
                    </a:p>
                  </a:txBody>
                  <a:tcPr anchor="ctr">
                    <a:lnL>
                      <a:noFill/>
                    </a:lnL>
                    <a:lnR>
                      <a:noFill/>
                    </a:lnR>
                    <a:lnT>
                      <a:noFill/>
                    </a:lnT>
                    <a:lnB>
                      <a:noFill/>
                    </a:lnB>
                    <a:noFill/>
                  </a:tcPr>
                </a:tc>
                <a:tc>
                  <a:txBody>
                    <a:bodyPr/>
                    <a:lstStyle/>
                    <a:p>
                      <a:pPr>
                        <a:buNone/>
                      </a:pPr>
                      <a:r>
                        <a:rPr lang="en-IN" sz="2800" b="1" dirty="0"/>
                        <a:t>Description</a:t>
                      </a:r>
                    </a:p>
                  </a:txBody>
                  <a:tcPr anchor="ctr">
                    <a:lnL>
                      <a:noFill/>
                    </a:lnL>
                    <a:lnR>
                      <a:noFill/>
                    </a:lnR>
                    <a:lnT>
                      <a:noFill/>
                    </a:lnT>
                    <a:lnB>
                      <a:noFill/>
                    </a:lnB>
                    <a:noFill/>
                  </a:tcPr>
                </a:tc>
                <a:extLst>
                  <a:ext uri="{0D108BD9-81ED-4DB2-BD59-A6C34878D82A}">
                    <a16:rowId xmlns:a16="http://schemas.microsoft.com/office/drawing/2014/main" val="1167721039"/>
                  </a:ext>
                </a:extLst>
              </a:tr>
              <a:tr h="0">
                <a:tc>
                  <a:txBody>
                    <a:bodyPr/>
                    <a:lstStyle/>
                    <a:p>
                      <a:pPr>
                        <a:buNone/>
                      </a:pPr>
                      <a:r>
                        <a:rPr lang="en-IN" sz="2800" b="1" dirty="0"/>
                        <a:t>State (s)</a:t>
                      </a:r>
                      <a:endParaRPr lang="en-IN" sz="2800" dirty="0"/>
                    </a:p>
                  </a:txBody>
                  <a:tcPr anchor="ctr">
                    <a:lnL>
                      <a:noFill/>
                    </a:lnL>
                    <a:lnR>
                      <a:noFill/>
                    </a:lnR>
                    <a:lnT>
                      <a:noFill/>
                    </a:lnT>
                    <a:lnB>
                      <a:noFill/>
                    </a:lnB>
                    <a:noFill/>
                  </a:tcPr>
                </a:tc>
                <a:tc>
                  <a:txBody>
                    <a:bodyPr/>
                    <a:lstStyle/>
                    <a:p>
                      <a:pPr>
                        <a:buNone/>
                      </a:pPr>
                      <a:r>
                        <a:rPr lang="en-US" sz="2800"/>
                        <a:t>Current state of the environment</a:t>
                      </a:r>
                    </a:p>
                  </a:txBody>
                  <a:tcPr anchor="ctr">
                    <a:lnL>
                      <a:noFill/>
                    </a:lnL>
                    <a:lnR>
                      <a:noFill/>
                    </a:lnR>
                    <a:lnT>
                      <a:noFill/>
                    </a:lnT>
                    <a:lnB>
                      <a:noFill/>
                    </a:lnB>
                    <a:noFill/>
                  </a:tcPr>
                </a:tc>
                <a:extLst>
                  <a:ext uri="{0D108BD9-81ED-4DB2-BD59-A6C34878D82A}">
                    <a16:rowId xmlns:a16="http://schemas.microsoft.com/office/drawing/2014/main" val="332966044"/>
                  </a:ext>
                </a:extLst>
              </a:tr>
              <a:tr h="0">
                <a:tc>
                  <a:txBody>
                    <a:bodyPr/>
                    <a:lstStyle/>
                    <a:p>
                      <a:pPr>
                        <a:buNone/>
                      </a:pPr>
                      <a:r>
                        <a:rPr lang="en-IN" sz="2800" b="1" dirty="0"/>
                        <a:t>Action (a)</a:t>
                      </a:r>
                      <a:endParaRPr lang="en-IN" sz="2800" dirty="0"/>
                    </a:p>
                  </a:txBody>
                  <a:tcPr anchor="ctr">
                    <a:lnL>
                      <a:noFill/>
                    </a:lnL>
                    <a:lnR>
                      <a:noFill/>
                    </a:lnR>
                    <a:lnT>
                      <a:noFill/>
                    </a:lnT>
                    <a:lnB>
                      <a:noFill/>
                    </a:lnB>
                    <a:noFill/>
                  </a:tcPr>
                </a:tc>
                <a:tc>
                  <a:txBody>
                    <a:bodyPr/>
                    <a:lstStyle/>
                    <a:p>
                      <a:pPr>
                        <a:buNone/>
                      </a:pPr>
                      <a:r>
                        <a:rPr lang="en-US" sz="2800" dirty="0"/>
                        <a:t>Action taken by the agent</a:t>
                      </a:r>
                    </a:p>
                  </a:txBody>
                  <a:tcPr anchor="ctr">
                    <a:lnL>
                      <a:noFill/>
                    </a:lnL>
                    <a:lnR>
                      <a:noFill/>
                    </a:lnR>
                    <a:lnT>
                      <a:noFill/>
                    </a:lnT>
                    <a:lnB>
                      <a:noFill/>
                    </a:lnB>
                    <a:noFill/>
                  </a:tcPr>
                </a:tc>
                <a:extLst>
                  <a:ext uri="{0D108BD9-81ED-4DB2-BD59-A6C34878D82A}">
                    <a16:rowId xmlns:a16="http://schemas.microsoft.com/office/drawing/2014/main" val="2679178568"/>
                  </a:ext>
                </a:extLst>
              </a:tr>
              <a:tr h="0">
                <a:tc>
                  <a:txBody>
                    <a:bodyPr/>
                    <a:lstStyle/>
                    <a:p>
                      <a:pPr>
                        <a:buNone/>
                      </a:pPr>
                      <a:r>
                        <a:rPr lang="en-IN" sz="2800" b="1"/>
                        <a:t>Reward (r)</a:t>
                      </a:r>
                      <a:endParaRPr lang="en-IN" sz="2800"/>
                    </a:p>
                  </a:txBody>
                  <a:tcPr anchor="ctr">
                    <a:lnL>
                      <a:noFill/>
                    </a:lnL>
                    <a:lnR>
                      <a:noFill/>
                    </a:lnR>
                    <a:lnT>
                      <a:noFill/>
                    </a:lnT>
                    <a:lnB>
                      <a:noFill/>
                    </a:lnB>
                    <a:noFill/>
                  </a:tcPr>
                </a:tc>
                <a:tc>
                  <a:txBody>
                    <a:bodyPr/>
                    <a:lstStyle/>
                    <a:p>
                      <a:pPr>
                        <a:buNone/>
                      </a:pPr>
                      <a:r>
                        <a:rPr lang="en-US" sz="2800"/>
                        <a:t>Reward received after performing the action</a:t>
                      </a:r>
                    </a:p>
                  </a:txBody>
                  <a:tcPr anchor="ctr">
                    <a:lnL>
                      <a:noFill/>
                    </a:lnL>
                    <a:lnR>
                      <a:noFill/>
                    </a:lnR>
                    <a:lnT>
                      <a:noFill/>
                    </a:lnT>
                    <a:lnB>
                      <a:noFill/>
                    </a:lnB>
                    <a:noFill/>
                  </a:tcPr>
                </a:tc>
                <a:extLst>
                  <a:ext uri="{0D108BD9-81ED-4DB2-BD59-A6C34878D82A}">
                    <a16:rowId xmlns:a16="http://schemas.microsoft.com/office/drawing/2014/main" val="3339753624"/>
                  </a:ext>
                </a:extLst>
              </a:tr>
              <a:tr h="0">
                <a:tc>
                  <a:txBody>
                    <a:bodyPr/>
                    <a:lstStyle/>
                    <a:p>
                      <a:pPr>
                        <a:buNone/>
                      </a:pPr>
                      <a:r>
                        <a:rPr lang="en-IN" sz="2800" b="1"/>
                        <a:t>Next State (s')</a:t>
                      </a:r>
                      <a:endParaRPr lang="en-IN" sz="2800"/>
                    </a:p>
                  </a:txBody>
                  <a:tcPr anchor="ctr">
                    <a:lnL>
                      <a:noFill/>
                    </a:lnL>
                    <a:lnR>
                      <a:noFill/>
                    </a:lnR>
                    <a:lnT>
                      <a:noFill/>
                    </a:lnT>
                    <a:lnB>
                      <a:noFill/>
                    </a:lnB>
                    <a:noFill/>
                  </a:tcPr>
                </a:tc>
                <a:tc>
                  <a:txBody>
                    <a:bodyPr/>
                    <a:lstStyle/>
                    <a:p>
                      <a:pPr>
                        <a:buNone/>
                      </a:pPr>
                      <a:r>
                        <a:rPr lang="en-US" sz="2800"/>
                        <a:t>New state after action a is taken</a:t>
                      </a:r>
                    </a:p>
                  </a:txBody>
                  <a:tcPr anchor="ctr">
                    <a:lnL>
                      <a:noFill/>
                    </a:lnL>
                    <a:lnR>
                      <a:noFill/>
                    </a:lnR>
                    <a:lnT>
                      <a:noFill/>
                    </a:lnT>
                    <a:lnB>
                      <a:noFill/>
                    </a:lnB>
                    <a:noFill/>
                  </a:tcPr>
                </a:tc>
                <a:extLst>
                  <a:ext uri="{0D108BD9-81ED-4DB2-BD59-A6C34878D82A}">
                    <a16:rowId xmlns:a16="http://schemas.microsoft.com/office/drawing/2014/main" val="3090183523"/>
                  </a:ext>
                </a:extLst>
              </a:tr>
              <a:tr h="0">
                <a:tc>
                  <a:txBody>
                    <a:bodyPr/>
                    <a:lstStyle/>
                    <a:p>
                      <a:pPr>
                        <a:buNone/>
                      </a:pPr>
                      <a:r>
                        <a:rPr lang="en-IN" sz="2800" b="1"/>
                        <a:t>Next Action (a')</a:t>
                      </a:r>
                      <a:endParaRPr lang="en-IN" sz="2800"/>
                    </a:p>
                  </a:txBody>
                  <a:tcPr anchor="ctr">
                    <a:lnL>
                      <a:noFill/>
                    </a:lnL>
                    <a:lnR>
                      <a:noFill/>
                    </a:lnR>
                    <a:lnT>
                      <a:noFill/>
                    </a:lnT>
                    <a:lnB>
                      <a:noFill/>
                    </a:lnB>
                    <a:noFill/>
                  </a:tcPr>
                </a:tc>
                <a:tc>
                  <a:txBody>
                    <a:bodyPr/>
                    <a:lstStyle/>
                    <a:p>
                      <a:pPr>
                        <a:buNone/>
                      </a:pPr>
                      <a:r>
                        <a:rPr lang="en-US" sz="2800" dirty="0"/>
                        <a:t>Next action selected using same policy</a:t>
                      </a:r>
                    </a:p>
                  </a:txBody>
                  <a:tcPr anchor="ctr">
                    <a:lnL>
                      <a:noFill/>
                    </a:lnL>
                    <a:lnR>
                      <a:noFill/>
                    </a:lnR>
                    <a:lnT>
                      <a:noFill/>
                    </a:lnT>
                    <a:lnB>
                      <a:noFill/>
                    </a:lnB>
                    <a:noFill/>
                  </a:tcPr>
                </a:tc>
                <a:extLst>
                  <a:ext uri="{0D108BD9-81ED-4DB2-BD59-A6C34878D82A}">
                    <a16:rowId xmlns:a16="http://schemas.microsoft.com/office/drawing/2014/main" val="2152252540"/>
                  </a:ext>
                </a:extLst>
              </a:tr>
            </a:tbl>
          </a:graphicData>
        </a:graphic>
      </p:graphicFrame>
    </p:spTree>
    <p:extLst>
      <p:ext uri="{BB962C8B-B14F-4D97-AF65-F5344CB8AC3E}">
        <p14:creationId xmlns:p14="http://schemas.microsoft.com/office/powerpoint/2010/main" val="345301068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1230C-FE90-661A-37EC-75D09E28BD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39CB1B-94B3-0BE2-D897-4CC01C747B4D}"/>
              </a:ext>
            </a:extLst>
          </p:cNvPr>
          <p:cNvSpPr txBox="1"/>
          <p:nvPr/>
        </p:nvSpPr>
        <p:spPr>
          <a:xfrm>
            <a:off x="722278" y="1293938"/>
            <a:ext cx="6094378" cy="400110"/>
          </a:xfrm>
          <a:prstGeom prst="rect">
            <a:avLst/>
          </a:prstGeom>
          <a:noFill/>
        </p:spPr>
        <p:txBody>
          <a:bodyPr wrap="square">
            <a:spAutoFit/>
          </a:bodyPr>
          <a:lstStyle/>
          <a:p>
            <a:r>
              <a:rPr lang="en-IN" sz="2000" b="1" dirty="0"/>
              <a:t>SARSA Algorithm Pseudocode</a:t>
            </a:r>
          </a:p>
        </p:txBody>
      </p:sp>
      <p:sp>
        <p:nvSpPr>
          <p:cNvPr id="5" name="TextBox 4">
            <a:extLst>
              <a:ext uri="{FF2B5EF4-FFF2-40B4-BE49-F238E27FC236}">
                <a16:creationId xmlns:a16="http://schemas.microsoft.com/office/drawing/2014/main" id="{980FF29F-E617-75DD-EB9E-A8B49F1A772A}"/>
              </a:ext>
            </a:extLst>
          </p:cNvPr>
          <p:cNvSpPr txBox="1"/>
          <p:nvPr/>
        </p:nvSpPr>
        <p:spPr>
          <a:xfrm>
            <a:off x="722277" y="1980936"/>
            <a:ext cx="10454803" cy="3785652"/>
          </a:xfrm>
          <a:prstGeom prst="rect">
            <a:avLst/>
          </a:prstGeom>
          <a:noFill/>
        </p:spPr>
        <p:txBody>
          <a:bodyPr wrap="square">
            <a:spAutoFit/>
          </a:bodyPr>
          <a:lstStyle/>
          <a:p>
            <a:r>
              <a:rPr lang="en-IN" sz="2400" dirty="0"/>
              <a:t>Initialize Q(s, a) arbitrarily</a:t>
            </a:r>
          </a:p>
          <a:p>
            <a:r>
              <a:rPr lang="en-IN" sz="2400" dirty="0"/>
              <a:t>For each episode:</a:t>
            </a:r>
          </a:p>
          <a:p>
            <a:r>
              <a:rPr lang="en-IN" sz="2400" dirty="0"/>
              <a:t>    Initialize state s</a:t>
            </a:r>
          </a:p>
          <a:p>
            <a:r>
              <a:rPr lang="en-IN" sz="2400" dirty="0"/>
              <a:t>    Choose action a using policy derived from Q (e.g., ε-greedy)</a:t>
            </a:r>
          </a:p>
          <a:p>
            <a:r>
              <a:rPr lang="en-IN" sz="2400" dirty="0"/>
              <a:t>    Repeat for each step of episode:</a:t>
            </a:r>
          </a:p>
          <a:p>
            <a:r>
              <a:rPr lang="en-IN" sz="2400" dirty="0"/>
              <a:t>        Take action a, observe reward r and next state s'</a:t>
            </a:r>
          </a:p>
          <a:p>
            <a:r>
              <a:rPr lang="en-IN" sz="2400" dirty="0"/>
              <a:t>        Choose action a' using policy derived from Q</a:t>
            </a:r>
          </a:p>
          <a:p>
            <a:r>
              <a:rPr lang="en-IN" sz="2400" dirty="0"/>
              <a:t>        Q(</a:t>
            </a:r>
            <a:r>
              <a:rPr lang="en-IN" sz="2400" dirty="0" err="1"/>
              <a:t>s,a</a:t>
            </a:r>
            <a:r>
              <a:rPr lang="en-IN" sz="2400" dirty="0"/>
              <a:t>) ← Q(</a:t>
            </a:r>
            <a:r>
              <a:rPr lang="en-IN" sz="2400" dirty="0" err="1"/>
              <a:t>s,a</a:t>
            </a:r>
            <a:r>
              <a:rPr lang="en-IN" sz="2400" dirty="0"/>
              <a:t>) + α [r + γ Q(s', a') − Q(</a:t>
            </a:r>
            <a:r>
              <a:rPr lang="en-IN" sz="2400" dirty="0" err="1"/>
              <a:t>s,a</a:t>
            </a:r>
            <a:r>
              <a:rPr lang="en-IN" sz="2400" dirty="0"/>
              <a:t>)]</a:t>
            </a:r>
          </a:p>
          <a:p>
            <a:r>
              <a:rPr lang="en-IN" sz="2400" dirty="0"/>
              <a:t>        s ← s'; a ← a'</a:t>
            </a:r>
          </a:p>
          <a:p>
            <a:r>
              <a:rPr lang="en-IN" sz="2400" dirty="0"/>
              <a:t>until s is terminal</a:t>
            </a:r>
          </a:p>
        </p:txBody>
      </p:sp>
    </p:spTree>
    <p:extLst>
      <p:ext uri="{BB962C8B-B14F-4D97-AF65-F5344CB8AC3E}">
        <p14:creationId xmlns:p14="http://schemas.microsoft.com/office/powerpoint/2010/main" val="27356553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EB05B-15F3-2D47-199E-1FDE98026B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12842BC-172A-632D-95BF-7E9A8F73A5EA}"/>
              </a:ext>
            </a:extLst>
          </p:cNvPr>
          <p:cNvSpPr txBox="1"/>
          <p:nvPr/>
        </p:nvSpPr>
        <p:spPr>
          <a:xfrm>
            <a:off x="702823" y="1175372"/>
            <a:ext cx="8995654" cy="1631216"/>
          </a:xfrm>
          <a:prstGeom prst="rect">
            <a:avLst/>
          </a:prstGeom>
          <a:noFill/>
        </p:spPr>
        <p:txBody>
          <a:bodyPr wrap="square">
            <a:spAutoFit/>
          </a:bodyPr>
          <a:lstStyle/>
          <a:p>
            <a:pPr>
              <a:buNone/>
            </a:pPr>
            <a:r>
              <a:rPr lang="en-US" sz="2000" b="1" dirty="0"/>
              <a:t>Advantages of SARSA</a:t>
            </a:r>
          </a:p>
          <a:p>
            <a:pPr marL="342900" indent="-342900">
              <a:buFont typeface="Arial" panose="020B0604020202020204" pitchFamily="34" charset="0"/>
              <a:buChar char="•"/>
            </a:pPr>
            <a:r>
              <a:rPr lang="en-US" sz="2000" dirty="0"/>
              <a:t>On-policy learning ensures consistency</a:t>
            </a:r>
          </a:p>
          <a:p>
            <a:pPr marL="342900" indent="-342900">
              <a:buFont typeface="Arial" panose="020B0604020202020204" pitchFamily="34" charset="0"/>
              <a:buChar char="•"/>
            </a:pPr>
            <a:r>
              <a:rPr lang="en-US" sz="2000" dirty="0"/>
              <a:t>Safer in stochastic or dangerous environments</a:t>
            </a:r>
          </a:p>
          <a:p>
            <a:pPr marL="342900" indent="-342900">
              <a:buFont typeface="Arial" panose="020B0604020202020204" pitchFamily="34" charset="0"/>
              <a:buChar char="•"/>
            </a:pPr>
            <a:r>
              <a:rPr lang="en-US" sz="2000" dirty="0"/>
              <a:t>Easier to implement and understand</a:t>
            </a:r>
          </a:p>
          <a:p>
            <a:pPr marL="342900" indent="-342900">
              <a:buFont typeface="Arial" panose="020B0604020202020204" pitchFamily="34" charset="0"/>
              <a:buChar char="•"/>
            </a:pPr>
            <a:r>
              <a:rPr lang="en-US" sz="2000" dirty="0"/>
              <a:t>Good for real-time learning where decisions affect outcomes</a:t>
            </a:r>
          </a:p>
        </p:txBody>
      </p:sp>
      <p:sp>
        <p:nvSpPr>
          <p:cNvPr id="5" name="TextBox 4">
            <a:extLst>
              <a:ext uri="{FF2B5EF4-FFF2-40B4-BE49-F238E27FC236}">
                <a16:creationId xmlns:a16="http://schemas.microsoft.com/office/drawing/2014/main" id="{52F42FA1-418A-56FF-2AE6-3B7DE25AAE65}"/>
              </a:ext>
            </a:extLst>
          </p:cNvPr>
          <p:cNvSpPr txBox="1"/>
          <p:nvPr/>
        </p:nvSpPr>
        <p:spPr>
          <a:xfrm>
            <a:off x="702823" y="2987030"/>
            <a:ext cx="9190207" cy="1323439"/>
          </a:xfrm>
          <a:prstGeom prst="rect">
            <a:avLst/>
          </a:prstGeom>
          <a:noFill/>
        </p:spPr>
        <p:txBody>
          <a:bodyPr wrap="square">
            <a:spAutoFit/>
          </a:bodyPr>
          <a:lstStyle/>
          <a:p>
            <a:pPr>
              <a:buNone/>
            </a:pPr>
            <a:r>
              <a:rPr lang="en-US" sz="2000" b="1" dirty="0"/>
              <a:t>Limitations of SARSA</a:t>
            </a:r>
          </a:p>
          <a:p>
            <a:pPr marL="342900" indent="-342900">
              <a:buFont typeface="Arial" panose="020B0604020202020204" pitchFamily="34" charset="0"/>
              <a:buChar char="•"/>
            </a:pPr>
            <a:r>
              <a:rPr lang="en-US" sz="2000" dirty="0"/>
              <a:t>Slower convergence in some cases</a:t>
            </a:r>
          </a:p>
          <a:p>
            <a:pPr marL="342900" indent="-342900">
              <a:buFont typeface="Arial" panose="020B0604020202020204" pitchFamily="34" charset="0"/>
              <a:buChar char="•"/>
            </a:pPr>
            <a:r>
              <a:rPr lang="en-US" sz="2000" dirty="0"/>
              <a:t>Less optimal than Q-learning in purely deterministic environments</a:t>
            </a:r>
          </a:p>
          <a:p>
            <a:pPr marL="342900" indent="-342900">
              <a:buFont typeface="Arial" panose="020B0604020202020204" pitchFamily="34" charset="0"/>
              <a:buChar char="•"/>
            </a:pPr>
            <a:r>
              <a:rPr lang="en-US" sz="2000" dirty="0"/>
              <a:t>Requires policy consistency for learning stability</a:t>
            </a:r>
          </a:p>
        </p:txBody>
      </p:sp>
      <p:sp>
        <p:nvSpPr>
          <p:cNvPr id="7" name="TextBox 6">
            <a:extLst>
              <a:ext uri="{FF2B5EF4-FFF2-40B4-BE49-F238E27FC236}">
                <a16:creationId xmlns:a16="http://schemas.microsoft.com/office/drawing/2014/main" id="{D765CC76-3687-1882-C30F-917C43F320CF}"/>
              </a:ext>
            </a:extLst>
          </p:cNvPr>
          <p:cNvSpPr txBox="1"/>
          <p:nvPr/>
        </p:nvSpPr>
        <p:spPr>
          <a:xfrm>
            <a:off x="702823" y="4490911"/>
            <a:ext cx="6094378" cy="1631216"/>
          </a:xfrm>
          <a:prstGeom prst="rect">
            <a:avLst/>
          </a:prstGeom>
          <a:noFill/>
        </p:spPr>
        <p:txBody>
          <a:bodyPr wrap="square">
            <a:spAutoFit/>
          </a:bodyPr>
          <a:lstStyle/>
          <a:p>
            <a:pPr>
              <a:buNone/>
            </a:pPr>
            <a:r>
              <a:rPr lang="en-US" sz="2000" b="1" dirty="0"/>
              <a:t>Applications of SARSA</a:t>
            </a:r>
          </a:p>
          <a:p>
            <a:pPr>
              <a:buFont typeface="Arial" panose="020B0604020202020204" pitchFamily="34" charset="0"/>
              <a:buChar char="•"/>
            </a:pPr>
            <a:r>
              <a:rPr lang="en-US" sz="2000" dirty="0"/>
              <a:t>Autonomous Navigation</a:t>
            </a:r>
          </a:p>
          <a:p>
            <a:pPr>
              <a:buFont typeface="Arial" panose="020B0604020202020204" pitchFamily="34" charset="0"/>
              <a:buChar char="•"/>
            </a:pPr>
            <a:r>
              <a:rPr lang="en-US" sz="2000" dirty="0"/>
              <a:t>Robot Motion Control</a:t>
            </a:r>
          </a:p>
          <a:p>
            <a:pPr>
              <a:buFont typeface="Arial" panose="020B0604020202020204" pitchFamily="34" charset="0"/>
              <a:buChar char="•"/>
            </a:pPr>
            <a:r>
              <a:rPr lang="en-US" sz="2000" dirty="0"/>
              <a:t>Traffic Signal Optimization</a:t>
            </a:r>
          </a:p>
          <a:p>
            <a:pPr>
              <a:buFont typeface="Arial" panose="020B0604020202020204" pitchFamily="34" charset="0"/>
              <a:buChar char="•"/>
            </a:pPr>
            <a:r>
              <a:rPr lang="en-US" sz="2000" dirty="0"/>
              <a:t>Inventory Management</a:t>
            </a:r>
          </a:p>
        </p:txBody>
      </p:sp>
    </p:spTree>
    <p:extLst>
      <p:ext uri="{BB962C8B-B14F-4D97-AF65-F5344CB8AC3E}">
        <p14:creationId xmlns:p14="http://schemas.microsoft.com/office/powerpoint/2010/main" val="148626050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2705D-2CF5-36CC-7EE9-5C31256A1E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6119C2-7C7C-39E7-E61D-BB85497B7B80}"/>
              </a:ext>
            </a:extLst>
          </p:cNvPr>
          <p:cNvSpPr txBox="1"/>
          <p:nvPr/>
        </p:nvSpPr>
        <p:spPr>
          <a:xfrm>
            <a:off x="4156142" y="836738"/>
            <a:ext cx="2945049" cy="461665"/>
          </a:xfrm>
          <a:prstGeom prst="rect">
            <a:avLst/>
          </a:prstGeom>
          <a:noFill/>
        </p:spPr>
        <p:txBody>
          <a:bodyPr wrap="square">
            <a:spAutoFit/>
          </a:bodyPr>
          <a:lstStyle/>
          <a:p>
            <a:r>
              <a:rPr lang="en-IN" sz="2400" b="1" dirty="0"/>
              <a:t>REINFORCE</a:t>
            </a:r>
          </a:p>
        </p:txBody>
      </p:sp>
      <p:sp>
        <p:nvSpPr>
          <p:cNvPr id="7" name="TextBox 6">
            <a:extLst>
              <a:ext uri="{FF2B5EF4-FFF2-40B4-BE49-F238E27FC236}">
                <a16:creationId xmlns:a16="http://schemas.microsoft.com/office/drawing/2014/main" id="{4BCD4BD0-A0AE-F009-638F-7605099C69D5}"/>
              </a:ext>
            </a:extLst>
          </p:cNvPr>
          <p:cNvSpPr txBox="1"/>
          <p:nvPr/>
        </p:nvSpPr>
        <p:spPr>
          <a:xfrm>
            <a:off x="953657" y="1632850"/>
            <a:ext cx="10672286" cy="5570756"/>
          </a:xfrm>
          <a:prstGeom prst="rect">
            <a:avLst/>
          </a:prstGeom>
          <a:noFill/>
        </p:spPr>
        <p:txBody>
          <a:bodyPr wrap="square">
            <a:spAutoFit/>
          </a:bodyPr>
          <a:lstStyle/>
          <a:p>
            <a:pPr algn="just"/>
            <a:r>
              <a:rPr lang="en-US" sz="2800" b="1" dirty="0"/>
              <a:t>REINFORCE</a:t>
            </a:r>
            <a:r>
              <a:rPr lang="en-US" sz="2800" dirty="0"/>
              <a:t> is one of the earliest and most fundamental </a:t>
            </a:r>
            <a:r>
              <a:rPr lang="en-US" sz="2800" b="1" dirty="0"/>
              <a:t>policy gradient algorithms</a:t>
            </a:r>
            <a:r>
              <a:rPr lang="en-US" sz="2800" dirty="0"/>
              <a:t> in Reinforcement Learning (RL).</a:t>
            </a:r>
            <a:br>
              <a:rPr lang="en-US" sz="2800" dirty="0"/>
            </a:br>
            <a:r>
              <a:rPr lang="en-US" sz="2800" dirty="0"/>
              <a:t>It was introduced by Ronald Williams in 1992.</a:t>
            </a:r>
          </a:p>
          <a:p>
            <a:pPr algn="just"/>
            <a:r>
              <a:rPr lang="en-US" sz="2800" dirty="0"/>
              <a:t>It is also called the </a:t>
            </a:r>
            <a:r>
              <a:rPr lang="en-US" sz="2800" b="1" dirty="0"/>
              <a:t>Monte Carlo Policy Gradient (MC-PG) method</a:t>
            </a:r>
            <a:r>
              <a:rPr lang="en-US" sz="2800" dirty="0"/>
              <a:t>.</a:t>
            </a:r>
          </a:p>
          <a:p>
            <a:pPr algn="just"/>
            <a:endParaRPr lang="en-US" sz="2800" dirty="0"/>
          </a:p>
          <a:p>
            <a:pPr algn="just"/>
            <a:r>
              <a:rPr lang="en-US" sz="2800" dirty="0"/>
              <a:t>Instead of learning a value function (like Q-learning does), REINFORCE directly learns a </a:t>
            </a:r>
            <a:r>
              <a:rPr lang="en-US" sz="2800" b="1" dirty="0"/>
              <a:t>parameterized policy</a:t>
            </a:r>
            <a:r>
              <a:rPr lang="en-US" sz="2800" dirty="0"/>
              <a:t> πθ(</a:t>
            </a:r>
            <a:r>
              <a:rPr lang="en-US" sz="2800" dirty="0" err="1"/>
              <a:t>a|s</a:t>
            </a:r>
            <a:r>
              <a:rPr lang="en-US" sz="2800" dirty="0"/>
              <a:t>), i.e., a probability distribution of actions given states.</a:t>
            </a:r>
          </a:p>
          <a:p>
            <a:pPr algn="just"/>
            <a:r>
              <a:rPr lang="en-US" sz="2800" dirty="0"/>
              <a:t>The goal is to adjust the policy parameters (θ) so that actions leading to </a:t>
            </a:r>
            <a:r>
              <a:rPr lang="en-US" sz="2800" b="1" dirty="0"/>
              <a:t>higher rewards</a:t>
            </a:r>
            <a:r>
              <a:rPr lang="en-US" sz="2800" dirty="0"/>
              <a:t> are chosen more often.</a:t>
            </a:r>
          </a:p>
          <a:p>
            <a:endParaRPr lang="en-US" sz="2400" dirty="0"/>
          </a:p>
          <a:p>
            <a:pPr marL="800100" lvl="1" indent="-342900">
              <a:buFont typeface="Arial" panose="020B0604020202020204" pitchFamily="34" charset="0"/>
              <a:buChar char="•"/>
            </a:pPr>
            <a:endParaRPr lang="en-IN" sz="2400" dirty="0"/>
          </a:p>
        </p:txBody>
      </p:sp>
    </p:spTree>
    <p:extLst>
      <p:ext uri="{BB962C8B-B14F-4D97-AF65-F5344CB8AC3E}">
        <p14:creationId xmlns:p14="http://schemas.microsoft.com/office/powerpoint/2010/main" val="69728262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454238-E4FB-197D-B503-031AF7DCA31E}"/>
              </a:ext>
            </a:extLst>
          </p:cNvPr>
          <p:cNvSpPr txBox="1"/>
          <p:nvPr/>
        </p:nvSpPr>
        <p:spPr>
          <a:xfrm>
            <a:off x="642257" y="1121430"/>
            <a:ext cx="10297886" cy="5736570"/>
          </a:xfrm>
          <a:prstGeom prst="rect">
            <a:avLst/>
          </a:prstGeom>
          <a:noFill/>
        </p:spPr>
        <p:txBody>
          <a:bodyPr wrap="square">
            <a:spAutoFit/>
          </a:bodyPr>
          <a:lstStyle/>
          <a:p>
            <a:pPr marL="0" marR="0">
              <a:lnSpc>
                <a:spcPct val="115000"/>
              </a:lnSpc>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Step 1. Run an episode using the current policy πθ.</a:t>
            </a:r>
            <a:br>
              <a:rPr lang="en-US" sz="28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(Agent interacts with environment until the episode ends.)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Step 2. Compute return (Gₜ) for each time step 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Gt​=rt​+γrt+1​+γ2rt+2​+…</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Step 3. Update the policy parameters using gradient ascent: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800"/>
              </a:spcAft>
              <a:buNone/>
            </a:pP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θ←θ</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+αG</a:t>
            </a:r>
            <a:r>
              <a:rPr lang="en-US" sz="2800" kern="100"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kern="100" dirty="0">
                <a:effectLst/>
                <a:latin typeface="Cambria Math" panose="02040503050406030204" pitchFamily="18" charset="0"/>
                <a:ea typeface="Calibri" panose="020F0502020204030204" pitchFamily="34" charset="0"/>
                <a:cs typeface="Cambria Math" panose="02040503050406030204" pitchFamily="18" charset="0"/>
              </a:rPr>
              <a:t>∇</a:t>
            </a:r>
            <a:r>
              <a:rPr lang="en-US" sz="2800" kern="100" baseline="-25000" dirty="0">
                <a:effectLst/>
                <a:latin typeface="Calibri" panose="020F0502020204030204" pitchFamily="34" charset="0"/>
                <a:ea typeface="Calibri" panose="020F0502020204030204" pitchFamily="34" charset="0"/>
                <a:cs typeface="Calibri" panose="020F0502020204030204" pitchFamily="34" charset="0"/>
              </a:rPr>
              <a:t>θ</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​log</a:t>
            </a:r>
            <a:r>
              <a:rPr lang="en-US" sz="2800" kern="100" baseline="-25000" dirty="0">
                <a:effectLst/>
                <a:latin typeface="Calibri" panose="020F0502020204030204" pitchFamily="34" charset="0"/>
                <a:ea typeface="Calibri" panose="020F0502020204030204" pitchFamily="34" charset="0"/>
                <a:cs typeface="Times New Roman" panose="02020603050405020304" pitchFamily="18" charset="0"/>
              </a:rPr>
              <a:t>πθ</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a:t>
            </a:r>
            <a:r>
              <a:rPr lang="en-US" sz="2800" kern="100"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kern="100" dirty="0">
                <a:effectLst/>
                <a:latin typeface="Cambria Math" panose="02040503050406030204" pitchFamily="18" charset="0"/>
                <a:ea typeface="Calibri" panose="020F0502020204030204" pitchFamily="34" charset="0"/>
                <a:cs typeface="Cambria Math" panose="02040503050406030204" pitchFamily="18" charset="0"/>
              </a:rPr>
              <a:t>∣</a:t>
            </a: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s</a:t>
            </a:r>
            <a:r>
              <a:rPr lang="en-US" sz="2800" kern="100" baseline="-25000" dirty="0" err="1">
                <a:effectLst/>
                <a:latin typeface="Calibri" panose="020F0502020204030204" pitchFamily="34" charset="0"/>
                <a:ea typeface="Calibri" panose="020F0502020204030204" pitchFamily="34" charset="0"/>
                <a:cs typeface="Times New Roman" panose="02020603050405020304" pitchFamily="18" charset="0"/>
              </a:rPr>
              <a:t>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Step 4. α = learning rate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kern="100" dirty="0">
                <a:effectLst/>
                <a:latin typeface="Cambria Math" panose="02040503050406030204" pitchFamily="18" charset="0"/>
                <a:ea typeface="Calibri" panose="020F0502020204030204" pitchFamily="34" charset="0"/>
                <a:cs typeface="Cambria Math" panose="02040503050406030204" pitchFamily="18" charset="0"/>
              </a:rPr>
              <a:t>∇</a:t>
            </a:r>
            <a:r>
              <a:rPr lang="en-US" sz="2800" kern="100" baseline="-25000" dirty="0">
                <a:effectLst/>
                <a:latin typeface="Calibri" panose="020F0502020204030204" pitchFamily="34" charset="0"/>
                <a:ea typeface="Calibri" panose="020F0502020204030204" pitchFamily="34" charset="0"/>
                <a:cs typeface="Calibri" panose="020F0502020204030204" pitchFamily="34" charset="0"/>
              </a:rPr>
              <a:t>θ</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​log</a:t>
            </a:r>
            <a:r>
              <a:rPr lang="en-US" sz="2800" kern="100" baseline="-25000" dirty="0">
                <a:effectLst/>
                <a:latin typeface="Calibri" panose="020F0502020204030204" pitchFamily="34" charset="0"/>
                <a:ea typeface="Calibri" panose="020F0502020204030204" pitchFamily="34" charset="0"/>
                <a:cs typeface="Times New Roman" panose="02020603050405020304" pitchFamily="18" charset="0"/>
              </a:rPr>
              <a:t>πθ</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a:t>
            </a:r>
            <a:r>
              <a:rPr lang="en-US" sz="2800" kern="100"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kern="100" dirty="0">
                <a:effectLst/>
                <a:latin typeface="Cambria Math" panose="02040503050406030204" pitchFamily="18" charset="0"/>
                <a:ea typeface="Calibri" panose="020F0502020204030204" pitchFamily="34" charset="0"/>
                <a:cs typeface="Cambria Math" panose="02040503050406030204" pitchFamily="18" charset="0"/>
              </a:rPr>
              <a:t>∣</a:t>
            </a: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s</a:t>
            </a:r>
            <a:r>
              <a:rPr lang="en-US" sz="2800" kern="100" baseline="-25000" dirty="0" err="1">
                <a:effectLst/>
                <a:latin typeface="Calibri" panose="020F0502020204030204" pitchFamily="34" charset="0"/>
                <a:ea typeface="Calibri" panose="020F0502020204030204" pitchFamily="34" charset="0"/>
                <a:cs typeface="Times New Roman" panose="02020603050405020304" pitchFamily="18" charset="0"/>
              </a:rPr>
              <a:t>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“log-likelihood trick” (increases probability of good actions)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Gₜ = return (tells us how good the action was)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49037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CD38-6B4B-79B6-3A66-3C67DDAC1285}"/>
              </a:ext>
            </a:extLst>
          </p:cNvPr>
          <p:cNvSpPr>
            <a:spLocks noGrp="1"/>
          </p:cNvSpPr>
          <p:nvPr>
            <p:ph type="title"/>
          </p:nvPr>
        </p:nvSpPr>
        <p:spPr>
          <a:xfrm>
            <a:off x="609600" y="642256"/>
            <a:ext cx="10972800" cy="775381"/>
          </a:xfrm>
        </p:spPr>
        <p:txBody>
          <a:bodyPr/>
          <a:lstStyle/>
          <a:p>
            <a:r>
              <a:rPr lang="en-US" dirty="0"/>
              <a:t>Understand Value Function</a:t>
            </a:r>
          </a:p>
        </p:txBody>
      </p:sp>
      <p:sp>
        <p:nvSpPr>
          <p:cNvPr id="3" name="Content Placeholder 2">
            <a:extLst>
              <a:ext uri="{FF2B5EF4-FFF2-40B4-BE49-F238E27FC236}">
                <a16:creationId xmlns:a16="http://schemas.microsoft.com/office/drawing/2014/main" id="{A808811B-D955-5DC8-4A3D-ED7F0ED7CB55}"/>
              </a:ext>
            </a:extLst>
          </p:cNvPr>
          <p:cNvSpPr>
            <a:spLocks noGrp="1"/>
          </p:cNvSpPr>
          <p:nvPr>
            <p:ph idx="1"/>
          </p:nvPr>
        </p:nvSpPr>
        <p:spPr/>
        <p:txBody>
          <a:bodyPr/>
          <a:lstStyle/>
          <a:p>
            <a:r>
              <a:rPr lang="en-US" dirty="0"/>
              <a:t>Step 1: Define the Goal</a:t>
            </a:r>
          </a:p>
          <a:p>
            <a:r>
              <a:rPr lang="en-US" dirty="0"/>
              <a:t>Step 2: Understand States, Actions, and Rewards</a:t>
            </a:r>
          </a:p>
          <a:p>
            <a:r>
              <a:rPr lang="en-US" dirty="0"/>
              <a:t>Step 3: The Importance of "Expected“</a:t>
            </a:r>
          </a:p>
          <a:p>
            <a:r>
              <a:rPr lang="en-US" dirty="0"/>
              <a:t>Step 4: The Discount Factor (γ)</a:t>
            </a:r>
          </a:p>
          <a:p>
            <a:r>
              <a:rPr lang="en-US" dirty="0"/>
              <a:t>Step 5: Calculating the Value</a:t>
            </a:r>
          </a:p>
          <a:p>
            <a:r>
              <a:rPr lang="en-US" dirty="0"/>
              <a:t>Step 6: Learning the Value Function</a:t>
            </a:r>
          </a:p>
          <a:p>
            <a:endParaRPr lang="en-US" dirty="0"/>
          </a:p>
        </p:txBody>
      </p:sp>
    </p:spTree>
    <p:extLst>
      <p:ext uri="{BB962C8B-B14F-4D97-AF65-F5344CB8AC3E}">
        <p14:creationId xmlns:p14="http://schemas.microsoft.com/office/powerpoint/2010/main" val="285429940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DF9C-0433-95D7-589B-9EF7399E89B3}"/>
              </a:ext>
            </a:extLst>
          </p:cNvPr>
          <p:cNvSpPr>
            <a:spLocks noGrp="1"/>
          </p:cNvSpPr>
          <p:nvPr>
            <p:ph type="title"/>
          </p:nvPr>
        </p:nvSpPr>
        <p:spPr>
          <a:xfrm>
            <a:off x="609600" y="631370"/>
            <a:ext cx="10972800" cy="786267"/>
          </a:xfrm>
        </p:spPr>
        <p:txBody>
          <a:bodyPr/>
          <a:lstStyle/>
          <a:p>
            <a:r>
              <a:rPr lang="en-US" sz="4000" b="1" dirty="0"/>
              <a:t>Key Idea</a:t>
            </a:r>
            <a:br>
              <a:rPr lang="en-US" b="1" dirty="0"/>
            </a:br>
            <a:endParaRPr lang="en-US" dirty="0"/>
          </a:p>
        </p:txBody>
      </p:sp>
      <p:sp>
        <p:nvSpPr>
          <p:cNvPr id="3" name="Content Placeholder 2">
            <a:extLst>
              <a:ext uri="{FF2B5EF4-FFF2-40B4-BE49-F238E27FC236}">
                <a16:creationId xmlns:a16="http://schemas.microsoft.com/office/drawing/2014/main" id="{030AB5FB-F890-740F-C0D5-A7B8F82D2E80}"/>
              </a:ext>
            </a:extLst>
          </p:cNvPr>
          <p:cNvSpPr>
            <a:spLocks noGrp="1"/>
          </p:cNvSpPr>
          <p:nvPr>
            <p:ph idx="1"/>
          </p:nvPr>
        </p:nvSpPr>
        <p:spPr/>
        <p:txBody>
          <a:bodyPr/>
          <a:lstStyle/>
          <a:p>
            <a:r>
              <a:rPr lang="en-US" dirty="0"/>
              <a:t>If an action leads to </a:t>
            </a:r>
            <a:r>
              <a:rPr lang="en-US" b="1" dirty="0"/>
              <a:t>high return</a:t>
            </a:r>
            <a:r>
              <a:rPr lang="en-US" dirty="0"/>
              <a:t>, increase its probability.</a:t>
            </a:r>
          </a:p>
          <a:p>
            <a:r>
              <a:rPr lang="en-US" dirty="0"/>
              <a:t>If an action leads to </a:t>
            </a:r>
            <a:r>
              <a:rPr lang="en-US" b="1" dirty="0"/>
              <a:t>low return</a:t>
            </a:r>
            <a:r>
              <a:rPr lang="en-US" dirty="0"/>
              <a:t>, decrease its probability.</a:t>
            </a:r>
          </a:p>
          <a:p>
            <a:r>
              <a:rPr lang="en-US" dirty="0"/>
              <a:t>Over time, the policy improves to select better actions.</a:t>
            </a:r>
          </a:p>
          <a:p>
            <a:endParaRPr lang="en-US" dirty="0"/>
          </a:p>
        </p:txBody>
      </p:sp>
    </p:spTree>
    <p:extLst>
      <p:ext uri="{BB962C8B-B14F-4D97-AF65-F5344CB8AC3E}">
        <p14:creationId xmlns:p14="http://schemas.microsoft.com/office/powerpoint/2010/main" val="391474683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5CBB-F08F-9194-DC32-5DEE04484F0B}"/>
              </a:ext>
            </a:extLst>
          </p:cNvPr>
          <p:cNvSpPr>
            <a:spLocks noGrp="1"/>
          </p:cNvSpPr>
          <p:nvPr>
            <p:ph type="title"/>
          </p:nvPr>
        </p:nvSpPr>
        <p:spPr>
          <a:xfrm>
            <a:off x="609600" y="642256"/>
            <a:ext cx="10972800" cy="775381"/>
          </a:xfrm>
        </p:spPr>
        <p:txBody>
          <a:bodyPr/>
          <a:lstStyle/>
          <a:p>
            <a:r>
              <a:rPr lang="en-US" dirty="0"/>
              <a:t>Example</a:t>
            </a:r>
          </a:p>
        </p:txBody>
      </p:sp>
      <p:sp>
        <p:nvSpPr>
          <p:cNvPr id="3" name="Content Placeholder 2">
            <a:extLst>
              <a:ext uri="{FF2B5EF4-FFF2-40B4-BE49-F238E27FC236}">
                <a16:creationId xmlns:a16="http://schemas.microsoft.com/office/drawing/2014/main" id="{FC9EC09E-6BDA-7A62-168B-5BABF25C6D58}"/>
              </a:ext>
            </a:extLst>
          </p:cNvPr>
          <p:cNvSpPr>
            <a:spLocks noGrp="1"/>
          </p:cNvSpPr>
          <p:nvPr>
            <p:ph idx="1"/>
          </p:nvPr>
        </p:nvSpPr>
        <p:spPr>
          <a:xfrm>
            <a:off x="609600" y="1600201"/>
            <a:ext cx="10972800" cy="5170713"/>
          </a:xfrm>
        </p:spPr>
        <p:txBody>
          <a:bodyPr/>
          <a:lstStyle/>
          <a:p>
            <a:r>
              <a:rPr lang="en-US" dirty="0"/>
              <a:t>Imagine a </a:t>
            </a:r>
            <a:r>
              <a:rPr lang="en-US" b="1" dirty="0"/>
              <a:t>robot lawyer assistant</a:t>
            </a:r>
            <a:r>
              <a:rPr lang="en-US" dirty="0"/>
              <a:t> deciding whether to:</a:t>
            </a:r>
          </a:p>
          <a:p>
            <a:r>
              <a:rPr lang="en-US" dirty="0"/>
              <a:t>(a) search past judgments</a:t>
            </a:r>
          </a:p>
          <a:p>
            <a:r>
              <a:rPr lang="en-US" dirty="0"/>
              <a:t>(b) draft a template contract</a:t>
            </a:r>
          </a:p>
          <a:p>
            <a:r>
              <a:rPr lang="en-US" dirty="0"/>
              <a:t>(c) answer a client question</a:t>
            </a:r>
          </a:p>
          <a:p>
            <a:r>
              <a:rPr lang="en-US" dirty="0"/>
              <a:t>Suppose action (a) led to a </a:t>
            </a:r>
            <a:r>
              <a:rPr lang="en-US" b="1" dirty="0"/>
              <a:t>high client satisfaction reward</a:t>
            </a:r>
            <a:r>
              <a:rPr lang="en-US" dirty="0"/>
              <a:t> → REINFORCE increases probability of choosing (a) in future.</a:t>
            </a:r>
          </a:p>
          <a:p>
            <a:r>
              <a:rPr lang="en-US" dirty="0"/>
              <a:t>If action (c) gave poor reward → probability of (c) decreases.</a:t>
            </a:r>
          </a:p>
          <a:p>
            <a:endParaRPr lang="en-US" dirty="0"/>
          </a:p>
        </p:txBody>
      </p:sp>
    </p:spTree>
    <p:extLst>
      <p:ext uri="{BB962C8B-B14F-4D97-AF65-F5344CB8AC3E}">
        <p14:creationId xmlns:p14="http://schemas.microsoft.com/office/powerpoint/2010/main" val="274987217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35EDEB-3D99-87DD-FAF4-5DD2EBA33258}"/>
              </a:ext>
            </a:extLst>
          </p:cNvPr>
          <p:cNvPicPr>
            <a:picLocks noChangeAspect="1"/>
          </p:cNvPicPr>
          <p:nvPr/>
        </p:nvPicPr>
        <p:blipFill>
          <a:blip r:embed="rId2"/>
          <a:stretch>
            <a:fillRect/>
          </a:stretch>
        </p:blipFill>
        <p:spPr>
          <a:xfrm>
            <a:off x="671512" y="836578"/>
            <a:ext cx="10848975" cy="5505855"/>
          </a:xfrm>
          <a:prstGeom prst="rect">
            <a:avLst/>
          </a:prstGeom>
        </p:spPr>
      </p:pic>
    </p:spTree>
    <p:extLst>
      <p:ext uri="{BB962C8B-B14F-4D97-AF65-F5344CB8AC3E}">
        <p14:creationId xmlns:p14="http://schemas.microsoft.com/office/powerpoint/2010/main" val="145474133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7D814-6415-DFA2-BA91-487717565E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A942516-D6CA-5559-97F2-0963CD122032}"/>
              </a:ext>
            </a:extLst>
          </p:cNvPr>
          <p:cNvSpPr txBox="1"/>
          <p:nvPr/>
        </p:nvSpPr>
        <p:spPr>
          <a:xfrm>
            <a:off x="722278" y="943742"/>
            <a:ext cx="6094378" cy="461665"/>
          </a:xfrm>
          <a:prstGeom prst="rect">
            <a:avLst/>
          </a:prstGeom>
          <a:noFill/>
        </p:spPr>
        <p:txBody>
          <a:bodyPr wrap="square">
            <a:spAutoFit/>
          </a:bodyPr>
          <a:lstStyle/>
          <a:p>
            <a:r>
              <a:rPr lang="en-IN" sz="2400" b="1" dirty="0"/>
              <a:t>Pseudocode</a:t>
            </a:r>
          </a:p>
        </p:txBody>
      </p:sp>
      <p:pic>
        <p:nvPicPr>
          <p:cNvPr id="5" name="Picture 4">
            <a:extLst>
              <a:ext uri="{FF2B5EF4-FFF2-40B4-BE49-F238E27FC236}">
                <a16:creationId xmlns:a16="http://schemas.microsoft.com/office/drawing/2014/main" id="{2FE3BB87-182C-C813-E265-48339965CB20}"/>
              </a:ext>
            </a:extLst>
          </p:cNvPr>
          <p:cNvPicPr>
            <a:picLocks noChangeAspect="1"/>
          </p:cNvPicPr>
          <p:nvPr/>
        </p:nvPicPr>
        <p:blipFill>
          <a:blip r:embed="rId2"/>
          <a:stretch>
            <a:fillRect/>
          </a:stretch>
        </p:blipFill>
        <p:spPr>
          <a:xfrm>
            <a:off x="850054" y="1511232"/>
            <a:ext cx="9072159" cy="4150266"/>
          </a:xfrm>
          <a:prstGeom prst="rect">
            <a:avLst/>
          </a:prstGeom>
        </p:spPr>
      </p:pic>
    </p:spTree>
    <p:extLst>
      <p:ext uri="{BB962C8B-B14F-4D97-AF65-F5344CB8AC3E}">
        <p14:creationId xmlns:p14="http://schemas.microsoft.com/office/powerpoint/2010/main" val="278640549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EC99D-60BB-2002-19E3-D1EB5E3B94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A8DED2-7A24-F6AA-B6FE-1E8344FCE312}"/>
              </a:ext>
            </a:extLst>
          </p:cNvPr>
          <p:cNvSpPr txBox="1"/>
          <p:nvPr/>
        </p:nvSpPr>
        <p:spPr>
          <a:xfrm>
            <a:off x="1043290" y="985445"/>
            <a:ext cx="8450906" cy="1569660"/>
          </a:xfrm>
          <a:prstGeom prst="rect">
            <a:avLst/>
          </a:prstGeom>
          <a:noFill/>
        </p:spPr>
        <p:txBody>
          <a:bodyPr wrap="square">
            <a:spAutoFit/>
          </a:bodyPr>
          <a:lstStyle/>
          <a:p>
            <a:pPr>
              <a:buNone/>
            </a:pPr>
            <a:r>
              <a:rPr lang="en-US" sz="2400" b="1" dirty="0"/>
              <a:t>Advantages</a:t>
            </a:r>
          </a:p>
          <a:p>
            <a:pPr>
              <a:buFont typeface="Arial" panose="020B0604020202020204" pitchFamily="34" charset="0"/>
              <a:buChar char="•"/>
            </a:pPr>
            <a:r>
              <a:rPr lang="en-US" sz="2400" dirty="0"/>
              <a:t>Simple and easy to implement.</a:t>
            </a:r>
          </a:p>
          <a:p>
            <a:pPr>
              <a:buFont typeface="Arial" panose="020B0604020202020204" pitchFamily="34" charset="0"/>
              <a:buChar char="•"/>
            </a:pPr>
            <a:r>
              <a:rPr lang="en-US" sz="2400" dirty="0"/>
              <a:t>Works well with stochastic policies.</a:t>
            </a:r>
          </a:p>
          <a:p>
            <a:pPr>
              <a:buFont typeface="Arial" panose="020B0604020202020204" pitchFamily="34" charset="0"/>
              <a:buChar char="•"/>
            </a:pPr>
            <a:r>
              <a:rPr lang="en-US" sz="2400" dirty="0"/>
              <a:t>Can handle high-dimensional continuous action spaces.</a:t>
            </a:r>
          </a:p>
        </p:txBody>
      </p:sp>
      <p:sp>
        <p:nvSpPr>
          <p:cNvPr id="5" name="TextBox 4">
            <a:extLst>
              <a:ext uri="{FF2B5EF4-FFF2-40B4-BE49-F238E27FC236}">
                <a16:creationId xmlns:a16="http://schemas.microsoft.com/office/drawing/2014/main" id="{12E0ACC5-235C-878A-375F-C12F2D833310}"/>
              </a:ext>
            </a:extLst>
          </p:cNvPr>
          <p:cNvSpPr txBox="1"/>
          <p:nvPr/>
        </p:nvSpPr>
        <p:spPr>
          <a:xfrm>
            <a:off x="1043289" y="2938392"/>
            <a:ext cx="8927561" cy="1569660"/>
          </a:xfrm>
          <a:prstGeom prst="rect">
            <a:avLst/>
          </a:prstGeom>
          <a:noFill/>
        </p:spPr>
        <p:txBody>
          <a:bodyPr wrap="square">
            <a:spAutoFit/>
          </a:bodyPr>
          <a:lstStyle/>
          <a:p>
            <a:pPr>
              <a:buNone/>
            </a:pPr>
            <a:r>
              <a:rPr lang="en-US" sz="2400" b="1" dirty="0"/>
              <a:t>Limitations</a:t>
            </a:r>
          </a:p>
          <a:p>
            <a:pPr>
              <a:buFont typeface="Arial" panose="020B0604020202020204" pitchFamily="34" charset="0"/>
              <a:buChar char="•"/>
            </a:pPr>
            <a:r>
              <a:rPr lang="en-US" sz="2400" dirty="0"/>
              <a:t>High variance in gradient estimates.</a:t>
            </a:r>
          </a:p>
          <a:p>
            <a:pPr>
              <a:buFont typeface="Arial" panose="020B0604020202020204" pitchFamily="34" charset="0"/>
              <a:buChar char="•"/>
            </a:pPr>
            <a:r>
              <a:rPr lang="en-US" sz="2400" dirty="0"/>
              <a:t>Requires complete episodes → inefficient for long horizons.</a:t>
            </a:r>
          </a:p>
          <a:p>
            <a:pPr>
              <a:buFont typeface="Arial" panose="020B0604020202020204" pitchFamily="34" charset="0"/>
              <a:buChar char="•"/>
            </a:pPr>
            <a:r>
              <a:rPr lang="en-US" sz="2400" dirty="0"/>
              <a:t>Slow convergence compared to actor-critic methods.</a:t>
            </a:r>
          </a:p>
        </p:txBody>
      </p:sp>
    </p:spTree>
    <p:extLst>
      <p:ext uri="{BB962C8B-B14F-4D97-AF65-F5344CB8AC3E}">
        <p14:creationId xmlns:p14="http://schemas.microsoft.com/office/powerpoint/2010/main" val="120407889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6E14F-C015-EFEB-CCEF-037F8178AA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67198A2-56B8-9CEC-1343-FD50F2692FBF}"/>
              </a:ext>
            </a:extLst>
          </p:cNvPr>
          <p:cNvSpPr txBox="1"/>
          <p:nvPr/>
        </p:nvSpPr>
        <p:spPr>
          <a:xfrm>
            <a:off x="3465478" y="836738"/>
            <a:ext cx="6094378" cy="461665"/>
          </a:xfrm>
          <a:prstGeom prst="rect">
            <a:avLst/>
          </a:prstGeom>
          <a:noFill/>
        </p:spPr>
        <p:txBody>
          <a:bodyPr wrap="square">
            <a:spAutoFit/>
          </a:bodyPr>
          <a:lstStyle/>
          <a:p>
            <a:r>
              <a:rPr lang="en-IN" sz="2400" b="1" dirty="0"/>
              <a:t>Proximal Policy Optimization (PPO)</a:t>
            </a:r>
          </a:p>
        </p:txBody>
      </p:sp>
      <p:pic>
        <p:nvPicPr>
          <p:cNvPr id="4" name="Picture 3">
            <a:extLst>
              <a:ext uri="{FF2B5EF4-FFF2-40B4-BE49-F238E27FC236}">
                <a16:creationId xmlns:a16="http://schemas.microsoft.com/office/drawing/2014/main" id="{360E1195-CCBA-A133-7120-A5901D710514}"/>
              </a:ext>
            </a:extLst>
          </p:cNvPr>
          <p:cNvPicPr>
            <a:picLocks noChangeAspect="1"/>
          </p:cNvPicPr>
          <p:nvPr/>
        </p:nvPicPr>
        <p:blipFill>
          <a:blip r:embed="rId2"/>
          <a:stretch>
            <a:fillRect/>
          </a:stretch>
        </p:blipFill>
        <p:spPr>
          <a:xfrm>
            <a:off x="681037" y="1298403"/>
            <a:ext cx="10829925" cy="5335861"/>
          </a:xfrm>
          <a:prstGeom prst="rect">
            <a:avLst/>
          </a:prstGeom>
        </p:spPr>
      </p:pic>
    </p:spTree>
    <p:extLst>
      <p:ext uri="{BB962C8B-B14F-4D97-AF65-F5344CB8AC3E}">
        <p14:creationId xmlns:p14="http://schemas.microsoft.com/office/powerpoint/2010/main" val="290763547"/>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D4F68-149D-7A3B-AD05-03F478177BB6}"/>
              </a:ext>
            </a:extLst>
          </p:cNvPr>
          <p:cNvPicPr>
            <a:picLocks noChangeAspect="1"/>
          </p:cNvPicPr>
          <p:nvPr/>
        </p:nvPicPr>
        <p:blipFill>
          <a:blip r:embed="rId2"/>
          <a:stretch>
            <a:fillRect/>
          </a:stretch>
        </p:blipFill>
        <p:spPr>
          <a:xfrm>
            <a:off x="666750" y="826851"/>
            <a:ext cx="10858500" cy="5603132"/>
          </a:xfrm>
          <a:prstGeom prst="rect">
            <a:avLst/>
          </a:prstGeom>
        </p:spPr>
      </p:pic>
    </p:spTree>
    <p:extLst>
      <p:ext uri="{BB962C8B-B14F-4D97-AF65-F5344CB8AC3E}">
        <p14:creationId xmlns:p14="http://schemas.microsoft.com/office/powerpoint/2010/main" val="185800867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BE015-0EE1-EF62-6343-6C15D4587C7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4B2CE5F-8E60-CCF3-B158-BAD9B7592315}"/>
              </a:ext>
            </a:extLst>
          </p:cNvPr>
          <p:cNvSpPr txBox="1"/>
          <p:nvPr/>
        </p:nvSpPr>
        <p:spPr>
          <a:xfrm>
            <a:off x="605547" y="963197"/>
            <a:ext cx="6094378" cy="369332"/>
          </a:xfrm>
          <a:prstGeom prst="rect">
            <a:avLst/>
          </a:prstGeom>
          <a:noFill/>
        </p:spPr>
        <p:txBody>
          <a:bodyPr wrap="square">
            <a:spAutoFit/>
          </a:bodyPr>
          <a:lstStyle/>
          <a:p>
            <a:r>
              <a:rPr lang="en-IN" b="1" dirty="0"/>
              <a:t>PPO Pseudocode</a:t>
            </a:r>
          </a:p>
        </p:txBody>
      </p:sp>
      <p:pic>
        <p:nvPicPr>
          <p:cNvPr id="5" name="Picture 4">
            <a:extLst>
              <a:ext uri="{FF2B5EF4-FFF2-40B4-BE49-F238E27FC236}">
                <a16:creationId xmlns:a16="http://schemas.microsoft.com/office/drawing/2014/main" id="{4CB7D86F-B77E-FF09-FC46-125AA75C377E}"/>
              </a:ext>
            </a:extLst>
          </p:cNvPr>
          <p:cNvPicPr>
            <a:picLocks noChangeAspect="1"/>
          </p:cNvPicPr>
          <p:nvPr/>
        </p:nvPicPr>
        <p:blipFill>
          <a:blip r:embed="rId2"/>
          <a:stretch>
            <a:fillRect/>
          </a:stretch>
        </p:blipFill>
        <p:spPr>
          <a:xfrm>
            <a:off x="706470" y="1517616"/>
            <a:ext cx="8427802" cy="3161388"/>
          </a:xfrm>
          <a:prstGeom prst="rect">
            <a:avLst/>
          </a:prstGeom>
        </p:spPr>
      </p:pic>
    </p:spTree>
    <p:extLst>
      <p:ext uri="{BB962C8B-B14F-4D97-AF65-F5344CB8AC3E}">
        <p14:creationId xmlns:p14="http://schemas.microsoft.com/office/powerpoint/2010/main" val="252636875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602AF-23BA-E971-B7AA-A8EA3AE66D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8CC547-0FD8-FF9E-1435-9E63CD1027FA}"/>
              </a:ext>
            </a:extLst>
          </p:cNvPr>
          <p:cNvSpPr txBox="1"/>
          <p:nvPr/>
        </p:nvSpPr>
        <p:spPr>
          <a:xfrm>
            <a:off x="984925" y="963676"/>
            <a:ext cx="6094378" cy="1323439"/>
          </a:xfrm>
          <a:prstGeom prst="rect">
            <a:avLst/>
          </a:prstGeom>
          <a:noFill/>
        </p:spPr>
        <p:txBody>
          <a:bodyPr wrap="square">
            <a:spAutoFit/>
          </a:bodyPr>
          <a:lstStyle/>
          <a:p>
            <a:pPr>
              <a:buNone/>
            </a:pPr>
            <a:r>
              <a:rPr lang="en-US" sz="2000" b="1" dirty="0"/>
              <a:t>Advantages of PPO</a:t>
            </a:r>
          </a:p>
          <a:p>
            <a:pPr>
              <a:buFont typeface="Arial" panose="020B0604020202020204" pitchFamily="34" charset="0"/>
              <a:buChar char="•"/>
            </a:pPr>
            <a:r>
              <a:rPr lang="en-US" sz="2000" dirty="0"/>
              <a:t>Stable learning with fewer tuning requirements.</a:t>
            </a:r>
          </a:p>
          <a:p>
            <a:pPr>
              <a:buFont typeface="Arial" panose="020B0604020202020204" pitchFamily="34" charset="0"/>
              <a:buChar char="•"/>
            </a:pPr>
            <a:r>
              <a:rPr lang="en-US" sz="2000" dirty="0"/>
              <a:t>General-purpose RL algorithm.</a:t>
            </a:r>
          </a:p>
          <a:p>
            <a:pPr>
              <a:buFont typeface="Arial" panose="020B0604020202020204" pitchFamily="34" charset="0"/>
              <a:buChar char="•"/>
            </a:pPr>
            <a:r>
              <a:rPr lang="en-US" sz="2000" dirty="0"/>
              <a:t>Works for continuous &amp; discrete action spaces.</a:t>
            </a:r>
          </a:p>
        </p:txBody>
      </p:sp>
      <p:sp>
        <p:nvSpPr>
          <p:cNvPr id="5" name="TextBox 4">
            <a:extLst>
              <a:ext uri="{FF2B5EF4-FFF2-40B4-BE49-F238E27FC236}">
                <a16:creationId xmlns:a16="http://schemas.microsoft.com/office/drawing/2014/main" id="{E50D4825-D9D4-917F-B9A5-3B968C47D40C}"/>
              </a:ext>
            </a:extLst>
          </p:cNvPr>
          <p:cNvSpPr txBox="1"/>
          <p:nvPr/>
        </p:nvSpPr>
        <p:spPr>
          <a:xfrm>
            <a:off x="984925" y="2644250"/>
            <a:ext cx="9161024" cy="1323439"/>
          </a:xfrm>
          <a:prstGeom prst="rect">
            <a:avLst/>
          </a:prstGeom>
          <a:noFill/>
        </p:spPr>
        <p:txBody>
          <a:bodyPr wrap="square">
            <a:spAutoFit/>
          </a:bodyPr>
          <a:lstStyle/>
          <a:p>
            <a:pPr>
              <a:buNone/>
            </a:pPr>
            <a:r>
              <a:rPr lang="en-US" sz="2000" b="1" dirty="0"/>
              <a:t>Limitations</a:t>
            </a:r>
          </a:p>
          <a:p>
            <a:pPr>
              <a:buFont typeface="Arial" panose="020B0604020202020204" pitchFamily="34" charset="0"/>
              <a:buChar char="•"/>
            </a:pPr>
            <a:r>
              <a:rPr lang="en-US" sz="2000" dirty="0"/>
              <a:t>More computationally expensive than REINFORCE.</a:t>
            </a:r>
          </a:p>
          <a:p>
            <a:pPr>
              <a:buFont typeface="Arial" panose="020B0604020202020204" pitchFamily="34" charset="0"/>
              <a:buChar char="•"/>
            </a:pPr>
            <a:r>
              <a:rPr lang="en-US" sz="2000" dirty="0"/>
              <a:t>Still requires careful hyperparameter tuning (clip ratio, learning rate).</a:t>
            </a:r>
          </a:p>
          <a:p>
            <a:pPr>
              <a:buFont typeface="Arial" panose="020B0604020202020204" pitchFamily="34" charset="0"/>
              <a:buChar char="•"/>
            </a:pPr>
            <a:r>
              <a:rPr lang="en-US" sz="2000" dirty="0"/>
              <a:t>Can be sample inefficient compared to Q-learning in simple tasks.</a:t>
            </a:r>
          </a:p>
        </p:txBody>
      </p:sp>
    </p:spTree>
    <p:extLst>
      <p:ext uri="{BB962C8B-B14F-4D97-AF65-F5344CB8AC3E}">
        <p14:creationId xmlns:p14="http://schemas.microsoft.com/office/powerpoint/2010/main" val="254860037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B775-CA21-A87A-595D-4478B23D83E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08A6B0-46B4-85E4-5D02-CF0E9D142BC4}"/>
              </a:ext>
            </a:extLst>
          </p:cNvPr>
          <p:cNvGraphicFramePr>
            <a:graphicFrameLocks noGrp="1"/>
          </p:cNvGraphicFramePr>
          <p:nvPr>
            <p:extLst>
              <p:ext uri="{D42A27DB-BD31-4B8C-83A1-F6EECF244321}">
                <p14:modId xmlns:p14="http://schemas.microsoft.com/office/powerpoint/2010/main" val="473947629"/>
              </p:ext>
            </p:extLst>
          </p:nvPr>
        </p:nvGraphicFramePr>
        <p:xfrm>
          <a:off x="1091120" y="1950555"/>
          <a:ext cx="6309360" cy="2286000"/>
        </p:xfrm>
        <a:graphic>
          <a:graphicData uri="http://schemas.openxmlformats.org/drawingml/2006/table">
            <a:tbl>
              <a:tblPr>
                <a:tableStyleId>{775DCB02-9BB8-47FD-8907-85C794F793BA}</a:tableStyleId>
              </a:tblPr>
              <a:tblGrid>
                <a:gridCol w="2103120">
                  <a:extLst>
                    <a:ext uri="{9D8B030D-6E8A-4147-A177-3AD203B41FA5}">
                      <a16:colId xmlns:a16="http://schemas.microsoft.com/office/drawing/2014/main" val="3688415781"/>
                    </a:ext>
                  </a:extLst>
                </a:gridCol>
                <a:gridCol w="2103120">
                  <a:extLst>
                    <a:ext uri="{9D8B030D-6E8A-4147-A177-3AD203B41FA5}">
                      <a16:colId xmlns:a16="http://schemas.microsoft.com/office/drawing/2014/main" val="398160866"/>
                    </a:ext>
                  </a:extLst>
                </a:gridCol>
                <a:gridCol w="2103120">
                  <a:extLst>
                    <a:ext uri="{9D8B030D-6E8A-4147-A177-3AD203B41FA5}">
                      <a16:colId xmlns:a16="http://schemas.microsoft.com/office/drawing/2014/main" val="3823575433"/>
                    </a:ext>
                  </a:extLst>
                </a:gridCol>
              </a:tblGrid>
              <a:tr h="0">
                <a:tc>
                  <a:txBody>
                    <a:bodyPr/>
                    <a:lstStyle/>
                    <a:p>
                      <a:pPr>
                        <a:buNone/>
                      </a:pPr>
                      <a:r>
                        <a:rPr lang="en-IN" sz="2000" b="1" dirty="0"/>
                        <a:t>Feature</a:t>
                      </a:r>
                    </a:p>
                  </a:txBody>
                  <a:tcPr anchor="ctr"/>
                </a:tc>
                <a:tc>
                  <a:txBody>
                    <a:bodyPr/>
                    <a:lstStyle/>
                    <a:p>
                      <a:pPr>
                        <a:buNone/>
                      </a:pPr>
                      <a:r>
                        <a:rPr lang="en-IN" sz="2000" b="1" dirty="0"/>
                        <a:t>REINFORCE</a:t>
                      </a:r>
                    </a:p>
                  </a:txBody>
                  <a:tcPr anchor="ctr"/>
                </a:tc>
                <a:tc>
                  <a:txBody>
                    <a:bodyPr/>
                    <a:lstStyle/>
                    <a:p>
                      <a:pPr>
                        <a:buNone/>
                      </a:pPr>
                      <a:r>
                        <a:rPr lang="en-IN" sz="2000" b="1" dirty="0"/>
                        <a:t>PPO</a:t>
                      </a:r>
                    </a:p>
                  </a:txBody>
                  <a:tcPr anchor="ctr"/>
                </a:tc>
                <a:extLst>
                  <a:ext uri="{0D108BD9-81ED-4DB2-BD59-A6C34878D82A}">
                    <a16:rowId xmlns:a16="http://schemas.microsoft.com/office/drawing/2014/main" val="2459194918"/>
                  </a:ext>
                </a:extLst>
              </a:tr>
              <a:tr h="0">
                <a:tc>
                  <a:txBody>
                    <a:bodyPr/>
                    <a:lstStyle/>
                    <a:p>
                      <a:pPr>
                        <a:buNone/>
                      </a:pPr>
                      <a:r>
                        <a:rPr lang="en-IN" sz="2000"/>
                        <a:t>Stability</a:t>
                      </a:r>
                    </a:p>
                  </a:txBody>
                  <a:tcPr anchor="ctr"/>
                </a:tc>
                <a:tc>
                  <a:txBody>
                    <a:bodyPr/>
                    <a:lstStyle/>
                    <a:p>
                      <a:pPr>
                        <a:buNone/>
                      </a:pPr>
                      <a:r>
                        <a:rPr lang="en-IN" sz="2000"/>
                        <a:t>Low</a:t>
                      </a:r>
                    </a:p>
                  </a:txBody>
                  <a:tcPr anchor="ctr"/>
                </a:tc>
                <a:tc>
                  <a:txBody>
                    <a:bodyPr/>
                    <a:lstStyle/>
                    <a:p>
                      <a:pPr>
                        <a:buNone/>
                      </a:pPr>
                      <a:r>
                        <a:rPr lang="en-IN" sz="2000"/>
                        <a:t>High</a:t>
                      </a:r>
                    </a:p>
                  </a:txBody>
                  <a:tcPr anchor="ctr"/>
                </a:tc>
                <a:extLst>
                  <a:ext uri="{0D108BD9-81ED-4DB2-BD59-A6C34878D82A}">
                    <a16:rowId xmlns:a16="http://schemas.microsoft.com/office/drawing/2014/main" val="2576629231"/>
                  </a:ext>
                </a:extLst>
              </a:tr>
              <a:tr h="0">
                <a:tc>
                  <a:txBody>
                    <a:bodyPr/>
                    <a:lstStyle/>
                    <a:p>
                      <a:pPr>
                        <a:buNone/>
                      </a:pPr>
                      <a:r>
                        <a:rPr lang="en-IN" sz="2000"/>
                        <a:t>Complexity</a:t>
                      </a:r>
                    </a:p>
                  </a:txBody>
                  <a:tcPr anchor="ctr"/>
                </a:tc>
                <a:tc>
                  <a:txBody>
                    <a:bodyPr/>
                    <a:lstStyle/>
                    <a:p>
                      <a:pPr>
                        <a:buNone/>
                      </a:pPr>
                      <a:r>
                        <a:rPr lang="en-IN" sz="2000" dirty="0"/>
                        <a:t>Low</a:t>
                      </a:r>
                    </a:p>
                  </a:txBody>
                  <a:tcPr anchor="ctr"/>
                </a:tc>
                <a:tc>
                  <a:txBody>
                    <a:bodyPr/>
                    <a:lstStyle/>
                    <a:p>
                      <a:pPr>
                        <a:buNone/>
                      </a:pPr>
                      <a:r>
                        <a:rPr lang="en-IN" sz="2000"/>
                        <a:t>Medium</a:t>
                      </a:r>
                    </a:p>
                  </a:txBody>
                  <a:tcPr anchor="ctr"/>
                </a:tc>
                <a:extLst>
                  <a:ext uri="{0D108BD9-81ED-4DB2-BD59-A6C34878D82A}">
                    <a16:rowId xmlns:a16="http://schemas.microsoft.com/office/drawing/2014/main" val="2561541201"/>
                  </a:ext>
                </a:extLst>
              </a:tr>
              <a:tr h="0">
                <a:tc>
                  <a:txBody>
                    <a:bodyPr/>
                    <a:lstStyle/>
                    <a:p>
                      <a:pPr>
                        <a:buNone/>
                      </a:pPr>
                      <a:r>
                        <a:rPr lang="en-IN" sz="2000"/>
                        <a:t>Sample Efficiency</a:t>
                      </a:r>
                    </a:p>
                  </a:txBody>
                  <a:tcPr anchor="ctr"/>
                </a:tc>
                <a:tc>
                  <a:txBody>
                    <a:bodyPr/>
                    <a:lstStyle/>
                    <a:p>
                      <a:pPr>
                        <a:buNone/>
                      </a:pPr>
                      <a:r>
                        <a:rPr lang="en-IN" sz="2000" dirty="0"/>
                        <a:t>Low</a:t>
                      </a:r>
                    </a:p>
                  </a:txBody>
                  <a:tcPr anchor="ctr"/>
                </a:tc>
                <a:tc>
                  <a:txBody>
                    <a:bodyPr/>
                    <a:lstStyle/>
                    <a:p>
                      <a:pPr>
                        <a:buNone/>
                      </a:pPr>
                      <a:r>
                        <a:rPr lang="en-IN" sz="2000"/>
                        <a:t>High</a:t>
                      </a:r>
                    </a:p>
                  </a:txBody>
                  <a:tcPr anchor="ctr"/>
                </a:tc>
                <a:extLst>
                  <a:ext uri="{0D108BD9-81ED-4DB2-BD59-A6C34878D82A}">
                    <a16:rowId xmlns:a16="http://schemas.microsoft.com/office/drawing/2014/main" val="4196334481"/>
                  </a:ext>
                </a:extLst>
              </a:tr>
              <a:tr h="0">
                <a:tc>
                  <a:txBody>
                    <a:bodyPr/>
                    <a:lstStyle/>
                    <a:p>
                      <a:pPr>
                        <a:buNone/>
                      </a:pPr>
                      <a:r>
                        <a:rPr lang="en-IN" sz="2000"/>
                        <a:t>Practical Use</a:t>
                      </a:r>
                    </a:p>
                  </a:txBody>
                  <a:tcPr anchor="ctr"/>
                </a:tc>
                <a:tc>
                  <a:txBody>
                    <a:bodyPr/>
                    <a:lstStyle/>
                    <a:p>
                      <a:pPr>
                        <a:buNone/>
                      </a:pPr>
                      <a:r>
                        <a:rPr lang="en-IN" sz="2000"/>
                        <a:t>Rare</a:t>
                      </a:r>
                    </a:p>
                  </a:txBody>
                  <a:tcPr anchor="ctr"/>
                </a:tc>
                <a:tc>
                  <a:txBody>
                    <a:bodyPr/>
                    <a:lstStyle/>
                    <a:p>
                      <a:pPr>
                        <a:buNone/>
                      </a:pPr>
                      <a:r>
                        <a:rPr lang="en-IN" sz="2000" dirty="0"/>
                        <a:t>Very Common</a:t>
                      </a:r>
                    </a:p>
                  </a:txBody>
                  <a:tcPr anchor="ctr"/>
                </a:tc>
                <a:extLst>
                  <a:ext uri="{0D108BD9-81ED-4DB2-BD59-A6C34878D82A}">
                    <a16:rowId xmlns:a16="http://schemas.microsoft.com/office/drawing/2014/main" val="3243733849"/>
                  </a:ext>
                </a:extLst>
              </a:tr>
            </a:tbl>
          </a:graphicData>
        </a:graphic>
      </p:graphicFrame>
      <p:sp>
        <p:nvSpPr>
          <p:cNvPr id="4" name="TextBox 3">
            <a:extLst>
              <a:ext uri="{FF2B5EF4-FFF2-40B4-BE49-F238E27FC236}">
                <a16:creationId xmlns:a16="http://schemas.microsoft.com/office/drawing/2014/main" id="{2EC0E28D-3529-74F3-FA39-1F0C7E74F053}"/>
              </a:ext>
            </a:extLst>
          </p:cNvPr>
          <p:cNvSpPr txBox="1"/>
          <p:nvPr/>
        </p:nvSpPr>
        <p:spPr>
          <a:xfrm>
            <a:off x="916831" y="1128568"/>
            <a:ext cx="6094378" cy="400110"/>
          </a:xfrm>
          <a:prstGeom prst="rect">
            <a:avLst/>
          </a:prstGeom>
          <a:noFill/>
        </p:spPr>
        <p:txBody>
          <a:bodyPr wrap="square">
            <a:spAutoFit/>
          </a:bodyPr>
          <a:lstStyle/>
          <a:p>
            <a:r>
              <a:rPr lang="en-IN" sz="2000" b="1" dirty="0"/>
              <a:t>PPO vs Other Methods</a:t>
            </a:r>
          </a:p>
        </p:txBody>
      </p:sp>
    </p:spTree>
    <p:extLst>
      <p:ext uri="{BB962C8B-B14F-4D97-AF65-F5344CB8AC3E}">
        <p14:creationId xmlns:p14="http://schemas.microsoft.com/office/powerpoint/2010/main" val="3513069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6C8B-5A79-EC56-ADC8-B3484EDDE41E}"/>
              </a:ext>
            </a:extLst>
          </p:cNvPr>
          <p:cNvSpPr>
            <a:spLocks noGrp="1"/>
          </p:cNvSpPr>
          <p:nvPr>
            <p:ph type="title"/>
          </p:nvPr>
        </p:nvSpPr>
        <p:spPr>
          <a:xfrm>
            <a:off x="609600" y="620486"/>
            <a:ext cx="10972800" cy="797152"/>
          </a:xfrm>
        </p:spPr>
        <p:txBody>
          <a:bodyPr/>
          <a:lstStyle/>
          <a:p>
            <a:r>
              <a:rPr lang="en-US" dirty="0"/>
              <a:t>Step 1: Define the Goal</a:t>
            </a:r>
            <a:br>
              <a:rPr lang="en-US" dirty="0"/>
            </a:br>
            <a:endParaRPr lang="en-US" dirty="0"/>
          </a:p>
        </p:txBody>
      </p:sp>
      <p:sp>
        <p:nvSpPr>
          <p:cNvPr id="3" name="Content Placeholder 2">
            <a:extLst>
              <a:ext uri="{FF2B5EF4-FFF2-40B4-BE49-F238E27FC236}">
                <a16:creationId xmlns:a16="http://schemas.microsoft.com/office/drawing/2014/main" id="{AEC822D9-4D40-A05C-EE0F-73177B8E0031}"/>
              </a:ext>
            </a:extLst>
          </p:cNvPr>
          <p:cNvSpPr>
            <a:spLocks noGrp="1"/>
          </p:cNvSpPr>
          <p:nvPr>
            <p:ph idx="1"/>
          </p:nvPr>
        </p:nvSpPr>
        <p:spPr>
          <a:xfrm>
            <a:off x="609600" y="1600201"/>
            <a:ext cx="10972800" cy="5105399"/>
          </a:xfrm>
        </p:spPr>
        <p:txBody>
          <a:bodyPr/>
          <a:lstStyle/>
          <a:p>
            <a:pPr algn="just">
              <a:lnSpc>
                <a:spcPct val="150000"/>
              </a:lnSpc>
            </a:pPr>
            <a:r>
              <a:rPr lang="en-US" dirty="0"/>
              <a:t>The main goal of a reinforcement learning agent is to maximize its total cumulative reward. It wants to find the best possible sequence of actions. The value function is the key to achieving this goal because it turns this long-term objective into a simple, local calculation. By knowing the value of each state, the agent can always choose to move to the state with the highest value.</a:t>
            </a:r>
          </a:p>
        </p:txBody>
      </p:sp>
    </p:spTree>
    <p:extLst>
      <p:ext uri="{BB962C8B-B14F-4D97-AF65-F5344CB8AC3E}">
        <p14:creationId xmlns:p14="http://schemas.microsoft.com/office/powerpoint/2010/main" val="2449956381"/>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42BD-4852-B881-EF5D-23949EA8F4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958F340-3866-9883-25B7-B875362864D7}"/>
              </a:ext>
            </a:extLst>
          </p:cNvPr>
          <p:cNvSpPr txBox="1"/>
          <p:nvPr/>
        </p:nvSpPr>
        <p:spPr>
          <a:xfrm>
            <a:off x="2774814" y="953470"/>
            <a:ext cx="6094378" cy="400110"/>
          </a:xfrm>
          <a:prstGeom prst="rect">
            <a:avLst/>
          </a:prstGeom>
          <a:noFill/>
        </p:spPr>
        <p:txBody>
          <a:bodyPr wrap="square">
            <a:spAutoFit/>
          </a:bodyPr>
          <a:lstStyle/>
          <a:p>
            <a:r>
              <a:rPr lang="en-US" sz="2000" b="1" dirty="0"/>
              <a:t>Deep Deterministic Policy Gradient (DDPG)</a:t>
            </a:r>
            <a:endParaRPr lang="en-IN" sz="2000" b="1" dirty="0"/>
          </a:p>
        </p:txBody>
      </p:sp>
      <p:sp>
        <p:nvSpPr>
          <p:cNvPr id="5" name="TextBox 4">
            <a:extLst>
              <a:ext uri="{FF2B5EF4-FFF2-40B4-BE49-F238E27FC236}">
                <a16:creationId xmlns:a16="http://schemas.microsoft.com/office/drawing/2014/main" id="{C548A8AF-837A-2DAB-0AAF-FEBC35E57A88}"/>
              </a:ext>
            </a:extLst>
          </p:cNvPr>
          <p:cNvSpPr txBox="1"/>
          <p:nvPr/>
        </p:nvSpPr>
        <p:spPr>
          <a:xfrm>
            <a:off x="1014108" y="1353580"/>
            <a:ext cx="6094378" cy="400110"/>
          </a:xfrm>
          <a:prstGeom prst="rect">
            <a:avLst/>
          </a:prstGeom>
          <a:noFill/>
        </p:spPr>
        <p:txBody>
          <a:bodyPr wrap="square">
            <a:spAutoFit/>
          </a:bodyPr>
          <a:lstStyle/>
          <a:p>
            <a:r>
              <a:rPr lang="en-IN" sz="2000" b="1" dirty="0"/>
              <a:t>Key Idea</a:t>
            </a:r>
          </a:p>
        </p:txBody>
      </p:sp>
      <p:pic>
        <p:nvPicPr>
          <p:cNvPr id="7" name="Picture 6">
            <a:extLst>
              <a:ext uri="{FF2B5EF4-FFF2-40B4-BE49-F238E27FC236}">
                <a16:creationId xmlns:a16="http://schemas.microsoft.com/office/drawing/2014/main" id="{2683D9B3-2847-7B70-31F6-937163B74DB7}"/>
              </a:ext>
            </a:extLst>
          </p:cNvPr>
          <p:cNvPicPr>
            <a:picLocks noChangeAspect="1"/>
          </p:cNvPicPr>
          <p:nvPr/>
        </p:nvPicPr>
        <p:blipFill>
          <a:blip r:embed="rId2"/>
          <a:stretch>
            <a:fillRect/>
          </a:stretch>
        </p:blipFill>
        <p:spPr>
          <a:xfrm>
            <a:off x="753286" y="1753690"/>
            <a:ext cx="8205888" cy="2390293"/>
          </a:xfrm>
          <a:prstGeom prst="rect">
            <a:avLst/>
          </a:prstGeom>
        </p:spPr>
      </p:pic>
      <p:sp>
        <p:nvSpPr>
          <p:cNvPr id="9" name="TextBox 8">
            <a:extLst>
              <a:ext uri="{FF2B5EF4-FFF2-40B4-BE49-F238E27FC236}">
                <a16:creationId xmlns:a16="http://schemas.microsoft.com/office/drawing/2014/main" id="{3EF2D3B6-A35C-0A75-3E85-58FC9B3C425D}"/>
              </a:ext>
            </a:extLst>
          </p:cNvPr>
          <p:cNvSpPr txBox="1"/>
          <p:nvPr/>
        </p:nvSpPr>
        <p:spPr>
          <a:xfrm>
            <a:off x="753286" y="4174761"/>
            <a:ext cx="6094378" cy="369332"/>
          </a:xfrm>
          <a:prstGeom prst="rect">
            <a:avLst/>
          </a:prstGeom>
          <a:noFill/>
        </p:spPr>
        <p:txBody>
          <a:bodyPr wrap="square">
            <a:spAutoFit/>
          </a:bodyPr>
          <a:lstStyle/>
          <a:p>
            <a:r>
              <a:rPr lang="en-IN" b="1" dirty="0"/>
              <a:t>DDPG Architecture</a:t>
            </a:r>
          </a:p>
        </p:txBody>
      </p:sp>
      <p:pic>
        <p:nvPicPr>
          <p:cNvPr id="11" name="Picture 10">
            <a:extLst>
              <a:ext uri="{FF2B5EF4-FFF2-40B4-BE49-F238E27FC236}">
                <a16:creationId xmlns:a16="http://schemas.microsoft.com/office/drawing/2014/main" id="{0FD27F27-9A94-1754-9495-55E6BC5BD03E}"/>
              </a:ext>
            </a:extLst>
          </p:cNvPr>
          <p:cNvPicPr>
            <a:picLocks noChangeAspect="1"/>
          </p:cNvPicPr>
          <p:nvPr/>
        </p:nvPicPr>
        <p:blipFill>
          <a:blip r:embed="rId3"/>
          <a:stretch>
            <a:fillRect/>
          </a:stretch>
        </p:blipFill>
        <p:spPr>
          <a:xfrm>
            <a:off x="753285" y="4605409"/>
            <a:ext cx="7563863" cy="1873212"/>
          </a:xfrm>
          <a:prstGeom prst="rect">
            <a:avLst/>
          </a:prstGeom>
        </p:spPr>
      </p:pic>
    </p:spTree>
    <p:extLst>
      <p:ext uri="{BB962C8B-B14F-4D97-AF65-F5344CB8AC3E}">
        <p14:creationId xmlns:p14="http://schemas.microsoft.com/office/powerpoint/2010/main" val="217983060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08B27-1E51-B632-C02A-3A65F68A289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5AC0C1E-557A-D448-CF7C-720950F28AE9}"/>
              </a:ext>
            </a:extLst>
          </p:cNvPr>
          <p:cNvSpPr txBox="1"/>
          <p:nvPr/>
        </p:nvSpPr>
        <p:spPr>
          <a:xfrm>
            <a:off x="955742" y="972926"/>
            <a:ext cx="6094378" cy="369332"/>
          </a:xfrm>
          <a:prstGeom prst="rect">
            <a:avLst/>
          </a:prstGeom>
          <a:noFill/>
        </p:spPr>
        <p:txBody>
          <a:bodyPr wrap="square">
            <a:spAutoFit/>
          </a:bodyPr>
          <a:lstStyle/>
          <a:p>
            <a:r>
              <a:rPr lang="en-IN" b="1" dirty="0"/>
              <a:t>Algorithm Overview</a:t>
            </a:r>
          </a:p>
        </p:txBody>
      </p:sp>
      <p:pic>
        <p:nvPicPr>
          <p:cNvPr id="5" name="Picture 4">
            <a:extLst>
              <a:ext uri="{FF2B5EF4-FFF2-40B4-BE49-F238E27FC236}">
                <a16:creationId xmlns:a16="http://schemas.microsoft.com/office/drawing/2014/main" id="{3F1787B3-95FB-4129-EF27-1186971FFA87}"/>
              </a:ext>
            </a:extLst>
          </p:cNvPr>
          <p:cNvPicPr>
            <a:picLocks noChangeAspect="1"/>
          </p:cNvPicPr>
          <p:nvPr/>
        </p:nvPicPr>
        <p:blipFill>
          <a:blip r:embed="rId2"/>
          <a:stretch>
            <a:fillRect/>
          </a:stretch>
        </p:blipFill>
        <p:spPr>
          <a:xfrm>
            <a:off x="1049168" y="1445166"/>
            <a:ext cx="8649308" cy="3720222"/>
          </a:xfrm>
          <a:prstGeom prst="rect">
            <a:avLst/>
          </a:prstGeom>
        </p:spPr>
      </p:pic>
    </p:spTree>
    <p:extLst>
      <p:ext uri="{BB962C8B-B14F-4D97-AF65-F5344CB8AC3E}">
        <p14:creationId xmlns:p14="http://schemas.microsoft.com/office/powerpoint/2010/main" val="1949836230"/>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B4B70-BCB9-BAB1-1A08-38BBD10347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638C84-08B8-4E29-F87D-848E2EA63235}"/>
              </a:ext>
            </a:extLst>
          </p:cNvPr>
          <p:cNvSpPr txBox="1"/>
          <p:nvPr/>
        </p:nvSpPr>
        <p:spPr>
          <a:xfrm>
            <a:off x="605545" y="987756"/>
            <a:ext cx="7876973" cy="1015663"/>
          </a:xfrm>
          <a:prstGeom prst="rect">
            <a:avLst/>
          </a:prstGeom>
          <a:noFill/>
        </p:spPr>
        <p:txBody>
          <a:bodyPr wrap="square">
            <a:spAutoFit/>
          </a:bodyPr>
          <a:lstStyle/>
          <a:p>
            <a:pPr>
              <a:buNone/>
            </a:pPr>
            <a:r>
              <a:rPr lang="en-US" sz="2000" b="1" dirty="0"/>
              <a:t>Advantages</a:t>
            </a:r>
          </a:p>
          <a:p>
            <a:pPr>
              <a:buFont typeface="Arial" panose="020B0604020202020204" pitchFamily="34" charset="0"/>
              <a:buChar char="•"/>
            </a:pPr>
            <a:r>
              <a:rPr lang="en-US" sz="2000" dirty="0"/>
              <a:t>Handles continuous and high-dimensional action spaces.</a:t>
            </a:r>
          </a:p>
          <a:p>
            <a:pPr>
              <a:buFont typeface="Arial" panose="020B0604020202020204" pitchFamily="34" charset="0"/>
              <a:buChar char="•"/>
            </a:pPr>
            <a:r>
              <a:rPr lang="en-US" sz="2000" dirty="0"/>
              <a:t>More sample-efficient than pure policy gradient methods.</a:t>
            </a:r>
          </a:p>
        </p:txBody>
      </p:sp>
      <p:sp>
        <p:nvSpPr>
          <p:cNvPr id="5" name="TextBox 4">
            <a:extLst>
              <a:ext uri="{FF2B5EF4-FFF2-40B4-BE49-F238E27FC236}">
                <a16:creationId xmlns:a16="http://schemas.microsoft.com/office/drawing/2014/main" id="{7FF0866E-3D95-20CA-DBED-89061BD4CA3E}"/>
              </a:ext>
            </a:extLst>
          </p:cNvPr>
          <p:cNvSpPr txBox="1"/>
          <p:nvPr/>
        </p:nvSpPr>
        <p:spPr>
          <a:xfrm>
            <a:off x="605545" y="2425138"/>
            <a:ext cx="6094378" cy="1323439"/>
          </a:xfrm>
          <a:prstGeom prst="rect">
            <a:avLst/>
          </a:prstGeom>
          <a:noFill/>
        </p:spPr>
        <p:txBody>
          <a:bodyPr wrap="square">
            <a:spAutoFit/>
          </a:bodyPr>
          <a:lstStyle/>
          <a:p>
            <a:pPr>
              <a:buNone/>
            </a:pPr>
            <a:r>
              <a:rPr lang="en-US" sz="2000" b="1" dirty="0"/>
              <a:t>Limitations</a:t>
            </a:r>
          </a:p>
          <a:p>
            <a:pPr>
              <a:buFont typeface="Arial" panose="020B0604020202020204" pitchFamily="34" charset="0"/>
              <a:buChar char="•"/>
            </a:pPr>
            <a:r>
              <a:rPr lang="en-US" sz="2000" dirty="0"/>
              <a:t>Sensitive to hyperparameters (learning rate, noise).</a:t>
            </a:r>
          </a:p>
          <a:p>
            <a:pPr>
              <a:buFont typeface="Arial" panose="020B0604020202020204" pitchFamily="34" charset="0"/>
              <a:buChar char="•"/>
            </a:pPr>
            <a:r>
              <a:rPr lang="en-US" sz="2000" dirty="0"/>
              <a:t>Overestimation bias in critic network.</a:t>
            </a:r>
          </a:p>
          <a:p>
            <a:pPr>
              <a:buFont typeface="Arial" panose="020B0604020202020204" pitchFamily="34" charset="0"/>
              <a:buChar char="•"/>
            </a:pPr>
            <a:r>
              <a:rPr lang="en-US" sz="2000" dirty="0"/>
              <a:t>Can be unstable without proper tuning.</a:t>
            </a:r>
          </a:p>
        </p:txBody>
      </p:sp>
    </p:spTree>
    <p:extLst>
      <p:ext uri="{BB962C8B-B14F-4D97-AF65-F5344CB8AC3E}">
        <p14:creationId xmlns:p14="http://schemas.microsoft.com/office/powerpoint/2010/main" val="393817065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7F8A7-6EF2-8EAC-F4DF-AEC47E89D5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F8DF2E-1592-B1B4-E56B-8DA135974B88}"/>
              </a:ext>
            </a:extLst>
          </p:cNvPr>
          <p:cNvSpPr txBox="1"/>
          <p:nvPr/>
        </p:nvSpPr>
        <p:spPr>
          <a:xfrm>
            <a:off x="4185325" y="865921"/>
            <a:ext cx="6094378" cy="400110"/>
          </a:xfrm>
          <a:prstGeom prst="rect">
            <a:avLst/>
          </a:prstGeom>
          <a:noFill/>
        </p:spPr>
        <p:txBody>
          <a:bodyPr wrap="square">
            <a:spAutoFit/>
          </a:bodyPr>
          <a:lstStyle/>
          <a:p>
            <a:r>
              <a:rPr lang="en-IN" sz="2000" b="1" dirty="0"/>
              <a:t>Soft Actor-Critic (SAC)</a:t>
            </a:r>
          </a:p>
        </p:txBody>
      </p:sp>
      <p:sp>
        <p:nvSpPr>
          <p:cNvPr id="5" name="TextBox 4">
            <a:extLst>
              <a:ext uri="{FF2B5EF4-FFF2-40B4-BE49-F238E27FC236}">
                <a16:creationId xmlns:a16="http://schemas.microsoft.com/office/drawing/2014/main" id="{C0854C0E-8220-B74D-4012-EA678220B209}"/>
              </a:ext>
            </a:extLst>
          </p:cNvPr>
          <p:cNvSpPr txBox="1"/>
          <p:nvPr/>
        </p:nvSpPr>
        <p:spPr>
          <a:xfrm>
            <a:off x="955741" y="1266031"/>
            <a:ext cx="8227169" cy="1938992"/>
          </a:xfrm>
          <a:prstGeom prst="rect">
            <a:avLst/>
          </a:prstGeom>
          <a:noFill/>
        </p:spPr>
        <p:txBody>
          <a:bodyPr wrap="square">
            <a:spAutoFit/>
          </a:bodyPr>
          <a:lstStyle/>
          <a:p>
            <a:pPr>
              <a:buNone/>
            </a:pPr>
            <a:r>
              <a:rPr lang="en-US" sz="2000" b="1" dirty="0"/>
              <a:t>Introduction</a:t>
            </a:r>
          </a:p>
          <a:p>
            <a:pPr>
              <a:buFont typeface="Arial" panose="020B0604020202020204" pitchFamily="34" charset="0"/>
              <a:buChar char="•"/>
            </a:pPr>
            <a:r>
              <a:rPr lang="en-US" sz="2000" dirty="0"/>
              <a:t>SAC is a </a:t>
            </a:r>
            <a:r>
              <a:rPr lang="en-US" sz="2000" b="1" dirty="0"/>
              <a:t>state-of-the-art actor-critic algorithm</a:t>
            </a:r>
            <a:r>
              <a:rPr lang="en-US" sz="2000" dirty="0"/>
              <a:t>.</a:t>
            </a:r>
          </a:p>
          <a:p>
            <a:pPr>
              <a:buFont typeface="Arial" panose="020B0604020202020204" pitchFamily="34" charset="0"/>
              <a:buChar char="•"/>
            </a:pPr>
            <a:r>
              <a:rPr lang="en-US" sz="2000" dirty="0"/>
              <a:t>Designed for </a:t>
            </a:r>
            <a:r>
              <a:rPr lang="en-US" sz="2000" b="1" dirty="0"/>
              <a:t>continuous action spaces</a:t>
            </a:r>
            <a:r>
              <a:rPr lang="en-US" sz="2000" dirty="0"/>
              <a:t>.</a:t>
            </a:r>
          </a:p>
          <a:p>
            <a:pPr>
              <a:buFont typeface="Arial" panose="020B0604020202020204" pitchFamily="34" charset="0"/>
              <a:buChar char="•"/>
            </a:pPr>
            <a:r>
              <a:rPr lang="en-US" sz="2000" dirty="0"/>
              <a:t>Combines:</a:t>
            </a:r>
          </a:p>
          <a:p>
            <a:pPr marL="742950" lvl="1" indent="-285750">
              <a:buFont typeface="Arial" panose="020B0604020202020204" pitchFamily="34" charset="0"/>
              <a:buChar char="•"/>
            </a:pPr>
            <a:r>
              <a:rPr lang="en-US" sz="2000" dirty="0"/>
              <a:t>Off-policy learning (efficient use of data).</a:t>
            </a:r>
          </a:p>
          <a:p>
            <a:pPr marL="742950" lvl="1" indent="-285750">
              <a:buFont typeface="Arial" panose="020B0604020202020204" pitchFamily="34" charset="0"/>
              <a:buChar char="•"/>
            </a:pPr>
            <a:r>
              <a:rPr lang="en-US" sz="2000" dirty="0"/>
              <a:t>Maximum entropy framework (better exploration &amp; robustness)</a:t>
            </a:r>
          </a:p>
        </p:txBody>
      </p:sp>
      <p:sp>
        <p:nvSpPr>
          <p:cNvPr id="7" name="TextBox 6">
            <a:extLst>
              <a:ext uri="{FF2B5EF4-FFF2-40B4-BE49-F238E27FC236}">
                <a16:creationId xmlns:a16="http://schemas.microsoft.com/office/drawing/2014/main" id="{0ECB9D49-6E0B-4529-E971-1B536FD20AE9}"/>
              </a:ext>
            </a:extLst>
          </p:cNvPr>
          <p:cNvSpPr txBox="1"/>
          <p:nvPr/>
        </p:nvSpPr>
        <p:spPr>
          <a:xfrm>
            <a:off x="693095" y="3283646"/>
            <a:ext cx="6094378" cy="369332"/>
          </a:xfrm>
          <a:prstGeom prst="rect">
            <a:avLst/>
          </a:prstGeom>
          <a:noFill/>
        </p:spPr>
        <p:txBody>
          <a:bodyPr wrap="square">
            <a:spAutoFit/>
          </a:bodyPr>
          <a:lstStyle/>
          <a:p>
            <a:r>
              <a:rPr lang="en-IN" b="1" dirty="0"/>
              <a:t>Key Concepts</a:t>
            </a:r>
          </a:p>
        </p:txBody>
      </p:sp>
      <p:pic>
        <p:nvPicPr>
          <p:cNvPr id="9" name="Picture 8">
            <a:extLst>
              <a:ext uri="{FF2B5EF4-FFF2-40B4-BE49-F238E27FC236}">
                <a16:creationId xmlns:a16="http://schemas.microsoft.com/office/drawing/2014/main" id="{7F5D7F6D-9FBC-E388-A646-372245827270}"/>
              </a:ext>
            </a:extLst>
          </p:cNvPr>
          <p:cNvPicPr>
            <a:picLocks noChangeAspect="1"/>
          </p:cNvPicPr>
          <p:nvPr/>
        </p:nvPicPr>
        <p:blipFill>
          <a:blip r:embed="rId2"/>
          <a:stretch>
            <a:fillRect/>
          </a:stretch>
        </p:blipFill>
        <p:spPr>
          <a:xfrm>
            <a:off x="693094" y="3778405"/>
            <a:ext cx="7089033" cy="2768310"/>
          </a:xfrm>
          <a:prstGeom prst="rect">
            <a:avLst/>
          </a:prstGeom>
        </p:spPr>
      </p:pic>
    </p:spTree>
    <p:extLst>
      <p:ext uri="{BB962C8B-B14F-4D97-AF65-F5344CB8AC3E}">
        <p14:creationId xmlns:p14="http://schemas.microsoft.com/office/powerpoint/2010/main" val="3047806631"/>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EF1A4-91CB-2F32-9380-0EDCE54A46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9AF2AC6-EF77-8B0B-2E7B-BAD45BD5B388}"/>
              </a:ext>
            </a:extLst>
          </p:cNvPr>
          <p:cNvSpPr txBox="1"/>
          <p:nvPr/>
        </p:nvSpPr>
        <p:spPr>
          <a:xfrm>
            <a:off x="508270" y="875649"/>
            <a:ext cx="6094378" cy="369332"/>
          </a:xfrm>
          <a:prstGeom prst="rect">
            <a:avLst/>
          </a:prstGeom>
          <a:noFill/>
        </p:spPr>
        <p:txBody>
          <a:bodyPr wrap="square">
            <a:spAutoFit/>
          </a:bodyPr>
          <a:lstStyle/>
          <a:p>
            <a:r>
              <a:rPr lang="en-IN" b="1" dirty="0"/>
              <a:t>SAC Architecture</a:t>
            </a:r>
          </a:p>
        </p:txBody>
      </p:sp>
      <p:pic>
        <p:nvPicPr>
          <p:cNvPr id="5" name="Picture 4">
            <a:extLst>
              <a:ext uri="{FF2B5EF4-FFF2-40B4-BE49-F238E27FC236}">
                <a16:creationId xmlns:a16="http://schemas.microsoft.com/office/drawing/2014/main" id="{2F3AFFA7-E884-A317-8181-86AD2AE8392E}"/>
              </a:ext>
            </a:extLst>
          </p:cNvPr>
          <p:cNvPicPr>
            <a:picLocks noChangeAspect="1"/>
          </p:cNvPicPr>
          <p:nvPr/>
        </p:nvPicPr>
        <p:blipFill>
          <a:blip r:embed="rId2"/>
          <a:stretch>
            <a:fillRect/>
          </a:stretch>
        </p:blipFill>
        <p:spPr>
          <a:xfrm>
            <a:off x="508269" y="1321542"/>
            <a:ext cx="7799151" cy="1557845"/>
          </a:xfrm>
          <a:prstGeom prst="rect">
            <a:avLst/>
          </a:prstGeom>
        </p:spPr>
      </p:pic>
      <p:sp>
        <p:nvSpPr>
          <p:cNvPr id="7" name="TextBox 6">
            <a:extLst>
              <a:ext uri="{FF2B5EF4-FFF2-40B4-BE49-F238E27FC236}">
                <a16:creationId xmlns:a16="http://schemas.microsoft.com/office/drawing/2014/main" id="{8520CF41-BFED-9E1B-7CF0-8112523A3609}"/>
              </a:ext>
            </a:extLst>
          </p:cNvPr>
          <p:cNvSpPr txBox="1"/>
          <p:nvPr/>
        </p:nvSpPr>
        <p:spPr>
          <a:xfrm>
            <a:off x="437339" y="2955948"/>
            <a:ext cx="6094378" cy="369332"/>
          </a:xfrm>
          <a:prstGeom prst="rect">
            <a:avLst/>
          </a:prstGeom>
          <a:noFill/>
        </p:spPr>
        <p:txBody>
          <a:bodyPr wrap="square">
            <a:spAutoFit/>
          </a:bodyPr>
          <a:lstStyle/>
          <a:p>
            <a:r>
              <a:rPr lang="en-IN" b="1" dirty="0"/>
              <a:t>SAC Algorithm Overview</a:t>
            </a:r>
          </a:p>
        </p:txBody>
      </p:sp>
      <p:pic>
        <p:nvPicPr>
          <p:cNvPr id="9" name="Picture 8">
            <a:extLst>
              <a:ext uri="{FF2B5EF4-FFF2-40B4-BE49-F238E27FC236}">
                <a16:creationId xmlns:a16="http://schemas.microsoft.com/office/drawing/2014/main" id="{E41DA24D-0E29-62EF-40D2-353BC127700F}"/>
              </a:ext>
            </a:extLst>
          </p:cNvPr>
          <p:cNvPicPr>
            <a:picLocks noChangeAspect="1"/>
          </p:cNvPicPr>
          <p:nvPr/>
        </p:nvPicPr>
        <p:blipFill>
          <a:blip r:embed="rId3"/>
          <a:stretch>
            <a:fillRect/>
          </a:stretch>
        </p:blipFill>
        <p:spPr>
          <a:xfrm>
            <a:off x="437339" y="3429000"/>
            <a:ext cx="7947904" cy="3166353"/>
          </a:xfrm>
          <a:prstGeom prst="rect">
            <a:avLst/>
          </a:prstGeom>
        </p:spPr>
      </p:pic>
    </p:spTree>
    <p:extLst>
      <p:ext uri="{BB962C8B-B14F-4D97-AF65-F5344CB8AC3E}">
        <p14:creationId xmlns:p14="http://schemas.microsoft.com/office/powerpoint/2010/main" val="256514281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C3A92-107E-81CA-AB1A-9028508CC0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24195F-F1BC-6BB3-6044-17F051CC9D06}"/>
              </a:ext>
            </a:extLst>
          </p:cNvPr>
          <p:cNvSpPr txBox="1"/>
          <p:nvPr/>
        </p:nvSpPr>
        <p:spPr>
          <a:xfrm>
            <a:off x="663911" y="953949"/>
            <a:ext cx="8441177" cy="1785104"/>
          </a:xfrm>
          <a:prstGeom prst="rect">
            <a:avLst/>
          </a:prstGeom>
          <a:noFill/>
        </p:spPr>
        <p:txBody>
          <a:bodyPr wrap="square">
            <a:spAutoFit/>
          </a:bodyPr>
          <a:lstStyle/>
          <a:p>
            <a:pPr>
              <a:buNone/>
            </a:pPr>
            <a:r>
              <a:rPr lang="en-US" sz="2000" b="1" dirty="0"/>
              <a:t>Advantages of SAC</a:t>
            </a:r>
          </a:p>
          <a:p>
            <a:pPr>
              <a:buFont typeface="Arial" panose="020B0604020202020204" pitchFamily="34" charset="0"/>
              <a:buChar char="•"/>
            </a:pPr>
            <a:r>
              <a:rPr lang="en-US" sz="2000" dirty="0"/>
              <a:t>Encourages </a:t>
            </a:r>
            <a:r>
              <a:rPr lang="en-US" sz="2000" b="1" dirty="0"/>
              <a:t>exploration</a:t>
            </a:r>
            <a:r>
              <a:rPr lang="en-US" sz="2000" dirty="0"/>
              <a:t> via entropy regularization.</a:t>
            </a:r>
          </a:p>
          <a:p>
            <a:pPr>
              <a:buFont typeface="Arial" panose="020B0604020202020204" pitchFamily="34" charset="0"/>
              <a:buChar char="•"/>
            </a:pPr>
            <a:r>
              <a:rPr lang="en-US" sz="2000" dirty="0"/>
              <a:t>Off-policy → efficient sample usage.</a:t>
            </a:r>
          </a:p>
          <a:p>
            <a:pPr>
              <a:lnSpc>
                <a:spcPct val="150000"/>
              </a:lnSpc>
              <a:buFont typeface="Arial" panose="020B0604020202020204" pitchFamily="34" charset="0"/>
              <a:buChar char="•"/>
            </a:pPr>
            <a:r>
              <a:rPr lang="en-US" sz="2000" dirty="0"/>
              <a:t>More stable than DDPG and PPO in many environments.</a:t>
            </a:r>
          </a:p>
          <a:p>
            <a:pPr>
              <a:buFont typeface="Arial" panose="020B0604020202020204" pitchFamily="34" charset="0"/>
              <a:buChar char="•"/>
            </a:pPr>
            <a:r>
              <a:rPr lang="en-US" sz="2000" dirty="0"/>
              <a:t>Learns </a:t>
            </a:r>
            <a:r>
              <a:rPr lang="en-US" sz="2000" b="1" dirty="0"/>
              <a:t>stochastic policies</a:t>
            </a:r>
            <a:r>
              <a:rPr lang="en-US" sz="2000" dirty="0"/>
              <a:t> (useful in uncertain tasks).</a:t>
            </a:r>
          </a:p>
        </p:txBody>
      </p:sp>
      <p:sp>
        <p:nvSpPr>
          <p:cNvPr id="5" name="TextBox 4">
            <a:extLst>
              <a:ext uri="{FF2B5EF4-FFF2-40B4-BE49-F238E27FC236}">
                <a16:creationId xmlns:a16="http://schemas.microsoft.com/office/drawing/2014/main" id="{5E2AE58A-A169-2F45-162F-F2B16A2DAFB3}"/>
              </a:ext>
            </a:extLst>
          </p:cNvPr>
          <p:cNvSpPr txBox="1"/>
          <p:nvPr/>
        </p:nvSpPr>
        <p:spPr>
          <a:xfrm>
            <a:off x="663910" y="2938391"/>
            <a:ext cx="8441177" cy="1477328"/>
          </a:xfrm>
          <a:prstGeom prst="rect">
            <a:avLst/>
          </a:prstGeom>
          <a:noFill/>
        </p:spPr>
        <p:txBody>
          <a:bodyPr wrap="square">
            <a:spAutoFit/>
          </a:bodyPr>
          <a:lstStyle/>
          <a:p>
            <a:pPr>
              <a:buNone/>
            </a:pPr>
            <a:r>
              <a:rPr lang="en-US" sz="2000" b="1" dirty="0"/>
              <a:t>Limitations of SAC</a:t>
            </a:r>
          </a:p>
          <a:p>
            <a:pPr>
              <a:buFont typeface="Arial" panose="020B0604020202020204" pitchFamily="34" charset="0"/>
              <a:buChar char="•"/>
            </a:pPr>
            <a:r>
              <a:rPr lang="en-US" sz="2000" dirty="0"/>
              <a:t>More computationally expensive (two critics, entropy term).</a:t>
            </a:r>
          </a:p>
          <a:p>
            <a:pPr>
              <a:lnSpc>
                <a:spcPct val="150000"/>
              </a:lnSpc>
              <a:buFont typeface="Arial" panose="020B0604020202020204" pitchFamily="34" charset="0"/>
              <a:buChar char="•"/>
            </a:pPr>
            <a:r>
              <a:rPr lang="en-US" sz="2000" dirty="0"/>
              <a:t>Sensitive to entropy coefficient tuning.</a:t>
            </a:r>
          </a:p>
          <a:p>
            <a:pPr>
              <a:buFont typeface="Arial" panose="020B0604020202020204" pitchFamily="34" charset="0"/>
              <a:buChar char="•"/>
            </a:pPr>
            <a:r>
              <a:rPr lang="en-US" sz="2000" dirty="0"/>
              <a:t>May underperform in purely deterministic environments.</a:t>
            </a:r>
          </a:p>
        </p:txBody>
      </p:sp>
    </p:spTree>
    <p:extLst>
      <p:ext uri="{BB962C8B-B14F-4D97-AF65-F5344CB8AC3E}">
        <p14:creationId xmlns:p14="http://schemas.microsoft.com/office/powerpoint/2010/main" val="79907058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933C3-1BED-C5BC-1E12-3E986BE620E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783E75A-9A69-144E-2F33-2DB7A0663490}"/>
              </a:ext>
            </a:extLst>
          </p:cNvPr>
          <p:cNvGraphicFramePr>
            <a:graphicFrameLocks noGrp="1"/>
          </p:cNvGraphicFramePr>
          <p:nvPr>
            <p:extLst>
              <p:ext uri="{D42A27DB-BD31-4B8C-83A1-F6EECF244321}">
                <p14:modId xmlns:p14="http://schemas.microsoft.com/office/powerpoint/2010/main" val="2991108762"/>
              </p:ext>
            </p:extLst>
          </p:nvPr>
        </p:nvGraphicFramePr>
        <p:xfrm>
          <a:off x="596630" y="1863154"/>
          <a:ext cx="6309360" cy="2194560"/>
        </p:xfrm>
        <a:graphic>
          <a:graphicData uri="http://schemas.openxmlformats.org/drawingml/2006/table">
            <a:tbl>
              <a:tblPr>
                <a:tableStyleId>{775DCB02-9BB8-47FD-8907-85C794F793BA}</a:tableStyleId>
              </a:tblPr>
              <a:tblGrid>
                <a:gridCol w="2103120">
                  <a:extLst>
                    <a:ext uri="{9D8B030D-6E8A-4147-A177-3AD203B41FA5}">
                      <a16:colId xmlns:a16="http://schemas.microsoft.com/office/drawing/2014/main" val="559385595"/>
                    </a:ext>
                  </a:extLst>
                </a:gridCol>
                <a:gridCol w="2103120">
                  <a:extLst>
                    <a:ext uri="{9D8B030D-6E8A-4147-A177-3AD203B41FA5}">
                      <a16:colId xmlns:a16="http://schemas.microsoft.com/office/drawing/2014/main" val="1247813896"/>
                    </a:ext>
                  </a:extLst>
                </a:gridCol>
                <a:gridCol w="2103120">
                  <a:extLst>
                    <a:ext uri="{9D8B030D-6E8A-4147-A177-3AD203B41FA5}">
                      <a16:colId xmlns:a16="http://schemas.microsoft.com/office/drawing/2014/main" val="3828876568"/>
                    </a:ext>
                  </a:extLst>
                </a:gridCol>
              </a:tblGrid>
              <a:tr h="0">
                <a:tc>
                  <a:txBody>
                    <a:bodyPr/>
                    <a:lstStyle/>
                    <a:p>
                      <a:pPr>
                        <a:buNone/>
                      </a:pPr>
                      <a:r>
                        <a:rPr lang="en-IN" b="1" dirty="0"/>
                        <a:t>Feature</a:t>
                      </a:r>
                    </a:p>
                  </a:txBody>
                  <a:tcPr anchor="ctr"/>
                </a:tc>
                <a:tc>
                  <a:txBody>
                    <a:bodyPr/>
                    <a:lstStyle/>
                    <a:p>
                      <a:pPr>
                        <a:buNone/>
                      </a:pPr>
                      <a:r>
                        <a:rPr lang="en-IN" b="1" dirty="0"/>
                        <a:t>DDPG</a:t>
                      </a:r>
                    </a:p>
                  </a:txBody>
                  <a:tcPr anchor="ctr"/>
                </a:tc>
                <a:tc>
                  <a:txBody>
                    <a:bodyPr/>
                    <a:lstStyle/>
                    <a:p>
                      <a:pPr>
                        <a:buNone/>
                      </a:pPr>
                      <a:r>
                        <a:rPr lang="en-IN" b="1" dirty="0"/>
                        <a:t>SAC</a:t>
                      </a:r>
                    </a:p>
                  </a:txBody>
                  <a:tcPr anchor="ctr"/>
                </a:tc>
                <a:extLst>
                  <a:ext uri="{0D108BD9-81ED-4DB2-BD59-A6C34878D82A}">
                    <a16:rowId xmlns:a16="http://schemas.microsoft.com/office/drawing/2014/main" val="1309889193"/>
                  </a:ext>
                </a:extLst>
              </a:tr>
              <a:tr h="0">
                <a:tc>
                  <a:txBody>
                    <a:bodyPr/>
                    <a:lstStyle/>
                    <a:p>
                      <a:pPr>
                        <a:buNone/>
                      </a:pPr>
                      <a:r>
                        <a:rPr lang="en-IN"/>
                        <a:t>Policy Type</a:t>
                      </a:r>
                    </a:p>
                  </a:txBody>
                  <a:tcPr anchor="ctr"/>
                </a:tc>
                <a:tc>
                  <a:txBody>
                    <a:bodyPr/>
                    <a:lstStyle/>
                    <a:p>
                      <a:pPr>
                        <a:buNone/>
                      </a:pPr>
                      <a:r>
                        <a:rPr lang="en-IN"/>
                        <a:t>Deterministic</a:t>
                      </a:r>
                    </a:p>
                  </a:txBody>
                  <a:tcPr anchor="ctr"/>
                </a:tc>
                <a:tc>
                  <a:txBody>
                    <a:bodyPr/>
                    <a:lstStyle/>
                    <a:p>
                      <a:pPr>
                        <a:buNone/>
                      </a:pPr>
                      <a:r>
                        <a:rPr lang="en-IN"/>
                        <a:t>Stochastic</a:t>
                      </a:r>
                    </a:p>
                  </a:txBody>
                  <a:tcPr anchor="ctr"/>
                </a:tc>
                <a:extLst>
                  <a:ext uri="{0D108BD9-81ED-4DB2-BD59-A6C34878D82A}">
                    <a16:rowId xmlns:a16="http://schemas.microsoft.com/office/drawing/2014/main" val="3399687784"/>
                  </a:ext>
                </a:extLst>
              </a:tr>
              <a:tr h="0">
                <a:tc>
                  <a:txBody>
                    <a:bodyPr/>
                    <a:lstStyle/>
                    <a:p>
                      <a:pPr>
                        <a:buNone/>
                      </a:pPr>
                      <a:r>
                        <a:rPr lang="en-IN"/>
                        <a:t>Action Space</a:t>
                      </a:r>
                    </a:p>
                  </a:txBody>
                  <a:tcPr anchor="ctr"/>
                </a:tc>
                <a:tc>
                  <a:txBody>
                    <a:bodyPr/>
                    <a:lstStyle/>
                    <a:p>
                      <a:pPr>
                        <a:buNone/>
                      </a:pPr>
                      <a:r>
                        <a:rPr lang="en-IN"/>
                        <a:t>Continuous</a:t>
                      </a:r>
                    </a:p>
                  </a:txBody>
                  <a:tcPr anchor="ctr"/>
                </a:tc>
                <a:tc>
                  <a:txBody>
                    <a:bodyPr/>
                    <a:lstStyle/>
                    <a:p>
                      <a:pPr>
                        <a:buNone/>
                      </a:pPr>
                      <a:r>
                        <a:rPr lang="en-IN"/>
                        <a:t>Continuous</a:t>
                      </a:r>
                    </a:p>
                  </a:txBody>
                  <a:tcPr anchor="ctr"/>
                </a:tc>
                <a:extLst>
                  <a:ext uri="{0D108BD9-81ED-4DB2-BD59-A6C34878D82A}">
                    <a16:rowId xmlns:a16="http://schemas.microsoft.com/office/drawing/2014/main" val="2437332451"/>
                  </a:ext>
                </a:extLst>
              </a:tr>
              <a:tr h="0">
                <a:tc>
                  <a:txBody>
                    <a:bodyPr/>
                    <a:lstStyle/>
                    <a:p>
                      <a:pPr>
                        <a:buNone/>
                      </a:pPr>
                      <a:r>
                        <a:rPr lang="en-IN"/>
                        <a:t>Exploration</a:t>
                      </a:r>
                    </a:p>
                  </a:txBody>
                  <a:tcPr anchor="ctr"/>
                </a:tc>
                <a:tc>
                  <a:txBody>
                    <a:bodyPr/>
                    <a:lstStyle/>
                    <a:p>
                      <a:pPr>
                        <a:buNone/>
                      </a:pPr>
                      <a:r>
                        <a:rPr lang="en-IN"/>
                        <a:t>Noise-based</a:t>
                      </a:r>
                    </a:p>
                  </a:txBody>
                  <a:tcPr anchor="ctr"/>
                </a:tc>
                <a:tc>
                  <a:txBody>
                    <a:bodyPr/>
                    <a:lstStyle/>
                    <a:p>
                      <a:pPr>
                        <a:buNone/>
                      </a:pPr>
                      <a:r>
                        <a:rPr lang="en-IN"/>
                        <a:t>Entropy-driven</a:t>
                      </a:r>
                    </a:p>
                  </a:txBody>
                  <a:tcPr anchor="ctr"/>
                </a:tc>
                <a:extLst>
                  <a:ext uri="{0D108BD9-81ED-4DB2-BD59-A6C34878D82A}">
                    <a16:rowId xmlns:a16="http://schemas.microsoft.com/office/drawing/2014/main" val="1194982184"/>
                  </a:ext>
                </a:extLst>
              </a:tr>
              <a:tr h="0">
                <a:tc>
                  <a:txBody>
                    <a:bodyPr/>
                    <a:lstStyle/>
                    <a:p>
                      <a:pPr>
                        <a:buNone/>
                      </a:pPr>
                      <a:r>
                        <a:rPr lang="en-IN"/>
                        <a:t>Stability</a:t>
                      </a:r>
                    </a:p>
                  </a:txBody>
                  <a:tcPr anchor="ctr"/>
                </a:tc>
                <a:tc>
                  <a:txBody>
                    <a:bodyPr/>
                    <a:lstStyle/>
                    <a:p>
                      <a:pPr>
                        <a:buNone/>
                      </a:pPr>
                      <a:r>
                        <a:rPr lang="en-IN"/>
                        <a:t>Medium</a:t>
                      </a:r>
                    </a:p>
                  </a:txBody>
                  <a:tcPr anchor="ctr"/>
                </a:tc>
                <a:tc>
                  <a:txBody>
                    <a:bodyPr/>
                    <a:lstStyle/>
                    <a:p>
                      <a:pPr>
                        <a:buNone/>
                      </a:pPr>
                      <a:r>
                        <a:rPr lang="en-IN"/>
                        <a:t>Very High</a:t>
                      </a:r>
                    </a:p>
                  </a:txBody>
                  <a:tcPr anchor="ctr"/>
                </a:tc>
                <a:extLst>
                  <a:ext uri="{0D108BD9-81ED-4DB2-BD59-A6C34878D82A}">
                    <a16:rowId xmlns:a16="http://schemas.microsoft.com/office/drawing/2014/main" val="3043707224"/>
                  </a:ext>
                </a:extLst>
              </a:tr>
              <a:tr h="0">
                <a:tc>
                  <a:txBody>
                    <a:bodyPr/>
                    <a:lstStyle/>
                    <a:p>
                      <a:pPr>
                        <a:buNone/>
                      </a:pPr>
                      <a:r>
                        <a:rPr lang="en-IN"/>
                        <a:t>Sample Efficiency</a:t>
                      </a:r>
                    </a:p>
                  </a:txBody>
                  <a:tcPr anchor="ctr"/>
                </a:tc>
                <a:tc>
                  <a:txBody>
                    <a:bodyPr/>
                    <a:lstStyle/>
                    <a:p>
                      <a:pPr>
                        <a:buNone/>
                      </a:pPr>
                      <a:r>
                        <a:rPr lang="en-IN"/>
                        <a:t>Medium</a:t>
                      </a:r>
                    </a:p>
                  </a:txBody>
                  <a:tcPr anchor="ctr"/>
                </a:tc>
                <a:tc>
                  <a:txBody>
                    <a:bodyPr/>
                    <a:lstStyle/>
                    <a:p>
                      <a:pPr>
                        <a:buNone/>
                      </a:pPr>
                      <a:r>
                        <a:rPr lang="en-IN" dirty="0"/>
                        <a:t>High</a:t>
                      </a:r>
                    </a:p>
                  </a:txBody>
                  <a:tcPr anchor="ctr"/>
                </a:tc>
                <a:extLst>
                  <a:ext uri="{0D108BD9-81ED-4DB2-BD59-A6C34878D82A}">
                    <a16:rowId xmlns:a16="http://schemas.microsoft.com/office/drawing/2014/main" val="3017202824"/>
                  </a:ext>
                </a:extLst>
              </a:tr>
            </a:tbl>
          </a:graphicData>
        </a:graphic>
      </p:graphicFrame>
      <p:sp>
        <p:nvSpPr>
          <p:cNvPr id="4" name="TextBox 3">
            <a:extLst>
              <a:ext uri="{FF2B5EF4-FFF2-40B4-BE49-F238E27FC236}">
                <a16:creationId xmlns:a16="http://schemas.microsoft.com/office/drawing/2014/main" id="{81F154EB-94E5-6BFA-ED7F-3C4BC86C4681}"/>
              </a:ext>
            </a:extLst>
          </p:cNvPr>
          <p:cNvSpPr txBox="1"/>
          <p:nvPr/>
        </p:nvSpPr>
        <p:spPr>
          <a:xfrm>
            <a:off x="596630" y="951849"/>
            <a:ext cx="6096000" cy="400110"/>
          </a:xfrm>
          <a:prstGeom prst="rect">
            <a:avLst/>
          </a:prstGeom>
          <a:noFill/>
        </p:spPr>
        <p:txBody>
          <a:bodyPr wrap="square">
            <a:spAutoFit/>
          </a:bodyPr>
          <a:lstStyle/>
          <a:p>
            <a:r>
              <a:rPr lang="en-IN" sz="2000" b="1" dirty="0"/>
              <a:t>Comparison with Other Algorithms</a:t>
            </a:r>
          </a:p>
        </p:txBody>
      </p:sp>
    </p:spTree>
    <p:extLst>
      <p:ext uri="{BB962C8B-B14F-4D97-AF65-F5344CB8AC3E}">
        <p14:creationId xmlns:p14="http://schemas.microsoft.com/office/powerpoint/2010/main" val="1138555567"/>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243E6-12D2-6476-33AD-7FFD7BDE02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C91232B-CE21-8452-B86E-B3B922DA8611}"/>
              </a:ext>
            </a:extLst>
          </p:cNvPr>
          <p:cNvSpPr txBox="1"/>
          <p:nvPr/>
        </p:nvSpPr>
        <p:spPr>
          <a:xfrm>
            <a:off x="846306" y="766333"/>
            <a:ext cx="10749064" cy="830997"/>
          </a:xfrm>
          <a:prstGeom prst="rect">
            <a:avLst/>
          </a:prstGeom>
          <a:noFill/>
        </p:spPr>
        <p:txBody>
          <a:bodyPr wrap="square">
            <a:spAutoFit/>
          </a:bodyPr>
          <a:lstStyle/>
          <a:p>
            <a:r>
              <a:rPr lang="en-US" sz="2400" b="1" dirty="0"/>
              <a:t>Elements of RL: Agent, Policy function, Value function, Model Agent environment interface</a:t>
            </a:r>
            <a:endParaRPr lang="en-IN" sz="2400" b="1" dirty="0"/>
          </a:p>
        </p:txBody>
      </p:sp>
      <p:pic>
        <p:nvPicPr>
          <p:cNvPr id="5" name="Picture 4">
            <a:extLst>
              <a:ext uri="{FF2B5EF4-FFF2-40B4-BE49-F238E27FC236}">
                <a16:creationId xmlns:a16="http://schemas.microsoft.com/office/drawing/2014/main" id="{EE4A3B2F-0513-FDDB-6405-90CE672D2354}"/>
              </a:ext>
            </a:extLst>
          </p:cNvPr>
          <p:cNvPicPr>
            <a:picLocks noChangeAspect="1"/>
          </p:cNvPicPr>
          <p:nvPr/>
        </p:nvPicPr>
        <p:blipFill>
          <a:blip r:embed="rId2"/>
          <a:stretch>
            <a:fillRect/>
          </a:stretch>
        </p:blipFill>
        <p:spPr>
          <a:xfrm>
            <a:off x="935172" y="1641025"/>
            <a:ext cx="9950079" cy="4866779"/>
          </a:xfrm>
          <a:prstGeom prst="rect">
            <a:avLst/>
          </a:prstGeom>
        </p:spPr>
      </p:pic>
    </p:spTree>
    <p:extLst>
      <p:ext uri="{BB962C8B-B14F-4D97-AF65-F5344CB8AC3E}">
        <p14:creationId xmlns:p14="http://schemas.microsoft.com/office/powerpoint/2010/main" val="3933856088"/>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3878-1AA0-23BE-8D39-50C53DFC3F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A504BB2-3FFD-AF59-7894-920E7B6D58AE}"/>
              </a:ext>
            </a:extLst>
          </p:cNvPr>
          <p:cNvSpPr txBox="1"/>
          <p:nvPr/>
        </p:nvSpPr>
        <p:spPr>
          <a:xfrm>
            <a:off x="761189" y="922932"/>
            <a:ext cx="9793322" cy="2554545"/>
          </a:xfrm>
          <a:prstGeom prst="rect">
            <a:avLst/>
          </a:prstGeom>
          <a:noFill/>
        </p:spPr>
        <p:txBody>
          <a:bodyPr wrap="square">
            <a:spAutoFit/>
          </a:bodyPr>
          <a:lstStyle/>
          <a:p>
            <a:pPr>
              <a:buNone/>
            </a:pPr>
            <a:r>
              <a:rPr lang="en-US" sz="2000" b="1" dirty="0"/>
              <a:t>Introduction</a:t>
            </a:r>
          </a:p>
          <a:p>
            <a:pPr>
              <a:buFont typeface="Arial" panose="020B0604020202020204" pitchFamily="34" charset="0"/>
              <a:buChar char="•"/>
            </a:pPr>
            <a:r>
              <a:rPr lang="en-US" sz="2000" dirty="0"/>
              <a:t>Reinforcement Learning (RL) is a </a:t>
            </a:r>
            <a:r>
              <a:rPr lang="en-US" sz="2000" b="1" dirty="0"/>
              <a:t>trial-and-error learning paradigm</a:t>
            </a:r>
            <a:r>
              <a:rPr lang="en-US" sz="2000" dirty="0"/>
              <a:t>.</a:t>
            </a:r>
          </a:p>
          <a:p>
            <a:pPr>
              <a:buFont typeface="Arial" panose="020B0604020202020204" pitchFamily="34" charset="0"/>
              <a:buChar char="•"/>
            </a:pPr>
            <a:r>
              <a:rPr lang="en-US" sz="2000" dirty="0"/>
              <a:t>The agent learns from </a:t>
            </a:r>
            <a:r>
              <a:rPr lang="en-US" sz="2000" b="1" dirty="0"/>
              <a:t>interaction with the environment</a:t>
            </a:r>
            <a:r>
              <a:rPr lang="en-US" sz="2000" dirty="0"/>
              <a:t>.</a:t>
            </a:r>
          </a:p>
          <a:p>
            <a:pPr>
              <a:buFont typeface="Arial" panose="020B0604020202020204" pitchFamily="34" charset="0"/>
              <a:buChar char="•"/>
            </a:pPr>
            <a:r>
              <a:rPr lang="en-US" sz="2000" dirty="0"/>
              <a:t>Core idea: </a:t>
            </a:r>
            <a:r>
              <a:rPr lang="en-US" sz="2000" b="1" dirty="0"/>
              <a:t>maximize cumulative reward</a:t>
            </a:r>
            <a:r>
              <a:rPr lang="en-US" sz="2000" dirty="0"/>
              <a:t>.</a:t>
            </a:r>
          </a:p>
          <a:p>
            <a:pPr>
              <a:buFont typeface="Arial" panose="020B0604020202020204" pitchFamily="34" charset="0"/>
              <a:buChar char="•"/>
            </a:pPr>
            <a:r>
              <a:rPr lang="en-US" sz="2000" dirty="0"/>
              <a:t>RL involves:</a:t>
            </a:r>
          </a:p>
          <a:p>
            <a:pPr marL="742950" lvl="1" indent="-285750">
              <a:buFont typeface="Arial" panose="020B0604020202020204" pitchFamily="34" charset="0"/>
              <a:buChar char="•"/>
            </a:pPr>
            <a:r>
              <a:rPr lang="en-US" sz="2000" b="1" dirty="0"/>
              <a:t>Learning what to do</a:t>
            </a:r>
            <a:r>
              <a:rPr lang="en-US" sz="2000" dirty="0"/>
              <a:t> (policy)</a:t>
            </a:r>
          </a:p>
          <a:p>
            <a:pPr marL="742950" lvl="1" indent="-285750">
              <a:buFont typeface="Arial" panose="020B0604020202020204" pitchFamily="34" charset="0"/>
              <a:buChar char="•"/>
            </a:pPr>
            <a:r>
              <a:rPr lang="en-US" sz="2000" b="1" dirty="0"/>
              <a:t>Evaluating actions</a:t>
            </a:r>
            <a:r>
              <a:rPr lang="en-US" sz="2000" dirty="0"/>
              <a:t> (value function)</a:t>
            </a:r>
          </a:p>
          <a:p>
            <a:pPr marL="742950" lvl="1" indent="-285750">
              <a:buFont typeface="Arial" panose="020B0604020202020204" pitchFamily="34" charset="0"/>
              <a:buChar char="•"/>
            </a:pPr>
            <a:r>
              <a:rPr lang="en-US" sz="2000" b="1" dirty="0"/>
              <a:t>Modeling environment dynamics</a:t>
            </a:r>
            <a:r>
              <a:rPr lang="en-US" sz="2000" dirty="0"/>
              <a:t> (model)</a:t>
            </a:r>
          </a:p>
        </p:txBody>
      </p:sp>
      <p:sp>
        <p:nvSpPr>
          <p:cNvPr id="6" name="TextBox 5">
            <a:extLst>
              <a:ext uri="{FF2B5EF4-FFF2-40B4-BE49-F238E27FC236}">
                <a16:creationId xmlns:a16="http://schemas.microsoft.com/office/drawing/2014/main" id="{2899927C-7BC0-8729-8851-A3C705BA1A6F}"/>
              </a:ext>
            </a:extLst>
          </p:cNvPr>
          <p:cNvSpPr txBox="1"/>
          <p:nvPr/>
        </p:nvSpPr>
        <p:spPr>
          <a:xfrm>
            <a:off x="634728" y="3797216"/>
            <a:ext cx="9316667" cy="2554545"/>
          </a:xfrm>
          <a:prstGeom prst="rect">
            <a:avLst/>
          </a:prstGeom>
          <a:noFill/>
        </p:spPr>
        <p:txBody>
          <a:bodyPr wrap="square">
            <a:spAutoFit/>
          </a:bodyPr>
          <a:lstStyle/>
          <a:p>
            <a:pPr>
              <a:buNone/>
            </a:pPr>
            <a:r>
              <a:rPr lang="en-US" sz="2000" b="1" dirty="0"/>
              <a:t>Agent</a:t>
            </a:r>
          </a:p>
          <a:p>
            <a:pPr>
              <a:buFont typeface="Arial" panose="020B0604020202020204" pitchFamily="34" charset="0"/>
              <a:buChar char="•"/>
            </a:pPr>
            <a:r>
              <a:rPr lang="en-US" sz="2000" b="1" dirty="0"/>
              <a:t>Definition</a:t>
            </a:r>
            <a:r>
              <a:rPr lang="en-US" sz="2000" dirty="0"/>
              <a:t>: Entity that learns, makes decisions, and acts.</a:t>
            </a:r>
          </a:p>
          <a:p>
            <a:pPr>
              <a:buFont typeface="Arial" panose="020B0604020202020204" pitchFamily="34" charset="0"/>
              <a:buChar char="•"/>
            </a:pPr>
            <a:r>
              <a:rPr lang="en-US" sz="2000" dirty="0"/>
              <a:t>Characteristics:</a:t>
            </a:r>
          </a:p>
          <a:p>
            <a:pPr marL="742950" lvl="1" indent="-285750">
              <a:buFont typeface="Arial" panose="020B0604020202020204" pitchFamily="34" charset="0"/>
              <a:buChar char="•"/>
            </a:pPr>
            <a:r>
              <a:rPr lang="en-US" sz="2000" dirty="0"/>
              <a:t>Has a </a:t>
            </a:r>
            <a:r>
              <a:rPr lang="en-US" sz="2000" b="1" dirty="0"/>
              <a:t>policy</a:t>
            </a:r>
            <a:r>
              <a:rPr lang="en-US" sz="2000" dirty="0"/>
              <a:t> for action selection.</a:t>
            </a:r>
          </a:p>
          <a:p>
            <a:pPr marL="742950" lvl="1" indent="-285750">
              <a:buFont typeface="Arial" panose="020B0604020202020204" pitchFamily="34" charset="0"/>
              <a:buChar char="•"/>
            </a:pPr>
            <a:r>
              <a:rPr lang="en-US" sz="2000" dirty="0"/>
              <a:t>Updates its knowledge based on </a:t>
            </a:r>
            <a:r>
              <a:rPr lang="en-US" sz="2000" b="1" dirty="0"/>
              <a:t>rewards</a:t>
            </a:r>
            <a:r>
              <a:rPr lang="en-US" sz="2000" dirty="0"/>
              <a:t>.</a:t>
            </a:r>
          </a:p>
          <a:p>
            <a:pPr>
              <a:buFont typeface="Arial" panose="020B0604020202020204" pitchFamily="34" charset="0"/>
              <a:buChar char="•"/>
            </a:pPr>
            <a:r>
              <a:rPr lang="en-US" sz="2000" dirty="0"/>
              <a:t>Examples:</a:t>
            </a:r>
          </a:p>
          <a:p>
            <a:pPr marL="742950" lvl="1" indent="-285750">
              <a:buFont typeface="Arial" panose="020B0604020202020204" pitchFamily="34" charset="0"/>
              <a:buChar char="•"/>
            </a:pPr>
            <a:r>
              <a:rPr lang="en-US" sz="2000" dirty="0"/>
              <a:t>Self-driving car (agent) deciding speed/steering.</a:t>
            </a:r>
          </a:p>
          <a:p>
            <a:pPr marL="742950" lvl="1" indent="-285750">
              <a:buFont typeface="Arial" panose="020B0604020202020204" pitchFamily="34" charset="0"/>
              <a:buChar char="•"/>
            </a:pPr>
            <a:r>
              <a:rPr lang="en-US" sz="2000" dirty="0"/>
              <a:t>Chess AI (agent) deciding moves.</a:t>
            </a:r>
          </a:p>
        </p:txBody>
      </p:sp>
    </p:spTree>
    <p:extLst>
      <p:ext uri="{BB962C8B-B14F-4D97-AF65-F5344CB8AC3E}">
        <p14:creationId xmlns:p14="http://schemas.microsoft.com/office/powerpoint/2010/main" val="1534717132"/>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B7049-1FC1-8489-C632-853E36CC08C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C38E0D-9BD7-B5D9-C2E8-D26EB200F149}"/>
              </a:ext>
            </a:extLst>
          </p:cNvPr>
          <p:cNvSpPr txBox="1"/>
          <p:nvPr/>
        </p:nvSpPr>
        <p:spPr>
          <a:xfrm>
            <a:off x="751460" y="728378"/>
            <a:ext cx="8849739" cy="2862322"/>
          </a:xfrm>
          <a:prstGeom prst="rect">
            <a:avLst/>
          </a:prstGeom>
          <a:noFill/>
        </p:spPr>
        <p:txBody>
          <a:bodyPr wrap="square">
            <a:spAutoFit/>
          </a:bodyPr>
          <a:lstStyle/>
          <a:p>
            <a:pPr>
              <a:buNone/>
            </a:pPr>
            <a:r>
              <a:rPr lang="en-US" sz="2000" b="1" dirty="0"/>
              <a:t>Environment</a:t>
            </a:r>
          </a:p>
          <a:p>
            <a:pPr>
              <a:buFont typeface="Arial" panose="020B0604020202020204" pitchFamily="34" charset="0"/>
              <a:buChar char="•"/>
            </a:pPr>
            <a:r>
              <a:rPr lang="en-US" sz="2000" b="1" dirty="0"/>
              <a:t>Definition</a:t>
            </a:r>
            <a:r>
              <a:rPr lang="en-US" sz="2000" dirty="0"/>
              <a:t>: Everything external to the agent that it interacts with.</a:t>
            </a:r>
          </a:p>
          <a:p>
            <a:pPr>
              <a:buFont typeface="Arial" panose="020B0604020202020204" pitchFamily="34" charset="0"/>
              <a:buChar char="•"/>
            </a:pPr>
            <a:r>
              <a:rPr lang="en-US" sz="2000" dirty="0"/>
              <a:t>Determines how actions change the world.</a:t>
            </a:r>
          </a:p>
          <a:p>
            <a:pPr>
              <a:buFont typeface="Arial" panose="020B0604020202020204" pitchFamily="34" charset="0"/>
              <a:buChar char="•"/>
            </a:pPr>
            <a:r>
              <a:rPr lang="en-US" sz="2000" dirty="0"/>
              <a:t>Provides:</a:t>
            </a:r>
          </a:p>
          <a:p>
            <a:pPr marL="742950" lvl="1" indent="-285750">
              <a:buFont typeface="Arial" panose="020B0604020202020204" pitchFamily="34" charset="0"/>
              <a:buChar char="•"/>
            </a:pPr>
            <a:r>
              <a:rPr lang="en-US" sz="2000" dirty="0"/>
              <a:t>New </a:t>
            </a:r>
            <a:r>
              <a:rPr lang="en-US" sz="2000" b="1" dirty="0"/>
              <a:t>state</a:t>
            </a:r>
            <a:r>
              <a:rPr lang="en-US" sz="2000" dirty="0"/>
              <a:t> (s′)</a:t>
            </a:r>
          </a:p>
          <a:p>
            <a:pPr marL="742950" lvl="1" indent="-285750">
              <a:buFont typeface="Arial" panose="020B0604020202020204" pitchFamily="34" charset="0"/>
              <a:buChar char="•"/>
            </a:pPr>
            <a:r>
              <a:rPr lang="en-US" sz="2000" b="1" dirty="0"/>
              <a:t>Reward</a:t>
            </a:r>
            <a:r>
              <a:rPr lang="en-US" sz="2000" dirty="0"/>
              <a:t> (r)</a:t>
            </a:r>
          </a:p>
          <a:p>
            <a:pPr>
              <a:buFont typeface="Arial" panose="020B0604020202020204" pitchFamily="34" charset="0"/>
              <a:buChar char="•"/>
            </a:pPr>
            <a:r>
              <a:rPr lang="en-US" sz="2000" dirty="0"/>
              <a:t>Examples:</a:t>
            </a:r>
          </a:p>
          <a:p>
            <a:pPr marL="742950" lvl="1" indent="-285750">
              <a:buFont typeface="Arial" panose="020B0604020202020204" pitchFamily="34" charset="0"/>
              <a:buChar char="•"/>
            </a:pPr>
            <a:r>
              <a:rPr lang="en-US" sz="2000" dirty="0"/>
              <a:t>Road network for autonomous cars.</a:t>
            </a:r>
          </a:p>
          <a:p>
            <a:pPr marL="742950" lvl="1" indent="-285750">
              <a:buFont typeface="Arial" panose="020B0604020202020204" pitchFamily="34" charset="0"/>
              <a:buChar char="•"/>
            </a:pPr>
            <a:r>
              <a:rPr lang="en-US" sz="2000" dirty="0"/>
              <a:t>Game board for chess AI.</a:t>
            </a:r>
          </a:p>
        </p:txBody>
      </p:sp>
      <p:sp>
        <p:nvSpPr>
          <p:cNvPr id="5" name="TextBox 4">
            <a:extLst>
              <a:ext uri="{FF2B5EF4-FFF2-40B4-BE49-F238E27FC236}">
                <a16:creationId xmlns:a16="http://schemas.microsoft.com/office/drawing/2014/main" id="{A0AB74D0-5BCF-E023-0A48-4D482125E4B1}"/>
              </a:ext>
            </a:extLst>
          </p:cNvPr>
          <p:cNvSpPr txBox="1"/>
          <p:nvPr/>
        </p:nvSpPr>
        <p:spPr>
          <a:xfrm>
            <a:off x="615274" y="3736615"/>
            <a:ext cx="9326394" cy="2862322"/>
          </a:xfrm>
          <a:prstGeom prst="rect">
            <a:avLst/>
          </a:prstGeom>
          <a:noFill/>
        </p:spPr>
        <p:txBody>
          <a:bodyPr wrap="square">
            <a:spAutoFit/>
          </a:bodyPr>
          <a:lstStyle/>
          <a:p>
            <a:pPr>
              <a:buNone/>
            </a:pPr>
            <a:r>
              <a:rPr lang="en-US" sz="2000" b="1" dirty="0"/>
              <a:t>Policy Function (π)</a:t>
            </a:r>
          </a:p>
          <a:p>
            <a:pPr>
              <a:buFont typeface="Arial" panose="020B0604020202020204" pitchFamily="34" charset="0"/>
              <a:buChar char="•"/>
            </a:pPr>
            <a:r>
              <a:rPr lang="en-US" sz="2000" b="1" dirty="0"/>
              <a:t>Definition</a:t>
            </a:r>
            <a:r>
              <a:rPr lang="en-US" sz="2000" dirty="0"/>
              <a:t>: The agent’s </a:t>
            </a:r>
            <a:r>
              <a:rPr lang="en-US" sz="2000" b="1" dirty="0"/>
              <a:t>strategy</a:t>
            </a:r>
            <a:r>
              <a:rPr lang="en-US" sz="2000" dirty="0"/>
              <a:t> for choosing actions.</a:t>
            </a:r>
          </a:p>
          <a:p>
            <a:pPr>
              <a:buFont typeface="Arial" panose="020B0604020202020204" pitchFamily="34" charset="0"/>
              <a:buChar char="•"/>
            </a:pPr>
            <a:r>
              <a:rPr lang="en-US" sz="2000" dirty="0"/>
              <a:t>Formally: π(</a:t>
            </a:r>
            <a:r>
              <a:rPr lang="en-US" sz="2000" dirty="0" err="1"/>
              <a:t>a|s</a:t>
            </a:r>
            <a:r>
              <a:rPr lang="en-US" sz="2000" dirty="0"/>
              <a:t>) = probability of taking action </a:t>
            </a:r>
            <a:r>
              <a:rPr lang="en-US" sz="2000" i="1" dirty="0"/>
              <a:t>a</a:t>
            </a:r>
            <a:r>
              <a:rPr lang="en-US" sz="2000" dirty="0"/>
              <a:t> in state </a:t>
            </a:r>
            <a:r>
              <a:rPr lang="en-US" sz="2000" i="1" dirty="0"/>
              <a:t>s</a:t>
            </a:r>
            <a:r>
              <a:rPr lang="en-US" sz="2000" dirty="0"/>
              <a:t>.</a:t>
            </a:r>
          </a:p>
          <a:p>
            <a:pPr>
              <a:buFont typeface="Arial" panose="020B0604020202020204" pitchFamily="34" charset="0"/>
              <a:buChar char="•"/>
            </a:pPr>
            <a:r>
              <a:rPr lang="en-US" sz="2000" dirty="0"/>
              <a:t>Types of policies:</a:t>
            </a:r>
          </a:p>
          <a:p>
            <a:pPr marL="742950" lvl="1" indent="-285750">
              <a:buFont typeface="Arial" panose="020B0604020202020204" pitchFamily="34" charset="0"/>
              <a:buChar char="•"/>
            </a:pPr>
            <a:r>
              <a:rPr lang="en-US" sz="2000" b="1" dirty="0"/>
              <a:t>Deterministic</a:t>
            </a:r>
            <a:r>
              <a:rPr lang="en-US" sz="2000" dirty="0"/>
              <a:t>: π(s) → always one action.</a:t>
            </a:r>
          </a:p>
          <a:p>
            <a:pPr marL="742950" lvl="1" indent="-285750">
              <a:buFont typeface="Arial" panose="020B0604020202020204" pitchFamily="34" charset="0"/>
              <a:buChar char="•"/>
            </a:pPr>
            <a:r>
              <a:rPr lang="en-US" sz="2000" b="1" dirty="0"/>
              <a:t>Stochastic</a:t>
            </a:r>
            <a:r>
              <a:rPr lang="en-US" sz="2000" dirty="0"/>
              <a:t>: π(</a:t>
            </a:r>
            <a:r>
              <a:rPr lang="en-US" sz="2000" dirty="0" err="1"/>
              <a:t>a|s</a:t>
            </a:r>
            <a:r>
              <a:rPr lang="en-US" sz="2000" dirty="0"/>
              <a:t>) → action chosen probabilistically.</a:t>
            </a:r>
          </a:p>
          <a:p>
            <a:pPr>
              <a:buFont typeface="Arial" panose="020B0604020202020204" pitchFamily="34" charset="0"/>
              <a:buChar char="•"/>
            </a:pPr>
            <a:r>
              <a:rPr lang="en-US" sz="2000" dirty="0"/>
              <a:t>Role: Directs the agent’s behavior.</a:t>
            </a:r>
          </a:p>
          <a:p>
            <a:pPr>
              <a:buFont typeface="Arial" panose="020B0604020202020204" pitchFamily="34" charset="0"/>
              <a:buChar char="•"/>
            </a:pPr>
            <a:r>
              <a:rPr lang="en-US" sz="2000" dirty="0"/>
              <a:t>Example:</a:t>
            </a:r>
          </a:p>
          <a:p>
            <a:pPr marL="742950" lvl="1" indent="-285750">
              <a:buFont typeface="Arial" panose="020B0604020202020204" pitchFamily="34" charset="0"/>
              <a:buChar char="•"/>
            </a:pPr>
            <a:r>
              <a:rPr lang="en-US" sz="2000" dirty="0"/>
              <a:t>Robot: "If obstacle is close → turn left; else move forward."</a:t>
            </a:r>
          </a:p>
        </p:txBody>
      </p:sp>
    </p:spTree>
    <p:extLst>
      <p:ext uri="{BB962C8B-B14F-4D97-AF65-F5344CB8AC3E}">
        <p14:creationId xmlns:p14="http://schemas.microsoft.com/office/powerpoint/2010/main" val="7288352"/>
      </p:ext>
    </p:extLst>
  </p:cSld>
  <p:clrMapOvr>
    <a:masterClrMapping/>
  </p:clrMapOvr>
  <p:transition/>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704EAC95-6EC6-4691-ADA0-5758952DF2FE}" vid="{50715366-D2D4-42DB-A7B4-F843A67709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46049</TotalTime>
  <Words>11008</Words>
  <Application>Microsoft Office PowerPoint</Application>
  <PresentationFormat>Widescreen</PresentationFormat>
  <Paragraphs>1220</Paragraphs>
  <Slides>157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157</vt:i4>
      </vt:variant>
    </vt:vector>
  </HeadingPairs>
  <TitlesOfParts>
    <vt:vector size="167" baseType="lpstr">
      <vt:lpstr>Arial</vt:lpstr>
      <vt:lpstr>Arial Unicode MS</vt:lpstr>
      <vt:lpstr>Calibri</vt:lpstr>
      <vt:lpstr>Cambria Math</vt:lpstr>
      <vt:lpstr>Garamond</vt:lpstr>
      <vt:lpstr>Google Sans</vt:lpstr>
      <vt:lpstr>Nunito</vt:lpstr>
      <vt:lpstr>Times New Roman</vt:lpstr>
      <vt:lpstr>Wingdings</vt:lpstr>
      <vt:lpstr>Theme1</vt:lpstr>
      <vt:lpstr>Module-1:  Introduction to Reinforcement Learning What is RL?, RL algorithm, How RL differs from other ML paradigms Elements of RL: Agent, Policy function,Value function,Model Agent environment interface, Types of RL environment, Deterministic environment Stochastic environment, Fully observable environment, Partially observable environment Discrete environment, Continuous environment, Episodic and non-episodic environment, Single and multi-agent environment, RL platforms, OpenAI Gym and Universe, DeepMind Lab, RL-Glue, Project Malmo, ViZDoom, Applications of RL, Education, Medicine and healthcare, Manufacturing, Inventory management, Finance Natural Language Processing and Computer Vision</vt:lpstr>
      <vt:lpstr>Introduction</vt:lpstr>
      <vt:lpstr>Introduction</vt:lpstr>
      <vt:lpstr>Introduction</vt:lpstr>
      <vt:lpstr>Introduction to Reinforcement Learning </vt:lpstr>
      <vt:lpstr>Key Terminologies in Reinforcement Learning</vt:lpstr>
      <vt:lpstr>Value Function</vt:lpstr>
      <vt:lpstr>Understand Value Function</vt:lpstr>
      <vt:lpstr>Step 1: Define the Goal </vt:lpstr>
      <vt:lpstr>Step 2: Understand States, Actions, and Rewards</vt:lpstr>
      <vt:lpstr>Step 3: The Importance of "Expected"</vt:lpstr>
      <vt:lpstr>Step 4: The Discount Factor (γ)</vt:lpstr>
      <vt:lpstr>Step 5: Calculating the Value</vt:lpstr>
      <vt:lpstr>Step 6: Learning the Value Function</vt:lpstr>
      <vt:lpstr>Types of Value Functions</vt:lpstr>
      <vt:lpstr>A Board Game</vt:lpstr>
      <vt:lpstr>Example</vt:lpstr>
      <vt:lpstr>Why is the Value Function Important?</vt:lpstr>
      <vt:lpstr>Example</vt:lpstr>
      <vt:lpstr>Introduction to Reinforcement Learning </vt:lpstr>
      <vt:lpstr>How RL differs from other ML paradigms</vt:lpstr>
      <vt:lpstr>How RL differs from other ML paradigms</vt:lpstr>
      <vt:lpstr>How RL differs from other ML paradigms</vt:lpstr>
      <vt:lpstr>RL algorithm</vt:lpstr>
      <vt:lpstr>Model Agent Environment Interface</vt:lpstr>
      <vt:lpstr>PowerPoint Presentation</vt:lpstr>
      <vt:lpstr>Types of RL environment,</vt:lpstr>
      <vt:lpstr>Examples</vt:lpstr>
      <vt:lpstr>Cont..</vt:lpstr>
      <vt:lpstr>Examples</vt:lpstr>
      <vt:lpstr>PowerPoint Presentation</vt:lpstr>
      <vt:lpstr>2. Determinism </vt:lpstr>
      <vt:lpstr>PowerPoint Presentation</vt:lpstr>
      <vt:lpstr>Key Differences</vt:lpstr>
      <vt:lpstr>3. Action Space </vt:lpstr>
      <vt:lpstr>Examples Discrete</vt:lpstr>
      <vt:lpstr>Example Continuous</vt:lpstr>
      <vt:lpstr>Key Differences</vt:lpstr>
      <vt:lpstr>4. State Space </vt:lpstr>
      <vt:lpstr>Examples-Discrete</vt:lpstr>
      <vt:lpstr>Continuous state space</vt:lpstr>
      <vt:lpstr>Comparisons</vt:lpstr>
      <vt:lpstr>5. Episodic Nature </vt:lpstr>
      <vt:lpstr>Single-Agent Environment</vt:lpstr>
      <vt:lpstr>Examples</vt:lpstr>
      <vt:lpstr>Multi-Agent Environment</vt:lpstr>
      <vt:lpstr>6. Number of Agents </vt:lpstr>
      <vt:lpstr>RL Simulation Platforms (Environments)</vt:lpstr>
      <vt:lpstr>RL Simulation Platforms (Environments)</vt:lpstr>
      <vt:lpstr>RL Libraries &amp; Toolkits</vt:lpstr>
      <vt:lpstr>Robotics RL Platforms</vt:lpstr>
      <vt:lpstr>Multi-Agent RL Platforms</vt:lpstr>
      <vt:lpstr>Comparison</vt:lpstr>
      <vt:lpstr>Note</vt:lpstr>
      <vt:lpstr>RL Applications</vt:lpstr>
      <vt:lpstr>Note</vt:lpstr>
      <vt:lpstr>Q-Learning</vt:lpstr>
      <vt:lpstr>Q-Learning</vt:lpstr>
      <vt:lpstr>Q-Learning</vt:lpstr>
      <vt:lpstr>Q-Value Table</vt:lpstr>
      <vt:lpstr>TD Error</vt:lpstr>
      <vt:lpstr>Example</vt:lpstr>
      <vt:lpstr>Q-Learning</vt:lpstr>
      <vt:lpstr>Q-Learning</vt:lpstr>
      <vt:lpstr>Exploration </vt:lpstr>
      <vt:lpstr>Exploitation </vt:lpstr>
      <vt:lpstr>Balance Between Exploration and Exploitation</vt:lpstr>
      <vt:lpstr>Example</vt:lpstr>
      <vt:lpstr>Key Insight</vt:lpstr>
      <vt:lpstr>Simple Example</vt:lpstr>
      <vt:lpstr>Q-Learning</vt:lpstr>
      <vt:lpstr>SARSA</vt:lpstr>
      <vt:lpstr>SARSA VS Q-LEARNING</vt:lpstr>
      <vt:lpstr>What is ε-greedy in Reinforcement Learning?</vt:lpstr>
      <vt:lpstr>PowerPoint Presentation</vt:lpstr>
      <vt:lpstr>PowerPoint Presentation</vt:lpstr>
      <vt:lpstr>PowerPoint Presentation</vt:lpstr>
      <vt:lpstr>PowerPoint Presentation</vt:lpstr>
      <vt:lpstr>PowerPoint Presentation</vt:lpstr>
      <vt:lpstr>Key Idea </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vt:lpstr>
      <vt:lpstr>Categories of Environments</vt:lpstr>
      <vt:lpstr>2. Atari Environments </vt:lpstr>
      <vt:lpstr>Robotics Environments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Q-Learning Example</vt:lpstr>
      <vt:lpstr>Environment (visual)</vt:lpstr>
      <vt:lpstr>PowerPoint Presentation</vt:lpstr>
      <vt:lpstr>Greedy Policy in RL </vt:lpstr>
      <vt:lpstr>Uses of a Greedy Policy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Swing</dc:title>
  <dc:creator>Mr. Ashok Kumar Shrivastava</dc:creator>
  <cp:lastModifiedBy>Dr. Dinesh Sharma</cp:lastModifiedBy>
  <cp:revision>207</cp:revision>
  <dcterms:created xsi:type="dcterms:W3CDTF">2020-04-04T17:25:24Z</dcterms:created>
  <dcterms:modified xsi:type="dcterms:W3CDTF">2025-10-03T16:03:50Z</dcterms:modified>
</cp:coreProperties>
</file>