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0066"/>
    <a:srgbClr val="FF00FF"/>
    <a:srgbClr val="9DFDF8"/>
    <a:srgbClr val="0EC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2989" autoAdjust="0"/>
  </p:normalViewPr>
  <p:slideViewPr>
    <p:cSldViewPr>
      <p:cViewPr varScale="1">
        <p:scale>
          <a:sx n="67" d="100"/>
          <a:sy n="67" d="100"/>
        </p:scale>
        <p:origin x="17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7B17781-E329-4C72-A7A3-9FEB52859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215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5943600"/>
            <a:ext cx="5486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3C8E14-6AC6-43DB-9119-7FC56019D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2260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991845-1603-4467-8657-F5E2162703C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94619-0170-44B5-8F13-1E34C82C15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4230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5B5CEA-73CD-4E0A-9BEB-D4686EBE616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EF8F3-4589-4DE6-898B-78A2B500A9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53075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809FD3-4609-4786-BE2E-7A12EFC6A22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26D2C-D5AA-4267-B89C-F70EF0233E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6710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DE8CAF9-D823-4E09-9DD3-A4752FC07AE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76781-A387-49DD-9A02-E677AAA575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58350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4" descr="4">
            <a:extLst>
              <a:ext uri="{FF2B5EF4-FFF2-40B4-BE49-F238E27FC236}">
                <a16:creationId xmlns:a16="http://schemas.microsoft.com/office/drawing/2014/main" id="{CEDBA14B-787A-41DC-A6AA-8BBF76DB3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Square">
            <a:extLst>
              <a:ext uri="{FF2B5EF4-FFF2-40B4-BE49-F238E27FC236}">
                <a16:creationId xmlns:a16="http://schemas.microsoft.com/office/drawing/2014/main" id="{212EC2BD-0180-4E90-92BB-C3F0D3FFC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6172200"/>
            <a:ext cx="457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8" tIns="45718" rIns="45718" bIns="4571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CB58A1DF-FDE2-4D49-8E7C-FC77C6194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752600"/>
            <a:ext cx="6934200" cy="381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8" tIns="45718" rIns="45718" bIns="4571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">
            <a:extLst>
              <a:ext uri="{FF2B5EF4-FFF2-40B4-BE49-F238E27FC236}">
                <a16:creationId xmlns:a16="http://schemas.microsoft.com/office/drawing/2014/main" id="{7C1F4498-FC55-46C4-84EA-9040DC9A5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05000"/>
            <a:ext cx="8610600" cy="472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8" tIns="45718" rIns="45718" bIns="4571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Line">
            <a:extLst>
              <a:ext uri="{FF2B5EF4-FFF2-40B4-BE49-F238E27FC236}">
                <a16:creationId xmlns:a16="http://schemas.microsoft.com/office/drawing/2014/main" id="{C3F99ED2-9920-4447-8621-62B0BA9855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447800"/>
            <a:ext cx="8685213" cy="0"/>
          </a:xfrm>
          <a:prstGeom prst="line">
            <a:avLst/>
          </a:prstGeom>
          <a:noFill/>
          <a:ln w="9525">
            <a:solidFill>
              <a:srgbClr val="2540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8" tIns="45718" rIns="45718" bIns="45718"/>
          <a:lstStyle/>
          <a:p>
            <a:endParaRPr lang="en-US"/>
          </a:p>
        </p:txBody>
      </p:sp>
      <p:pic>
        <p:nvPicPr>
          <p:cNvPr id="9" name="4" descr="4">
            <a:extLst>
              <a:ext uri="{FF2B5EF4-FFF2-40B4-BE49-F238E27FC236}">
                <a16:creationId xmlns:a16="http://schemas.microsoft.com/office/drawing/2014/main" id="{72232408-9CE8-4010-B476-8D398A66A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" name="Square">
            <a:extLst>
              <a:ext uri="{FF2B5EF4-FFF2-40B4-BE49-F238E27FC236}">
                <a16:creationId xmlns:a16="http://schemas.microsoft.com/office/drawing/2014/main" id="{773481E1-87F3-4753-9F6C-7059F2566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6172200"/>
            <a:ext cx="457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8" tIns="45718" rIns="45718" bIns="4571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8933E6CA-6424-435B-9D7E-37242F85E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752600"/>
            <a:ext cx="6934200" cy="381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8" tIns="45718" rIns="45718" bIns="4571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2" name="Line">
            <a:extLst>
              <a:ext uri="{FF2B5EF4-FFF2-40B4-BE49-F238E27FC236}">
                <a16:creationId xmlns:a16="http://schemas.microsoft.com/office/drawing/2014/main" id="{BB4DA95F-9E6D-4DA2-98AC-5D9F8D329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447800"/>
            <a:ext cx="8685213" cy="0"/>
          </a:xfrm>
          <a:prstGeom prst="line">
            <a:avLst/>
          </a:prstGeom>
          <a:noFill/>
          <a:ln w="9525">
            <a:solidFill>
              <a:srgbClr val="2540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8" tIns="45718" rIns="45718" bIns="45718"/>
          <a:lstStyle/>
          <a:p>
            <a:endParaRPr lang="en-US"/>
          </a:p>
        </p:txBody>
      </p:sp>
      <p:pic>
        <p:nvPicPr>
          <p:cNvPr id="13" name="image2.png">
            <a:extLst>
              <a:ext uri="{FF2B5EF4-FFF2-40B4-BE49-F238E27FC236}">
                <a16:creationId xmlns:a16="http://schemas.microsoft.com/office/drawing/2014/main" id="{04592E7D-B207-4B72-BF9E-F20B1BDFF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900" y="238125"/>
            <a:ext cx="27051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4" name="image3.png">
            <a:extLst>
              <a:ext uri="{FF2B5EF4-FFF2-40B4-BE49-F238E27FC236}">
                <a16:creationId xmlns:a16="http://schemas.microsoft.com/office/drawing/2014/main" id="{8D2BFC60-449E-4945-94D9-E67E9420F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6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>
            <a:extLst>
              <a:ext uri="{FF2B5EF4-FFF2-40B4-BE49-F238E27FC236}">
                <a16:creationId xmlns:a16="http://schemas.microsoft.com/office/drawing/2014/main" id="{58B51FC5-B68C-4169-98EB-2E62DDB69AEA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A0EFA-7246-4EBD-A62B-A2DB9462497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2280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4409076-53D4-48AA-907F-50797A503C9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B34F6-CFDA-4837-B8C1-E942023A93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9315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87E1D1-C91B-4A2B-8A82-658B888DA69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3953E-5474-41F6-9909-AD354CE19A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03054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B65E59-CB63-4FE3-BBCA-59B89809B05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4225A-4B61-4382-ADFB-87EAD87207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18062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14460A-E3A7-4DEA-A408-BD12D678C76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52C53-1E05-4E38-B0AC-520A382071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1710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98B1DA1C-1C57-4747-B405-CF2553A87D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57DBE-F876-4934-A592-41831F5258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93865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8EF43D1E-1716-4738-A706-E1A268B1C97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614DC-07BB-4517-B894-3F8BC13D25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89708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5F1210A-8E37-414A-8E30-CBB38EE020B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996B8-7E58-4228-8B95-C9EE9F9293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15891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1E8042-1AC4-4F65-8444-02C45BA03C2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9087B-FA8A-421F-9B0B-4E7AA0C147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84077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8">
            <a:extLst>
              <a:ext uri="{FF2B5EF4-FFF2-40B4-BE49-F238E27FC236}">
                <a16:creationId xmlns:a16="http://schemas.microsoft.com/office/drawing/2014/main" id="{0E161339-60FD-4714-8C98-70C356160F4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65"/>
          <a:stretch>
            <a:fillRect/>
          </a:stretch>
        </p:blipFill>
        <p:spPr bwMode="auto">
          <a:xfrm>
            <a:off x="0" y="-304800"/>
            <a:ext cx="91376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>
            <a:extLst>
              <a:ext uri="{FF2B5EF4-FFF2-40B4-BE49-F238E27FC236}">
                <a16:creationId xmlns:a16="http://schemas.microsoft.com/office/drawing/2014/main" id="{C461714B-3FAE-49EE-A789-9AD60134B7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53200"/>
            <a:ext cx="3984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pPr>
              <a:defRPr/>
            </a:pPr>
            <a:fld id="{84681023-49B4-4E38-B4DB-9B03938F40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BEC751F8-B0C7-4D9C-8AE8-68AE30B77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04800"/>
            <a:ext cx="4648200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1600" b="1">
                <a:solidFill>
                  <a:schemeClr val="accent2"/>
                </a:solidFill>
                <a:latin typeface="Garamond" panose="02020404030301010803" pitchFamily="18" charset="0"/>
              </a:rPr>
              <a:t>Amity School of Engineering &amp; Technology</a:t>
            </a:r>
          </a:p>
        </p:txBody>
      </p:sp>
      <p:sp>
        <p:nvSpPr>
          <p:cNvPr id="1029" name="Rectangle 10">
            <a:extLst>
              <a:ext uri="{FF2B5EF4-FFF2-40B4-BE49-F238E27FC236}">
                <a16:creationId xmlns:a16="http://schemas.microsoft.com/office/drawing/2014/main" id="{D173DE95-6EFF-4F74-BA0A-BCDE7E7E9D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38400" y="6705600"/>
            <a:ext cx="6705600" cy="152400"/>
          </a:xfrm>
          <a:prstGeom prst="rect">
            <a:avLst/>
          </a:prstGeom>
          <a:solidFill>
            <a:srgbClr val="F1B43B"/>
          </a:solidFill>
          <a:ln>
            <a:noFill/>
          </a:ln>
        </p:spPr>
        <p:txBody>
          <a:bodyPr wrap="none" anchor="ctr"/>
          <a:lstStyle>
            <a:lvl1pPr algn="ctr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60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CD217-B9D0-4219-BB3C-09BBBE86E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0962"/>
            <a:ext cx="9144000" cy="808038"/>
          </a:xfrm>
        </p:spPr>
        <p:txBody>
          <a:bodyPr/>
          <a:lstStyle/>
          <a:p>
            <a:r>
              <a:rPr lang="en-US" dirty="0"/>
              <a:t>Java Installation and Path Setting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110CB-3C16-44AE-8C46-8B10F6528A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12105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FD18E-0EBD-496D-BDCE-38C89D6B4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892C6-0503-4B63-BE43-D973D759B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287962"/>
          </a:xfrm>
        </p:spPr>
        <p:txBody>
          <a:bodyPr/>
          <a:lstStyle/>
          <a:p>
            <a:r>
              <a:rPr lang="en-US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4. </a:t>
            </a:r>
            <a:r>
              <a:rPr lang="en-US" sz="2800" b="0" i="0" dirty="0">
                <a:solidFill>
                  <a:srgbClr val="404040"/>
                </a:solidFill>
                <a:effectLst/>
              </a:rPr>
              <a:t>Under the </a:t>
            </a:r>
            <a:r>
              <a:rPr lang="en-US" sz="2800" b="0" i="1" dirty="0">
                <a:solidFill>
                  <a:srgbClr val="404040"/>
                </a:solidFill>
                <a:effectLst/>
              </a:rPr>
              <a:t>System variables</a:t>
            </a:r>
            <a:r>
              <a:rPr lang="en-US" sz="2800" b="0" i="0" dirty="0">
                <a:solidFill>
                  <a:srgbClr val="404040"/>
                </a:solidFill>
                <a:effectLst/>
              </a:rPr>
              <a:t> category, select the </a:t>
            </a:r>
            <a:r>
              <a:rPr lang="en-US" sz="2800" b="1" i="0" dirty="0">
                <a:solidFill>
                  <a:srgbClr val="404040"/>
                </a:solidFill>
                <a:effectLst/>
              </a:rPr>
              <a:t>Path </a:t>
            </a:r>
            <a:r>
              <a:rPr lang="en-US" sz="2800" b="0" i="0" dirty="0">
                <a:solidFill>
                  <a:srgbClr val="404040"/>
                </a:solidFill>
                <a:effectLst/>
              </a:rPr>
              <a:t>variable and click </a:t>
            </a:r>
            <a:r>
              <a:rPr lang="en-US" sz="2800" b="1" i="0" dirty="0">
                <a:solidFill>
                  <a:srgbClr val="404040"/>
                </a:solidFill>
                <a:effectLst/>
              </a:rPr>
              <a:t>Edit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B1E0A-D1F8-44F8-9ABE-07EBDE23D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6146" name="Picture 2" descr="Editing the Path variable in Windows.">
            <a:extLst>
              <a:ext uri="{FF2B5EF4-FFF2-40B4-BE49-F238E27FC236}">
                <a16:creationId xmlns:a16="http://schemas.microsoft.com/office/drawing/2014/main" id="{50084DFC-E6AB-4C54-8458-009174512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9144000" cy="4409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46267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B1C85-3550-4314-8770-3F22882F5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11848-B7D9-43F5-BB94-825BFA259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i="0" dirty="0">
                <a:solidFill>
                  <a:srgbClr val="404040"/>
                </a:solidFill>
                <a:effectLst/>
              </a:rPr>
              <a:t>5. Click the </a:t>
            </a:r>
            <a:r>
              <a:rPr lang="en-US" sz="2800" b="1" i="0" dirty="0">
                <a:solidFill>
                  <a:srgbClr val="404040"/>
                </a:solidFill>
                <a:effectLst/>
              </a:rPr>
              <a:t>New</a:t>
            </a:r>
            <a:r>
              <a:rPr lang="en-US" sz="2800" b="0" i="0" dirty="0">
                <a:solidFill>
                  <a:srgbClr val="404040"/>
                </a:solidFill>
                <a:effectLst/>
              </a:rPr>
              <a:t> button and enter the path to the Java bin directory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D3884-E2BE-4C86-B6AA-7E8392A5AC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7170" name="Picture 2" descr="Adding a new Java variable in Windows.">
            <a:extLst>
              <a:ext uri="{FF2B5EF4-FFF2-40B4-BE49-F238E27FC236}">
                <a16:creationId xmlns:a16="http://schemas.microsoft.com/office/drawing/2014/main" id="{1D0E88FA-D8B5-4314-A7D1-A92F25364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799"/>
            <a:ext cx="9144000" cy="428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65546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73BBE-40D4-4222-A958-58C00D495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Add JAVA_HOME Variable</a:t>
            </a:r>
            <a:br>
              <a:rPr lang="en-US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BF87-E252-49A6-926D-65F681F2B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sz="2800" b="0" i="0" dirty="0">
                <a:solidFill>
                  <a:srgbClr val="404040"/>
                </a:solidFill>
                <a:effectLst/>
              </a:rPr>
              <a:t>1. In the </a:t>
            </a:r>
            <a:r>
              <a:rPr lang="en-US" sz="2800" b="0" i="1" dirty="0">
                <a:solidFill>
                  <a:srgbClr val="404040"/>
                </a:solidFill>
                <a:effectLst/>
              </a:rPr>
              <a:t>Environment Variables</a:t>
            </a:r>
            <a:r>
              <a:rPr lang="en-US" sz="2800" b="0" i="0" dirty="0">
                <a:solidFill>
                  <a:srgbClr val="404040"/>
                </a:solidFill>
                <a:effectLst/>
              </a:rPr>
              <a:t> window, under the </a:t>
            </a:r>
            <a:r>
              <a:rPr lang="en-US" sz="2800" b="0" i="1" dirty="0">
                <a:solidFill>
                  <a:srgbClr val="404040"/>
                </a:solidFill>
                <a:effectLst/>
              </a:rPr>
              <a:t>System variables </a:t>
            </a:r>
            <a:r>
              <a:rPr lang="en-US" sz="2800" b="0" i="0" dirty="0">
                <a:solidFill>
                  <a:srgbClr val="404040"/>
                </a:solidFill>
                <a:effectLst/>
              </a:rPr>
              <a:t>category, click the </a:t>
            </a:r>
            <a:r>
              <a:rPr lang="en-US" sz="2800" b="1" i="0" dirty="0">
                <a:solidFill>
                  <a:srgbClr val="404040"/>
                </a:solidFill>
                <a:effectLst/>
              </a:rPr>
              <a:t>New…</a:t>
            </a:r>
            <a:r>
              <a:rPr lang="en-US" sz="2800" b="0" i="0" dirty="0">
                <a:solidFill>
                  <a:srgbClr val="404040"/>
                </a:solidFill>
                <a:effectLst/>
              </a:rPr>
              <a:t> button to create a new variable.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BEA4D-F8C4-4F4B-AA40-601F255501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pic>
        <p:nvPicPr>
          <p:cNvPr id="8194" name="Picture 2" descr="Create a new JAVA_HOME variable in Windows.">
            <a:extLst>
              <a:ext uri="{FF2B5EF4-FFF2-40B4-BE49-F238E27FC236}">
                <a16:creationId xmlns:a16="http://schemas.microsoft.com/office/drawing/2014/main" id="{24AC549D-9B6D-4974-BEE1-9ACAD6759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94038"/>
            <a:ext cx="9139237" cy="3763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04957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E4BFF-8872-4CDD-A441-6BAEAC337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808038"/>
          </a:xfrm>
        </p:spPr>
        <p:txBody>
          <a:bodyPr/>
          <a:lstStyle/>
          <a:p>
            <a:r>
              <a:rPr lang="en-US" sz="4000" b="0" i="0" dirty="0">
                <a:solidFill>
                  <a:srgbClr val="404040"/>
                </a:solidFill>
                <a:effectLst/>
                <a:latin typeface="+mn-lt"/>
              </a:rPr>
              <a:t>2. Name the variable as </a:t>
            </a:r>
            <a:r>
              <a:rPr lang="en-US" sz="4000" b="1" i="1" dirty="0">
                <a:solidFill>
                  <a:srgbClr val="404040"/>
                </a:solidFill>
                <a:effectLst/>
                <a:latin typeface="+mn-lt"/>
              </a:rPr>
              <a:t>JAVA_HOME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BBC01-D473-423C-BBA9-60234EAD1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47085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BBCFE9-885B-4178-89C9-FE7BF34EC4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6BDD1ED0-278E-44A3-B05B-517641C22A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7637"/>
            <a:ext cx="9144000" cy="470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01415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6E66-BA63-4418-8BD0-BA2E92787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/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poppins" panose="00000500000000000000" pitchFamily="2" charset="0"/>
              </a:rPr>
              <a:t>Test the Java Installation</a:t>
            </a:r>
            <a:br>
              <a:rPr lang="en-US" b="1" i="0" dirty="0">
                <a:solidFill>
                  <a:srgbClr val="404040"/>
                </a:solidFill>
                <a:effectLst/>
                <a:latin typeface="poppins" panose="000005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9C13B-707C-4046-AF9D-055A1DA46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Run the Java –version in the command prompt to make sure java installed correctly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76AA3-6097-4304-880B-014C95C014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10243" name="Picture 3" descr="Running the java command to see Java version on Windows.">
            <a:extLst>
              <a:ext uri="{FF2B5EF4-FFF2-40B4-BE49-F238E27FC236}">
                <a16:creationId xmlns:a16="http://schemas.microsoft.com/office/drawing/2014/main" id="{E9230F75-0A72-4E71-B82C-0583BDB87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8382000" cy="220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18178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A0699-B63C-44CD-BCC6-EAD854141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Write a Test Java Script</a:t>
            </a:r>
            <a:br>
              <a:rPr lang="en-US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8153D-F511-4857-A235-BCD05D4C7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7638"/>
            <a:ext cx="8991600" cy="5287962"/>
          </a:xfrm>
        </p:spPr>
        <p:txBody>
          <a:bodyPr/>
          <a:lstStyle/>
          <a:p>
            <a:r>
              <a:rPr lang="en-US" sz="2800" b="0" i="0" dirty="0">
                <a:solidFill>
                  <a:srgbClr val="404040"/>
                </a:solidFill>
                <a:effectLst/>
              </a:rPr>
              <a:t>Open a text editor such as Notepad++ and create a new file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55687-F5EE-495A-99B5-A6947F5BCC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49C848-B64A-431F-B012-51EE3EEF563C}"/>
              </a:ext>
            </a:extLst>
          </p:cNvPr>
          <p:cNvSpPr txBox="1"/>
          <p:nvPr/>
        </p:nvSpPr>
        <p:spPr>
          <a:xfrm>
            <a:off x="457200" y="2514600"/>
            <a:ext cx="8686800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404040"/>
                </a:solidFill>
                <a:effectLst/>
                <a:latin typeface="Courier New" panose="02070309020205020404" pitchFamily="49" charset="0"/>
              </a:rPr>
              <a:t>class HelloWorld{ </a:t>
            </a:r>
          </a:p>
          <a:p>
            <a:r>
              <a:rPr lang="en-US" sz="2800" dirty="0">
                <a:solidFill>
                  <a:srgbClr val="404040"/>
                </a:solidFill>
                <a:latin typeface="Courier New" panose="02070309020205020404" pitchFamily="49" charset="0"/>
              </a:rPr>
              <a:t>      </a:t>
            </a:r>
            <a:r>
              <a:rPr lang="en-US" sz="2400" b="0" i="0" dirty="0">
                <a:solidFill>
                  <a:srgbClr val="404040"/>
                </a:solidFill>
                <a:effectLst/>
                <a:latin typeface="Courier New" panose="02070309020205020404" pitchFamily="49" charset="0"/>
              </a:rPr>
              <a:t>public static void main(String </a:t>
            </a:r>
            <a:r>
              <a:rPr lang="en-US" sz="2400" b="0" i="0" dirty="0" err="1">
                <a:solidFill>
                  <a:srgbClr val="404040"/>
                </a:solidFill>
                <a:effectLst/>
                <a:latin typeface="Courier New" panose="02070309020205020404" pitchFamily="49" charset="0"/>
              </a:rPr>
              <a:t>args</a:t>
            </a:r>
            <a:r>
              <a:rPr lang="en-US" sz="2400" b="0" i="0" dirty="0">
                <a:solidFill>
                  <a:srgbClr val="404040"/>
                </a:solidFill>
                <a:effectLst/>
                <a:latin typeface="Courier New" panose="02070309020205020404" pitchFamily="49" charset="0"/>
              </a:rPr>
              <a:t>[]){ </a:t>
            </a:r>
          </a:p>
          <a:p>
            <a:r>
              <a:rPr lang="en-US" sz="2400" dirty="0">
                <a:solidFill>
                  <a:srgbClr val="404040"/>
                </a:solidFill>
                <a:latin typeface="Courier New" panose="02070309020205020404" pitchFamily="49" charset="0"/>
              </a:rPr>
              <a:t>      </a:t>
            </a:r>
            <a:r>
              <a:rPr lang="en-US" sz="2400" b="0" i="0" dirty="0" err="1">
                <a:solidFill>
                  <a:srgbClr val="404040"/>
                </a:solidFill>
                <a:effectLst/>
                <a:latin typeface="Courier New" panose="02070309020205020404" pitchFamily="49" charset="0"/>
              </a:rPr>
              <a:t>System.out.println</a:t>
            </a:r>
            <a:r>
              <a:rPr lang="en-US" sz="2400" b="0" i="0" dirty="0">
                <a:solidFill>
                  <a:srgbClr val="404040"/>
                </a:solidFill>
                <a:effectLst/>
                <a:latin typeface="Courier New" panose="02070309020205020404" pitchFamily="49" charset="0"/>
              </a:rPr>
              <a:t>("Hello world!"); </a:t>
            </a:r>
          </a:p>
          <a:p>
            <a:r>
              <a:rPr lang="en-US" sz="2800" dirty="0">
                <a:solidFill>
                  <a:srgbClr val="404040"/>
                </a:solidFill>
                <a:latin typeface="Courier New" panose="02070309020205020404" pitchFamily="49" charset="0"/>
              </a:rPr>
              <a:t>     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Courier New" panose="02070309020205020404" pitchFamily="49" charset="0"/>
              </a:rPr>
              <a:t>} </a:t>
            </a:r>
          </a:p>
          <a:p>
            <a:r>
              <a:rPr lang="en-US" sz="2800" b="0" i="0" dirty="0">
                <a:solidFill>
                  <a:srgbClr val="404040"/>
                </a:solidFill>
                <a:effectLst/>
                <a:latin typeface="Courier New" panose="02070309020205020404" pitchFamily="49" charset="0"/>
              </a:rPr>
              <a:t>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684593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ACE95-EB08-4323-BE5E-2C388260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CBC4D-A813-4E5A-961B-E0C3F412D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56B2B8-B4D3-420E-9C64-02EA758124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pic>
        <p:nvPicPr>
          <p:cNvPr id="11266" name="Picture 2" descr="Writing a Java program to test if the installation works.">
            <a:extLst>
              <a:ext uri="{FF2B5EF4-FFF2-40B4-BE49-F238E27FC236}">
                <a16:creationId xmlns:a16="http://schemas.microsoft.com/office/drawing/2014/main" id="{4501D523-2B57-49CC-ACF6-B7747F14D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3548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AAC98-B766-47FD-B6AD-134F1CFAB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sz="4000" b="1" i="0" dirty="0">
                <a:solidFill>
                  <a:srgbClr val="404040"/>
                </a:solidFill>
                <a:effectLst/>
              </a:rPr>
              <a:t>3. Name the file and save it as a Java source file (*.java).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4609B-6CCD-4FDF-B16C-02D0228A1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975321-75A7-429E-9795-9F345E71A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pic>
        <p:nvPicPr>
          <p:cNvPr id="12290" name="Picture 2" descr="Saving the Java program in Windows.">
            <a:extLst>
              <a:ext uri="{FF2B5EF4-FFF2-40B4-BE49-F238E27FC236}">
                <a16:creationId xmlns:a16="http://schemas.microsoft.com/office/drawing/2014/main" id="{6265CDE3-3CD4-4B42-929C-8E4157B5E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2" y="1971675"/>
            <a:ext cx="8288337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0386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E704C-EB65-423E-BE11-3D1B1DA95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  <a:t>Compile the Test Java Script</a:t>
            </a:r>
            <a:br>
              <a:rPr lang="en-US" sz="4000" b="1" i="0" dirty="0">
                <a:solidFill>
                  <a:srgbClr val="000000"/>
                </a:solidFill>
                <a:effectLst/>
                <a:latin typeface="+mn-lt"/>
              </a:rPr>
            </a:br>
            <a:endParaRPr lang="en-US" sz="40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7CF30-2A7F-48E2-8311-988985914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404040"/>
                </a:solidFill>
                <a:effectLst/>
              </a:rPr>
              <a:t>In the command prompt, change the directory to the file's location and use the following syntax to compile the program:</a:t>
            </a:r>
          </a:p>
          <a:p>
            <a:r>
              <a:rPr lang="en-US" dirty="0" err="1">
                <a:solidFill>
                  <a:srgbClr val="404040"/>
                </a:solidFill>
              </a:rPr>
              <a:t>Javac</a:t>
            </a:r>
            <a:r>
              <a:rPr lang="en-US" dirty="0">
                <a:solidFill>
                  <a:srgbClr val="404040"/>
                </a:solidFill>
              </a:rPr>
              <a:t> [Filename]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AAF35-E5C6-4512-BEB4-AD137BB13E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pic>
        <p:nvPicPr>
          <p:cNvPr id="13314" name="Picture 2" descr="Compiling a Java program using the command prompt.">
            <a:extLst>
              <a:ext uri="{FF2B5EF4-FFF2-40B4-BE49-F238E27FC236}">
                <a16:creationId xmlns:a16="http://schemas.microsoft.com/office/drawing/2014/main" id="{0482789A-587A-4EE5-84AF-571769D8E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86200"/>
            <a:ext cx="8229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86428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9E7AC-C211-4DFC-8C36-E20A94358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31836"/>
            <a:ext cx="9144000" cy="685801"/>
          </a:xfrm>
        </p:spPr>
        <p:txBody>
          <a:bodyPr/>
          <a:lstStyle/>
          <a:p>
            <a:r>
              <a:rPr lang="en-US" b="0" i="0" dirty="0">
                <a:solidFill>
                  <a:srgbClr val="404040"/>
                </a:solidFill>
                <a:effectLst/>
                <a:latin typeface="+mn-lt"/>
              </a:rPr>
              <a:t>Run the program with the following syntax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FE56B-89B3-4308-9B3C-CDAD915D0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FE82C-7969-4B79-9103-F5B848E98F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pic>
        <p:nvPicPr>
          <p:cNvPr id="14338" name="Picture 2" descr="Run a java Hello world program using the command prompt.">
            <a:extLst>
              <a:ext uri="{FF2B5EF4-FFF2-40B4-BE49-F238E27FC236}">
                <a16:creationId xmlns:a16="http://schemas.microsoft.com/office/drawing/2014/main" id="{3DC9BE78-B52C-4620-B7B7-F4BCD4215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8229600" cy="259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2456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D3C4-65EE-46D5-A730-86BDFF966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/>
          <a:lstStyle/>
          <a:p>
            <a:r>
              <a:rPr lang="en-US" dirty="0"/>
              <a:t>Download Java Installer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E8ED8-201E-4A78-9D69-D5D69193F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429D-3289-4A03-9DB7-5E0952DA24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207C7D-DF21-4A5D-975D-7E7FDB0CC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0199"/>
            <a:ext cx="9144000" cy="5105401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5D2AD4E-FB0B-4AF1-B7BD-48B549A23187}"/>
              </a:ext>
            </a:extLst>
          </p:cNvPr>
          <p:cNvCxnSpPr/>
          <p:nvPr/>
        </p:nvCxnSpPr>
        <p:spPr bwMode="auto">
          <a:xfrm flipV="1">
            <a:off x="3810000" y="1417637"/>
            <a:ext cx="1219200" cy="330676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79231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AFF6B-3403-44AA-B1E7-59A00F312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Step 1: Run the Downloaded File</a:t>
            </a:r>
            <a:br>
              <a:rPr lang="en-US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A8422-E050-49F5-BAB0-47D894F41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0" i="0" dirty="0">
                <a:effectLst/>
              </a:rPr>
              <a:t>Double-click the </a:t>
            </a:r>
            <a:r>
              <a:rPr lang="en-US" b="1" i="0" dirty="0">
                <a:effectLst/>
              </a:rPr>
              <a:t>downloaded file</a:t>
            </a:r>
            <a:r>
              <a:rPr lang="en-US" b="0" i="0" dirty="0">
                <a:effectLst/>
              </a:rPr>
              <a:t> to start the installation.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718B3-88ED-4D32-8721-B730227F7E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8244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71FF4-2162-42A9-BE85-3CDC6AE0E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808038"/>
          </a:xfrm>
        </p:spPr>
        <p:txBody>
          <a:bodyPr/>
          <a:lstStyle/>
          <a:p>
            <a:r>
              <a:rPr lang="en-US" sz="40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Step 2: Configure the Installation Wizard</a:t>
            </a:r>
            <a:br>
              <a:rPr lang="en-US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96365-F08B-4066-B836-6503C371E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373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01D2A-2860-439C-962F-9F05D3DCE0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1026" name="Picture 2" descr="The welcome screen of the Java installation wizard.">
            <a:extLst>
              <a:ext uri="{FF2B5EF4-FFF2-40B4-BE49-F238E27FC236}">
                <a16:creationId xmlns:a16="http://schemas.microsoft.com/office/drawing/2014/main" id="{B2F66DF6-732E-4679-8D2F-A46476D7E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" y="1719262"/>
            <a:ext cx="9120188" cy="491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74418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90CA-5AE7-402E-A968-FE9B7F811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191B3-F812-4695-8705-0897951D4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AC8C3-EF1A-43C8-BFE7-E8987FF285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2050" name="Picture 2" descr="Choose where to install Java.">
            <a:extLst>
              <a:ext uri="{FF2B5EF4-FFF2-40B4-BE49-F238E27FC236}">
                <a16:creationId xmlns:a16="http://schemas.microsoft.com/office/drawing/2014/main" id="{9415A43F-E34E-4C7A-A0AD-7A40120A3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14488"/>
            <a:ext cx="8229600" cy="451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6552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8B586-1B93-46C9-AFFD-CD487240E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CE0C7-633A-428C-9FE9-E7699BB0F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6487D-385D-4363-A077-2AEDB6D2DF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3074" name="Picture 2" descr="Java installation wizard - successful installation.">
            <a:extLst>
              <a:ext uri="{FF2B5EF4-FFF2-40B4-BE49-F238E27FC236}">
                <a16:creationId xmlns:a16="http://schemas.microsoft.com/office/drawing/2014/main" id="{308A745B-A4AC-4B51-BEF5-22EB846C9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14488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64632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D9156-83C8-4617-80D0-D89898BC6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/>
          <a:lstStyle/>
          <a:p>
            <a:r>
              <a:rPr lang="fr-FR" sz="4000" b="1" i="0" dirty="0">
                <a:solidFill>
                  <a:srgbClr val="404040"/>
                </a:solidFill>
                <a:effectLst/>
                <a:latin typeface="+mn-lt"/>
              </a:rPr>
              <a:t>Set </a:t>
            </a:r>
            <a:r>
              <a:rPr lang="fr-FR" sz="4000" b="1" i="0" dirty="0" err="1">
                <a:solidFill>
                  <a:srgbClr val="404040"/>
                </a:solidFill>
                <a:effectLst/>
                <a:latin typeface="+mn-lt"/>
              </a:rPr>
              <a:t>Environmental</a:t>
            </a:r>
            <a:r>
              <a:rPr lang="fr-FR" sz="4000" b="1" i="0" dirty="0">
                <a:solidFill>
                  <a:srgbClr val="404040"/>
                </a:solidFill>
                <a:effectLst/>
                <a:latin typeface="+mn-lt"/>
              </a:rPr>
              <a:t> Variables in Java</a:t>
            </a:r>
            <a:br>
              <a:rPr lang="fr-FR" b="1" i="0" dirty="0">
                <a:solidFill>
                  <a:srgbClr val="404040"/>
                </a:solidFill>
                <a:effectLst/>
                <a:latin typeface="poppins" panose="000005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7EFAE-671F-4B83-8E89-46B13A071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4708525"/>
          </a:xfrm>
        </p:spPr>
        <p:txBody>
          <a:bodyPr/>
          <a:lstStyle/>
          <a:p>
            <a:pPr algn="l"/>
            <a:r>
              <a:rPr lang="en-US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1. Open the </a:t>
            </a:r>
            <a:r>
              <a:rPr lang="en-US" b="1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Start</a:t>
            </a:r>
            <a:r>
              <a:rPr lang="en-US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 menu and search for </a:t>
            </a:r>
            <a:r>
              <a:rPr lang="en-US" b="0" i="1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environment variables</a:t>
            </a:r>
            <a:r>
              <a:rPr lang="en-US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r>
              <a:rPr lang="en-US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2. Select the </a:t>
            </a:r>
            <a:r>
              <a:rPr lang="en-US" b="1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Edit the system environment variables</a:t>
            </a:r>
            <a:r>
              <a:rPr lang="en-US" b="0" i="0" dirty="0">
                <a:solidFill>
                  <a:srgbClr val="404040"/>
                </a:solidFill>
                <a:effectLst/>
                <a:latin typeface="roboto" panose="02000000000000000000" pitchFamily="2" charset="0"/>
              </a:rPr>
              <a:t> result.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C8E99-8BE9-4FFF-AF31-05CF5588CD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514147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47CA8-CE4C-43EF-B1D4-44ED09B41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8EC7C-E923-4DF0-BFDF-FE555FC45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4B6221-61CF-446E-92A8-46429B4D7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4098" name="Picture 2" descr="Find the Edit system environment variables option.">
            <a:extLst>
              <a:ext uri="{FF2B5EF4-FFF2-40B4-BE49-F238E27FC236}">
                <a16:creationId xmlns:a16="http://schemas.microsoft.com/office/drawing/2014/main" id="{0D1CB688-155B-428E-9AF5-D0BEC5F05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503363"/>
            <a:ext cx="824865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40380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44DB8-83A5-4452-B328-6C26226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1986"/>
            <a:ext cx="8229600" cy="685801"/>
          </a:xfrm>
        </p:spPr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7CFFA-B44B-4FF4-AA47-198FB644A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" y="1347788"/>
            <a:ext cx="9144000" cy="5357812"/>
          </a:xfrm>
        </p:spPr>
        <p:txBody>
          <a:bodyPr/>
          <a:lstStyle/>
          <a:p>
            <a:r>
              <a:rPr lang="en-US" sz="2800" b="0" i="0" dirty="0">
                <a:solidFill>
                  <a:srgbClr val="404040"/>
                </a:solidFill>
                <a:effectLst/>
              </a:rPr>
              <a:t>3. In the </a:t>
            </a:r>
            <a:r>
              <a:rPr lang="en-US" sz="2800" b="0" i="1" dirty="0">
                <a:solidFill>
                  <a:srgbClr val="404040"/>
                </a:solidFill>
                <a:effectLst/>
              </a:rPr>
              <a:t>System Properties</a:t>
            </a:r>
            <a:r>
              <a:rPr lang="en-US" sz="2800" b="0" i="0" dirty="0">
                <a:solidFill>
                  <a:srgbClr val="404040"/>
                </a:solidFill>
                <a:effectLst/>
              </a:rPr>
              <a:t> window, under the </a:t>
            </a:r>
            <a:r>
              <a:rPr lang="en-US" sz="2800" b="0" i="1" dirty="0">
                <a:solidFill>
                  <a:srgbClr val="404040"/>
                </a:solidFill>
                <a:effectLst/>
              </a:rPr>
              <a:t>Advanced </a:t>
            </a:r>
            <a:r>
              <a:rPr lang="en-US" sz="2800" b="0" i="0" dirty="0">
                <a:solidFill>
                  <a:srgbClr val="404040"/>
                </a:solidFill>
                <a:effectLst/>
              </a:rPr>
              <a:t>tab, click </a:t>
            </a:r>
            <a:r>
              <a:rPr lang="en-US" sz="2800" b="1" i="0" dirty="0">
                <a:solidFill>
                  <a:srgbClr val="404040"/>
                </a:solidFill>
                <a:effectLst/>
              </a:rPr>
              <a:t>Environment Variables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01E472-475A-4692-9318-37E65913BE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5B34F6-CFDA-4837-B8C1-E942023A937E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5122" name="Picture 2" descr="Locating the Environment variables option under System properties in Windows.">
            <a:extLst>
              <a:ext uri="{FF2B5EF4-FFF2-40B4-BE49-F238E27FC236}">
                <a16:creationId xmlns:a16="http://schemas.microsoft.com/office/drawing/2014/main" id="{C98A3055-B685-4609-9B9C-363D721AD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2330450"/>
            <a:ext cx="7696200" cy="44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39691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10808</TotalTime>
  <Words>301</Words>
  <Application>Microsoft Office PowerPoint</Application>
  <PresentationFormat>On-screen Show (4:3)</PresentationFormat>
  <Paragraphs>54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Courier New</vt:lpstr>
      <vt:lpstr>Garamond</vt:lpstr>
      <vt:lpstr>poppins</vt:lpstr>
      <vt:lpstr>roboto</vt:lpstr>
      <vt:lpstr>1_Default Design</vt:lpstr>
      <vt:lpstr>Java Installation and Path Setting</vt:lpstr>
      <vt:lpstr>Download Java Installer</vt:lpstr>
      <vt:lpstr>Step 1: Run the Downloaded File </vt:lpstr>
      <vt:lpstr>Step 2: Configure the Installation Wizard </vt:lpstr>
      <vt:lpstr>Cont..</vt:lpstr>
      <vt:lpstr>Cont..</vt:lpstr>
      <vt:lpstr>Set Environmental Variables in Java </vt:lpstr>
      <vt:lpstr>Cont..</vt:lpstr>
      <vt:lpstr>Cont..</vt:lpstr>
      <vt:lpstr>Cont..</vt:lpstr>
      <vt:lpstr>Cont..</vt:lpstr>
      <vt:lpstr>Add JAVA_HOME Variable </vt:lpstr>
      <vt:lpstr>2. Name the variable as JAVA_HOME</vt:lpstr>
      <vt:lpstr>Test the Java Installation </vt:lpstr>
      <vt:lpstr>Write a Test Java Script </vt:lpstr>
      <vt:lpstr>Cont..</vt:lpstr>
      <vt:lpstr>3. Name the file and save it as a Java source file (*.java).</vt:lpstr>
      <vt:lpstr>Compile the Test Java Script </vt:lpstr>
      <vt:lpstr>Run the program with the following syntax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schandra</dc:creator>
  <cp:lastModifiedBy>Dr. Dinesh Sharma</cp:lastModifiedBy>
  <cp:revision>1654</cp:revision>
  <dcterms:created xsi:type="dcterms:W3CDTF">2008-12-16T09:40:48Z</dcterms:created>
  <dcterms:modified xsi:type="dcterms:W3CDTF">2022-04-09T07:50:51Z</dcterms:modified>
</cp:coreProperties>
</file>