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0066"/>
    <a:srgbClr val="FF00FF"/>
    <a:srgbClr val="9DFDF8"/>
    <a:srgbClr val="0EC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92989" autoAdjust="0"/>
  </p:normalViewPr>
  <p:slideViewPr>
    <p:cSldViewPr>
      <p:cViewPr varScale="1">
        <p:scale>
          <a:sx n="67" d="100"/>
          <a:sy n="67"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2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7B17781-E329-4C72-A7A3-9FEB52859B14}" type="slidenum">
              <a:rPr lang="en-US"/>
              <a:pPr>
                <a:defRPr/>
              </a:pPr>
              <a:t>‹#›</a:t>
            </a:fld>
            <a:endParaRPr lang="en-US"/>
          </a:p>
        </p:txBody>
      </p:sp>
    </p:spTree>
    <p:extLst>
      <p:ext uri="{BB962C8B-B14F-4D97-AF65-F5344CB8AC3E}">
        <p14:creationId xmlns:p14="http://schemas.microsoft.com/office/powerpoint/2010/main" val="1815121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5943600"/>
            <a:ext cx="54864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3C8E14-6AC6-43DB-9119-7FC56019D292}" type="slidenum">
              <a:rPr lang="en-US"/>
              <a:pPr>
                <a:defRPr/>
              </a:pPr>
              <a:t>‹#›</a:t>
            </a:fld>
            <a:endParaRPr lang="en-US"/>
          </a:p>
        </p:txBody>
      </p:sp>
    </p:spTree>
    <p:extLst>
      <p:ext uri="{BB962C8B-B14F-4D97-AF65-F5344CB8AC3E}">
        <p14:creationId xmlns:p14="http://schemas.microsoft.com/office/powerpoint/2010/main" val="289492260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CF2891-9FF7-4282-B97E-B219E5DCB90B}"/>
              </a:ext>
            </a:extLst>
          </p:cNvPr>
          <p:cNvSpPr>
            <a:spLocks noGrp="1" noChangeArrowheads="1"/>
          </p:cNvSpPr>
          <p:nvPr>
            <p:ph type="sldNum" sz="quarter" idx="5"/>
          </p:nvPr>
        </p:nvSpPr>
        <p:spPr>
          <a:ln/>
        </p:spPr>
        <p:txBody>
          <a:bodyPr/>
          <a:lstStyle/>
          <a:p>
            <a:fld id="{11EEB6FC-2EF8-4493-9760-0327BF77C7E5}" type="slidenum">
              <a:rPr lang="en-US" altLang="en-US"/>
              <a:pPr/>
              <a:t>18</a:t>
            </a:fld>
            <a:endParaRPr lang="en-US" altLang="en-US"/>
          </a:p>
        </p:txBody>
      </p:sp>
      <p:sp>
        <p:nvSpPr>
          <p:cNvPr id="20482" name="Rectangle 2">
            <a:extLst>
              <a:ext uri="{FF2B5EF4-FFF2-40B4-BE49-F238E27FC236}">
                <a16:creationId xmlns:a16="http://schemas.microsoft.com/office/drawing/2014/main" id="{A67F720E-BD89-4F71-8DA9-3471A859D1A2}"/>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FBF13211-F352-411E-A926-92A677F0BC8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1F33A42-134A-48C5-89A7-ED52E631F9F2}"/>
              </a:ext>
            </a:extLst>
          </p:cNvPr>
          <p:cNvSpPr>
            <a:spLocks noGrp="1" noChangeArrowheads="1"/>
          </p:cNvSpPr>
          <p:nvPr>
            <p:ph type="sldNum" sz="quarter" idx="5"/>
          </p:nvPr>
        </p:nvSpPr>
        <p:spPr>
          <a:ln/>
        </p:spPr>
        <p:txBody>
          <a:bodyPr/>
          <a:lstStyle/>
          <a:p>
            <a:fld id="{5E9BB7CA-9403-4BEB-9B2A-44CE214E45EE}" type="slidenum">
              <a:rPr lang="en-US" altLang="en-US"/>
              <a:pPr/>
              <a:t>27</a:t>
            </a:fld>
            <a:endParaRPr lang="en-US" altLang="en-US"/>
          </a:p>
        </p:txBody>
      </p:sp>
      <p:sp>
        <p:nvSpPr>
          <p:cNvPr id="63490" name="Rectangle 2">
            <a:extLst>
              <a:ext uri="{FF2B5EF4-FFF2-40B4-BE49-F238E27FC236}">
                <a16:creationId xmlns:a16="http://schemas.microsoft.com/office/drawing/2014/main" id="{B025EB27-FB00-4BF2-AFD6-5F65A87C4235}"/>
              </a:ext>
            </a:extLst>
          </p:cNvPr>
          <p:cNvSpPr>
            <a:spLocks noGrp="1" noRot="1" noChangeAspect="1" noChangeArrowheads="1" noTextEdit="1"/>
          </p:cNvSpPr>
          <p:nvPr>
            <p:ph type="sldImg"/>
          </p:nvPr>
        </p:nvSpPr>
        <p:spPr>
          <a:ln/>
        </p:spPr>
      </p:sp>
      <p:sp>
        <p:nvSpPr>
          <p:cNvPr id="63491" name="Rectangle 3">
            <a:extLst>
              <a:ext uri="{FF2B5EF4-FFF2-40B4-BE49-F238E27FC236}">
                <a16:creationId xmlns:a16="http://schemas.microsoft.com/office/drawing/2014/main" id="{3147D76D-F9EF-4817-94A0-801487933F7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8FF9610-AA93-4A00-963F-F67381A0AAB4}"/>
              </a:ext>
            </a:extLst>
          </p:cNvPr>
          <p:cNvSpPr>
            <a:spLocks noGrp="1" noChangeArrowheads="1"/>
          </p:cNvSpPr>
          <p:nvPr>
            <p:ph type="sldNum" sz="quarter" idx="5"/>
          </p:nvPr>
        </p:nvSpPr>
        <p:spPr>
          <a:ln/>
        </p:spPr>
        <p:txBody>
          <a:bodyPr/>
          <a:lstStyle/>
          <a:p>
            <a:fld id="{2FE5B5DB-0840-47D7-97F5-2FCB2A4643CF}" type="slidenum">
              <a:rPr lang="en-US" altLang="en-US"/>
              <a:pPr/>
              <a:t>28</a:t>
            </a:fld>
            <a:endParaRPr lang="en-US" altLang="en-US"/>
          </a:p>
        </p:txBody>
      </p:sp>
      <p:sp>
        <p:nvSpPr>
          <p:cNvPr id="65538" name="Rectangle 2">
            <a:extLst>
              <a:ext uri="{FF2B5EF4-FFF2-40B4-BE49-F238E27FC236}">
                <a16:creationId xmlns:a16="http://schemas.microsoft.com/office/drawing/2014/main" id="{08FB1295-383D-45BC-A465-DDC05CB8F998}"/>
              </a:ext>
            </a:extLst>
          </p:cNvPr>
          <p:cNvSpPr>
            <a:spLocks noGrp="1" noRot="1" noChangeAspect="1" noChangeArrowheads="1" noTextEdit="1"/>
          </p:cNvSpPr>
          <p:nvPr>
            <p:ph type="sldImg"/>
          </p:nvPr>
        </p:nvSpPr>
        <p:spPr>
          <a:ln/>
        </p:spPr>
      </p:sp>
      <p:sp>
        <p:nvSpPr>
          <p:cNvPr id="65539" name="Rectangle 3">
            <a:extLst>
              <a:ext uri="{FF2B5EF4-FFF2-40B4-BE49-F238E27FC236}">
                <a16:creationId xmlns:a16="http://schemas.microsoft.com/office/drawing/2014/main" id="{79D6CEA6-F652-4CBA-9E09-66D41C9D651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2AFB7C8-96C5-46F7-A7B0-D8FF21AFE6C0}"/>
              </a:ext>
            </a:extLst>
          </p:cNvPr>
          <p:cNvSpPr>
            <a:spLocks noGrp="1" noChangeArrowheads="1"/>
          </p:cNvSpPr>
          <p:nvPr>
            <p:ph type="sldNum" sz="quarter" idx="5"/>
          </p:nvPr>
        </p:nvSpPr>
        <p:spPr>
          <a:ln/>
        </p:spPr>
        <p:txBody>
          <a:bodyPr/>
          <a:lstStyle/>
          <a:p>
            <a:fld id="{0C3C1815-F469-4EE4-95E7-A2A7620A1249}" type="slidenum">
              <a:rPr lang="en-US" altLang="en-US"/>
              <a:pPr/>
              <a:t>29</a:t>
            </a:fld>
            <a:endParaRPr lang="en-US" altLang="en-US"/>
          </a:p>
        </p:txBody>
      </p:sp>
      <p:sp>
        <p:nvSpPr>
          <p:cNvPr id="44034" name="Rectangle 2">
            <a:extLst>
              <a:ext uri="{FF2B5EF4-FFF2-40B4-BE49-F238E27FC236}">
                <a16:creationId xmlns:a16="http://schemas.microsoft.com/office/drawing/2014/main" id="{518ED774-F23B-40DA-BD2F-ACF29080EF4A}"/>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A43D0C4D-7748-49A8-B4A5-37D60E1E344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EF11A75-926F-4A7B-92BD-0AA0335CACFD}"/>
              </a:ext>
            </a:extLst>
          </p:cNvPr>
          <p:cNvSpPr>
            <a:spLocks noGrp="1" noChangeArrowheads="1"/>
          </p:cNvSpPr>
          <p:nvPr>
            <p:ph type="sldNum" sz="quarter" idx="5"/>
          </p:nvPr>
        </p:nvSpPr>
        <p:spPr>
          <a:ln/>
        </p:spPr>
        <p:txBody>
          <a:bodyPr/>
          <a:lstStyle/>
          <a:p>
            <a:fld id="{05FF13C0-7926-45B8-8124-E305AE3F3C0C}" type="slidenum">
              <a:rPr lang="en-US" altLang="en-US"/>
              <a:pPr/>
              <a:t>30</a:t>
            </a:fld>
            <a:endParaRPr lang="en-US" altLang="en-US"/>
          </a:p>
        </p:txBody>
      </p:sp>
      <p:sp>
        <p:nvSpPr>
          <p:cNvPr id="47106" name="Rectangle 2">
            <a:extLst>
              <a:ext uri="{FF2B5EF4-FFF2-40B4-BE49-F238E27FC236}">
                <a16:creationId xmlns:a16="http://schemas.microsoft.com/office/drawing/2014/main" id="{70A95EC1-D363-4781-A312-1B1593042954}"/>
              </a:ext>
            </a:extLst>
          </p:cNvPr>
          <p:cNvSpPr>
            <a:spLocks noGrp="1" noRot="1" noChangeAspect="1" noChangeArrowheads="1" noTextEdit="1"/>
          </p:cNvSpPr>
          <p:nvPr>
            <p:ph type="sldImg"/>
          </p:nvPr>
        </p:nvSpPr>
        <p:spPr>
          <a:ln/>
        </p:spPr>
      </p:sp>
      <p:sp>
        <p:nvSpPr>
          <p:cNvPr id="47107" name="Rectangle 3">
            <a:extLst>
              <a:ext uri="{FF2B5EF4-FFF2-40B4-BE49-F238E27FC236}">
                <a16:creationId xmlns:a16="http://schemas.microsoft.com/office/drawing/2014/main" id="{DDC0CFCF-CBB8-46C1-AFC3-CB1B90B116C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FF2915F-317C-4F2D-9A9A-5C7EB596637D}"/>
              </a:ext>
            </a:extLst>
          </p:cNvPr>
          <p:cNvSpPr>
            <a:spLocks noGrp="1" noChangeArrowheads="1"/>
          </p:cNvSpPr>
          <p:nvPr>
            <p:ph type="sldNum" sz="quarter" idx="5"/>
          </p:nvPr>
        </p:nvSpPr>
        <p:spPr>
          <a:ln/>
        </p:spPr>
        <p:txBody>
          <a:bodyPr/>
          <a:lstStyle/>
          <a:p>
            <a:fld id="{04D3ABB1-F293-45F2-A5AF-E2FCD305DA3B}" type="slidenum">
              <a:rPr lang="en-US" altLang="en-US"/>
              <a:pPr/>
              <a:t>31</a:t>
            </a:fld>
            <a:endParaRPr lang="en-US" altLang="en-US"/>
          </a:p>
        </p:txBody>
      </p:sp>
      <p:sp>
        <p:nvSpPr>
          <p:cNvPr id="57346" name="Rectangle 2">
            <a:extLst>
              <a:ext uri="{FF2B5EF4-FFF2-40B4-BE49-F238E27FC236}">
                <a16:creationId xmlns:a16="http://schemas.microsoft.com/office/drawing/2014/main" id="{6E70A88A-374F-405A-9A8A-12737BAEC3D3}"/>
              </a:ext>
            </a:extLst>
          </p:cNvPr>
          <p:cNvSpPr>
            <a:spLocks noGrp="1" noRot="1" noChangeAspect="1" noChangeArrowheads="1" noTextEdit="1"/>
          </p:cNvSpPr>
          <p:nvPr>
            <p:ph type="sldImg"/>
          </p:nvPr>
        </p:nvSpPr>
        <p:spPr>
          <a:ln/>
        </p:spPr>
      </p:sp>
      <p:sp>
        <p:nvSpPr>
          <p:cNvPr id="57347" name="Rectangle 3">
            <a:extLst>
              <a:ext uri="{FF2B5EF4-FFF2-40B4-BE49-F238E27FC236}">
                <a16:creationId xmlns:a16="http://schemas.microsoft.com/office/drawing/2014/main" id="{091272D5-610E-4C3A-868C-13A9DACF87F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ED59586-86AE-41BD-9B02-2218C2C01980}"/>
              </a:ext>
            </a:extLst>
          </p:cNvPr>
          <p:cNvSpPr>
            <a:spLocks noGrp="1" noChangeArrowheads="1"/>
          </p:cNvSpPr>
          <p:nvPr>
            <p:ph type="sldNum" sz="quarter" idx="5"/>
          </p:nvPr>
        </p:nvSpPr>
        <p:spPr>
          <a:ln/>
        </p:spPr>
        <p:txBody>
          <a:bodyPr/>
          <a:lstStyle/>
          <a:p>
            <a:fld id="{09113A87-0624-44DF-B97A-6E48559EF118}" type="slidenum">
              <a:rPr lang="en-US" altLang="en-US"/>
              <a:pPr/>
              <a:t>32</a:t>
            </a:fld>
            <a:endParaRPr lang="en-US" altLang="en-US"/>
          </a:p>
        </p:txBody>
      </p:sp>
      <p:sp>
        <p:nvSpPr>
          <p:cNvPr id="49154" name="Rectangle 2">
            <a:extLst>
              <a:ext uri="{FF2B5EF4-FFF2-40B4-BE49-F238E27FC236}">
                <a16:creationId xmlns:a16="http://schemas.microsoft.com/office/drawing/2014/main" id="{BAABA29A-308C-44BE-B587-8FDAC756007D}"/>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FC3E036C-2342-4821-B0CE-FEFCB139250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4870CB2-D66B-45ED-815F-118894786E41}"/>
              </a:ext>
            </a:extLst>
          </p:cNvPr>
          <p:cNvSpPr>
            <a:spLocks noGrp="1" noChangeArrowheads="1"/>
          </p:cNvSpPr>
          <p:nvPr>
            <p:ph type="sldNum" sz="quarter" idx="5"/>
          </p:nvPr>
        </p:nvSpPr>
        <p:spPr>
          <a:ln/>
        </p:spPr>
        <p:txBody>
          <a:bodyPr/>
          <a:lstStyle/>
          <a:p>
            <a:fld id="{EF4A48C9-F8D4-429E-9130-B496DDE955D7}" type="slidenum">
              <a:rPr lang="en-US" altLang="en-US"/>
              <a:pPr/>
              <a:t>33</a:t>
            </a:fld>
            <a:endParaRPr lang="en-US" altLang="en-US"/>
          </a:p>
        </p:txBody>
      </p:sp>
      <p:sp>
        <p:nvSpPr>
          <p:cNvPr id="53250" name="Rectangle 2">
            <a:extLst>
              <a:ext uri="{FF2B5EF4-FFF2-40B4-BE49-F238E27FC236}">
                <a16:creationId xmlns:a16="http://schemas.microsoft.com/office/drawing/2014/main" id="{56B294EB-D690-4AEC-BDAB-4AE669351C4C}"/>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0372B617-C622-4B87-9E19-BF174662BB4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E7B5D75-A8C9-4F91-A0D2-95A4CC79658D}"/>
              </a:ext>
            </a:extLst>
          </p:cNvPr>
          <p:cNvSpPr>
            <a:spLocks noGrp="1" noChangeArrowheads="1"/>
          </p:cNvSpPr>
          <p:nvPr>
            <p:ph type="sldNum" sz="quarter" idx="5"/>
          </p:nvPr>
        </p:nvSpPr>
        <p:spPr>
          <a:ln/>
        </p:spPr>
        <p:txBody>
          <a:bodyPr/>
          <a:lstStyle/>
          <a:p>
            <a:fld id="{27591C6F-6B52-4B5D-A53E-78BCC4DA1748}" type="slidenum">
              <a:rPr lang="en-US" altLang="en-US"/>
              <a:pPr/>
              <a:t>34</a:t>
            </a:fld>
            <a:endParaRPr lang="en-US" altLang="en-US"/>
          </a:p>
        </p:txBody>
      </p:sp>
      <p:sp>
        <p:nvSpPr>
          <p:cNvPr id="55298" name="Rectangle 2">
            <a:extLst>
              <a:ext uri="{FF2B5EF4-FFF2-40B4-BE49-F238E27FC236}">
                <a16:creationId xmlns:a16="http://schemas.microsoft.com/office/drawing/2014/main" id="{2D1102EA-A25A-456B-94EF-25694F6D0823}"/>
              </a:ext>
            </a:extLst>
          </p:cNvPr>
          <p:cNvSpPr>
            <a:spLocks noGrp="1" noRot="1" noChangeAspect="1" noChangeArrowheads="1" noTextEdit="1"/>
          </p:cNvSpPr>
          <p:nvPr>
            <p:ph type="sldImg"/>
          </p:nvPr>
        </p:nvSpPr>
        <p:spPr>
          <a:ln/>
        </p:spPr>
      </p:sp>
      <p:sp>
        <p:nvSpPr>
          <p:cNvPr id="55299" name="Rectangle 3">
            <a:extLst>
              <a:ext uri="{FF2B5EF4-FFF2-40B4-BE49-F238E27FC236}">
                <a16:creationId xmlns:a16="http://schemas.microsoft.com/office/drawing/2014/main" id="{27C7F45A-1DA7-4FE6-80A5-3EEACF93915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79872A3-EE7E-4B34-9E75-99DD42D9129A}"/>
              </a:ext>
            </a:extLst>
          </p:cNvPr>
          <p:cNvSpPr>
            <a:spLocks noGrp="1" noChangeArrowheads="1"/>
          </p:cNvSpPr>
          <p:nvPr>
            <p:ph type="sldNum" sz="quarter" idx="5"/>
          </p:nvPr>
        </p:nvSpPr>
        <p:spPr>
          <a:ln/>
        </p:spPr>
        <p:txBody>
          <a:bodyPr/>
          <a:lstStyle/>
          <a:p>
            <a:fld id="{7F24B2A2-EC0C-4F71-AFE8-B2733C97DA06}" type="slidenum">
              <a:rPr lang="en-US" altLang="en-US"/>
              <a:pPr/>
              <a:t>19</a:t>
            </a:fld>
            <a:endParaRPr lang="en-US" altLang="en-US"/>
          </a:p>
        </p:txBody>
      </p:sp>
      <p:sp>
        <p:nvSpPr>
          <p:cNvPr id="22530" name="Rectangle 2">
            <a:extLst>
              <a:ext uri="{FF2B5EF4-FFF2-40B4-BE49-F238E27FC236}">
                <a16:creationId xmlns:a16="http://schemas.microsoft.com/office/drawing/2014/main" id="{F6B3E2ED-0841-4B36-8112-F72F9D2C5252}"/>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B6336427-A854-44D2-8996-311651DF660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3099ECA-3D1D-481C-A5E6-4B48668469C3}"/>
              </a:ext>
            </a:extLst>
          </p:cNvPr>
          <p:cNvSpPr>
            <a:spLocks noGrp="1" noChangeArrowheads="1"/>
          </p:cNvSpPr>
          <p:nvPr>
            <p:ph type="sldNum" sz="quarter" idx="5"/>
          </p:nvPr>
        </p:nvSpPr>
        <p:spPr>
          <a:ln/>
        </p:spPr>
        <p:txBody>
          <a:bodyPr/>
          <a:lstStyle/>
          <a:p>
            <a:fld id="{970AD313-5355-410F-9C44-5824AA24E79F}" type="slidenum">
              <a:rPr lang="en-US" altLang="en-US"/>
              <a:pPr/>
              <a:t>20</a:t>
            </a:fld>
            <a:endParaRPr lang="en-US" altLang="en-US"/>
          </a:p>
        </p:txBody>
      </p:sp>
      <p:sp>
        <p:nvSpPr>
          <p:cNvPr id="36866" name="Rectangle 2">
            <a:extLst>
              <a:ext uri="{FF2B5EF4-FFF2-40B4-BE49-F238E27FC236}">
                <a16:creationId xmlns:a16="http://schemas.microsoft.com/office/drawing/2014/main" id="{2D1F9BF8-FE00-4FD4-99CF-76381C2E0771}"/>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7FB73A21-5108-4613-8CF1-19E2971697D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0890EAB-490A-4D6F-B449-8E7289F1FED1}"/>
              </a:ext>
            </a:extLst>
          </p:cNvPr>
          <p:cNvSpPr>
            <a:spLocks noGrp="1" noChangeArrowheads="1"/>
          </p:cNvSpPr>
          <p:nvPr>
            <p:ph type="sldNum" sz="quarter" idx="5"/>
          </p:nvPr>
        </p:nvSpPr>
        <p:spPr>
          <a:ln/>
        </p:spPr>
        <p:txBody>
          <a:bodyPr/>
          <a:lstStyle/>
          <a:p>
            <a:fld id="{78D9D46F-4986-4E9A-8506-749E888E20BC}" type="slidenum">
              <a:rPr lang="en-US" altLang="en-US"/>
              <a:pPr/>
              <a:t>21</a:t>
            </a:fld>
            <a:endParaRPr lang="en-US" altLang="en-US"/>
          </a:p>
        </p:txBody>
      </p:sp>
      <p:sp>
        <p:nvSpPr>
          <p:cNvPr id="24578" name="Rectangle 2">
            <a:extLst>
              <a:ext uri="{FF2B5EF4-FFF2-40B4-BE49-F238E27FC236}">
                <a16:creationId xmlns:a16="http://schemas.microsoft.com/office/drawing/2014/main" id="{64C2782D-48D8-45AA-90A7-CBAC5075E6B5}"/>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C4ED8E0C-82AD-49BC-A1AC-01A2BEE3103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AC0E71-8287-432C-8CFB-95958D427E7C}"/>
              </a:ext>
            </a:extLst>
          </p:cNvPr>
          <p:cNvSpPr>
            <a:spLocks noGrp="1" noChangeArrowheads="1"/>
          </p:cNvSpPr>
          <p:nvPr>
            <p:ph type="sldNum" sz="quarter" idx="5"/>
          </p:nvPr>
        </p:nvSpPr>
        <p:spPr>
          <a:ln/>
        </p:spPr>
        <p:txBody>
          <a:bodyPr/>
          <a:lstStyle/>
          <a:p>
            <a:fld id="{5E94FFB4-9674-443F-85B1-CA6A040FFA9C}" type="slidenum">
              <a:rPr lang="en-US" altLang="en-US"/>
              <a:pPr/>
              <a:t>22</a:t>
            </a:fld>
            <a:endParaRPr lang="en-US" altLang="en-US"/>
          </a:p>
        </p:txBody>
      </p:sp>
      <p:sp>
        <p:nvSpPr>
          <p:cNvPr id="26626" name="Rectangle 2">
            <a:extLst>
              <a:ext uri="{FF2B5EF4-FFF2-40B4-BE49-F238E27FC236}">
                <a16:creationId xmlns:a16="http://schemas.microsoft.com/office/drawing/2014/main" id="{71F70D0E-2803-4DA2-8DC6-56567063A224}"/>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654FABCF-0D6F-4A99-A3DD-E46EF399FDD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B746EB4-9F14-487F-AA64-49C2563344D0}"/>
              </a:ext>
            </a:extLst>
          </p:cNvPr>
          <p:cNvSpPr>
            <a:spLocks noGrp="1" noChangeArrowheads="1"/>
          </p:cNvSpPr>
          <p:nvPr>
            <p:ph type="sldNum" sz="quarter" idx="5"/>
          </p:nvPr>
        </p:nvSpPr>
        <p:spPr>
          <a:ln/>
        </p:spPr>
        <p:txBody>
          <a:bodyPr/>
          <a:lstStyle/>
          <a:p>
            <a:fld id="{77D0BEE7-6F18-46D7-A36A-1A9F4772760A}" type="slidenum">
              <a:rPr lang="en-US" altLang="en-US"/>
              <a:pPr/>
              <a:t>23</a:t>
            </a:fld>
            <a:endParaRPr lang="en-US" altLang="en-US"/>
          </a:p>
        </p:txBody>
      </p:sp>
      <p:sp>
        <p:nvSpPr>
          <p:cNvPr id="40962" name="Rectangle 2">
            <a:extLst>
              <a:ext uri="{FF2B5EF4-FFF2-40B4-BE49-F238E27FC236}">
                <a16:creationId xmlns:a16="http://schemas.microsoft.com/office/drawing/2014/main" id="{63B6D3EE-BFC4-4F02-A463-7B0AAB8F2E79}"/>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497F4DC0-3019-4344-943E-7B8E4A7EA28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3DDCEEC-A7DE-47DF-B18D-45CD753D2706}"/>
              </a:ext>
            </a:extLst>
          </p:cNvPr>
          <p:cNvSpPr>
            <a:spLocks noGrp="1" noChangeArrowheads="1"/>
          </p:cNvSpPr>
          <p:nvPr>
            <p:ph type="sldNum" sz="quarter" idx="5"/>
          </p:nvPr>
        </p:nvSpPr>
        <p:spPr>
          <a:ln/>
        </p:spPr>
        <p:txBody>
          <a:bodyPr/>
          <a:lstStyle/>
          <a:p>
            <a:fld id="{4648B211-DFB6-4569-9CEE-6203B757F69D}" type="slidenum">
              <a:rPr lang="en-US" altLang="en-US"/>
              <a:pPr/>
              <a:t>24</a:t>
            </a:fld>
            <a:endParaRPr lang="en-US" altLang="en-US"/>
          </a:p>
        </p:txBody>
      </p:sp>
      <p:sp>
        <p:nvSpPr>
          <p:cNvPr id="28674" name="Rectangle 2">
            <a:extLst>
              <a:ext uri="{FF2B5EF4-FFF2-40B4-BE49-F238E27FC236}">
                <a16:creationId xmlns:a16="http://schemas.microsoft.com/office/drawing/2014/main" id="{D606CB18-7D88-4CB9-8DDD-112F17610E1F}"/>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08160127-693E-4610-97B0-5FD7A1E22BE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5B21767-E05A-496C-B1D8-8C6A30FC2D17}"/>
              </a:ext>
            </a:extLst>
          </p:cNvPr>
          <p:cNvSpPr>
            <a:spLocks noGrp="1" noChangeArrowheads="1"/>
          </p:cNvSpPr>
          <p:nvPr>
            <p:ph type="sldNum" sz="quarter" idx="5"/>
          </p:nvPr>
        </p:nvSpPr>
        <p:spPr>
          <a:ln/>
        </p:spPr>
        <p:txBody>
          <a:bodyPr/>
          <a:lstStyle/>
          <a:p>
            <a:fld id="{03F06DD0-38EF-45A2-B785-C4DB97FEA1BC}" type="slidenum">
              <a:rPr lang="en-US" altLang="en-US"/>
              <a:pPr/>
              <a:t>25</a:t>
            </a:fld>
            <a:endParaRPr lang="en-US" altLang="en-US"/>
          </a:p>
        </p:txBody>
      </p:sp>
      <p:sp>
        <p:nvSpPr>
          <p:cNvPr id="30722" name="Rectangle 2">
            <a:extLst>
              <a:ext uri="{FF2B5EF4-FFF2-40B4-BE49-F238E27FC236}">
                <a16:creationId xmlns:a16="http://schemas.microsoft.com/office/drawing/2014/main" id="{4A63384B-C5D8-4F1E-9AC0-A42681130243}"/>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BC5A2E40-9515-4BD2-AB95-CBE35DBB165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3C46A7B-0D98-4355-8C02-B8D2C4D0B705}"/>
              </a:ext>
            </a:extLst>
          </p:cNvPr>
          <p:cNvSpPr>
            <a:spLocks noGrp="1" noChangeArrowheads="1"/>
          </p:cNvSpPr>
          <p:nvPr>
            <p:ph type="sldNum" sz="quarter" idx="5"/>
          </p:nvPr>
        </p:nvSpPr>
        <p:spPr>
          <a:ln/>
        </p:spPr>
        <p:txBody>
          <a:bodyPr/>
          <a:lstStyle/>
          <a:p>
            <a:fld id="{C2EDF506-859B-45B3-88C5-34A8BDDDDD8C}" type="slidenum">
              <a:rPr lang="en-US" altLang="en-US"/>
              <a:pPr/>
              <a:t>26</a:t>
            </a:fld>
            <a:endParaRPr lang="en-US" altLang="en-US"/>
          </a:p>
        </p:txBody>
      </p:sp>
      <p:sp>
        <p:nvSpPr>
          <p:cNvPr id="38914" name="Rectangle 2">
            <a:extLst>
              <a:ext uri="{FF2B5EF4-FFF2-40B4-BE49-F238E27FC236}">
                <a16:creationId xmlns:a16="http://schemas.microsoft.com/office/drawing/2014/main" id="{37BFC6A4-FB59-4AC4-A776-A33A8E55909F}"/>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5E35F584-3D78-4044-8D0C-93E5C8D34E8E}"/>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49991845-1603-4467-8657-F5E2162703CE}"/>
              </a:ext>
            </a:extLst>
          </p:cNvPr>
          <p:cNvSpPr>
            <a:spLocks noGrp="1" noChangeArrowheads="1"/>
          </p:cNvSpPr>
          <p:nvPr>
            <p:ph type="sldNum" sz="quarter" idx="10"/>
          </p:nvPr>
        </p:nvSpPr>
        <p:spPr>
          <a:ln/>
        </p:spPr>
        <p:txBody>
          <a:bodyPr/>
          <a:lstStyle>
            <a:lvl1pPr>
              <a:defRPr/>
            </a:lvl1pPr>
          </a:lstStyle>
          <a:p>
            <a:pPr>
              <a:defRPr/>
            </a:pPr>
            <a:fld id="{9E794619-0170-44B5-8F13-1E34C82C15A4}" type="slidenum">
              <a:rPr lang="en-US" altLang="en-US"/>
              <a:pPr>
                <a:defRPr/>
              </a:pPr>
              <a:t>‹#›</a:t>
            </a:fld>
            <a:endParaRPr lang="en-US" altLang="en-US"/>
          </a:p>
        </p:txBody>
      </p:sp>
    </p:spTree>
    <p:extLst>
      <p:ext uri="{BB962C8B-B14F-4D97-AF65-F5344CB8AC3E}">
        <p14:creationId xmlns:p14="http://schemas.microsoft.com/office/powerpoint/2010/main" val="22674230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25B5CEA-73CD-4E0A-9BEB-D4686EBE6169}"/>
              </a:ext>
            </a:extLst>
          </p:cNvPr>
          <p:cNvSpPr>
            <a:spLocks noGrp="1" noChangeArrowheads="1"/>
          </p:cNvSpPr>
          <p:nvPr>
            <p:ph type="sldNum" sz="quarter" idx="10"/>
          </p:nvPr>
        </p:nvSpPr>
        <p:spPr>
          <a:ln/>
        </p:spPr>
        <p:txBody>
          <a:bodyPr/>
          <a:lstStyle>
            <a:lvl1pPr>
              <a:defRPr/>
            </a:lvl1pPr>
          </a:lstStyle>
          <a:p>
            <a:pPr>
              <a:defRPr/>
            </a:pPr>
            <a:fld id="{E48EF8F3-4589-4DE6-898B-78A2B500A92F}" type="slidenum">
              <a:rPr lang="en-US" altLang="en-US"/>
              <a:pPr>
                <a:defRPr/>
              </a:pPr>
              <a:t>‹#›</a:t>
            </a:fld>
            <a:endParaRPr lang="en-US" altLang="en-US"/>
          </a:p>
        </p:txBody>
      </p:sp>
    </p:spTree>
    <p:extLst>
      <p:ext uri="{BB962C8B-B14F-4D97-AF65-F5344CB8AC3E}">
        <p14:creationId xmlns:p14="http://schemas.microsoft.com/office/powerpoint/2010/main" val="41575307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809FD3-4609-4786-BE2E-7A12EFC6A22F}"/>
              </a:ext>
            </a:extLst>
          </p:cNvPr>
          <p:cNvSpPr>
            <a:spLocks noGrp="1" noChangeArrowheads="1"/>
          </p:cNvSpPr>
          <p:nvPr>
            <p:ph type="sldNum" sz="quarter" idx="10"/>
          </p:nvPr>
        </p:nvSpPr>
        <p:spPr>
          <a:ln/>
        </p:spPr>
        <p:txBody>
          <a:bodyPr/>
          <a:lstStyle>
            <a:lvl1pPr>
              <a:defRPr/>
            </a:lvl1pPr>
          </a:lstStyle>
          <a:p>
            <a:pPr>
              <a:defRPr/>
            </a:pPr>
            <a:fld id="{C4F26D2C-D5AA-4267-B89C-F70EF0233E20}" type="slidenum">
              <a:rPr lang="en-US" altLang="en-US"/>
              <a:pPr>
                <a:defRPr/>
              </a:pPr>
              <a:t>‹#›</a:t>
            </a:fld>
            <a:endParaRPr lang="en-US" altLang="en-US"/>
          </a:p>
        </p:txBody>
      </p:sp>
    </p:spTree>
    <p:extLst>
      <p:ext uri="{BB962C8B-B14F-4D97-AF65-F5344CB8AC3E}">
        <p14:creationId xmlns:p14="http://schemas.microsoft.com/office/powerpoint/2010/main" val="655671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a:p>
        </p:txBody>
      </p:sp>
      <p:sp>
        <p:nvSpPr>
          <p:cNvPr id="4" name="Rectangle 6">
            <a:extLst>
              <a:ext uri="{FF2B5EF4-FFF2-40B4-BE49-F238E27FC236}">
                <a16:creationId xmlns:a16="http://schemas.microsoft.com/office/drawing/2014/main" id="{FDE8CAF9-D823-4E09-9DD3-A4752FC07AE7}"/>
              </a:ext>
            </a:extLst>
          </p:cNvPr>
          <p:cNvSpPr>
            <a:spLocks noGrp="1" noChangeArrowheads="1"/>
          </p:cNvSpPr>
          <p:nvPr>
            <p:ph type="sldNum" sz="quarter" idx="10"/>
          </p:nvPr>
        </p:nvSpPr>
        <p:spPr>
          <a:ln/>
        </p:spPr>
        <p:txBody>
          <a:bodyPr/>
          <a:lstStyle>
            <a:lvl1pPr>
              <a:defRPr/>
            </a:lvl1pPr>
          </a:lstStyle>
          <a:p>
            <a:pPr>
              <a:defRPr/>
            </a:pPr>
            <a:fld id="{17E76781-A387-49DD-9A02-E677AAA575FF}" type="slidenum">
              <a:rPr lang="en-US" altLang="en-US"/>
              <a:pPr>
                <a:defRPr/>
              </a:pPr>
              <a:t>‹#›</a:t>
            </a:fld>
            <a:endParaRPr lang="en-US" altLang="en-US"/>
          </a:p>
        </p:txBody>
      </p:sp>
    </p:spTree>
    <p:extLst>
      <p:ext uri="{BB962C8B-B14F-4D97-AF65-F5344CB8AC3E}">
        <p14:creationId xmlns:p14="http://schemas.microsoft.com/office/powerpoint/2010/main" val="215958350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 name="4" descr="4">
            <a:extLst>
              <a:ext uri="{FF2B5EF4-FFF2-40B4-BE49-F238E27FC236}">
                <a16:creationId xmlns:a16="http://schemas.microsoft.com/office/drawing/2014/main" id="{CEDBA14B-787A-41DC-A6AA-8BBF76DB3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Square">
            <a:extLst>
              <a:ext uri="{FF2B5EF4-FFF2-40B4-BE49-F238E27FC236}">
                <a16:creationId xmlns:a16="http://schemas.microsoft.com/office/drawing/2014/main" id="{212EC2BD-0180-4E90-92BB-C3F0D3FFC0E9}"/>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6" name="Rectangle">
            <a:extLst>
              <a:ext uri="{FF2B5EF4-FFF2-40B4-BE49-F238E27FC236}">
                <a16:creationId xmlns:a16="http://schemas.microsoft.com/office/drawing/2014/main" id="{CB58A1DF-FDE2-4D49-8E7C-FC77C6194068}"/>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7" name="Rectangle">
            <a:extLst>
              <a:ext uri="{FF2B5EF4-FFF2-40B4-BE49-F238E27FC236}">
                <a16:creationId xmlns:a16="http://schemas.microsoft.com/office/drawing/2014/main" id="{7C1F4498-FC55-46C4-84EA-9040DC9A5798}"/>
              </a:ext>
            </a:extLst>
          </p:cNvPr>
          <p:cNvSpPr>
            <a:spLocks noChangeArrowheads="1"/>
          </p:cNvSpPr>
          <p:nvPr/>
        </p:nvSpPr>
        <p:spPr bwMode="auto">
          <a:xfrm>
            <a:off x="533400" y="1905000"/>
            <a:ext cx="8610600" cy="47244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8" name="Line">
            <a:extLst>
              <a:ext uri="{FF2B5EF4-FFF2-40B4-BE49-F238E27FC236}">
                <a16:creationId xmlns:a16="http://schemas.microsoft.com/office/drawing/2014/main" id="{C3F99ED2-9920-4447-8621-62B0BA985515}"/>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9" name="4" descr="4">
            <a:extLst>
              <a:ext uri="{FF2B5EF4-FFF2-40B4-BE49-F238E27FC236}">
                <a16:creationId xmlns:a16="http://schemas.microsoft.com/office/drawing/2014/main" id="{72232408-9CE8-4010-B476-8D398A66A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0" name="Square">
            <a:extLst>
              <a:ext uri="{FF2B5EF4-FFF2-40B4-BE49-F238E27FC236}">
                <a16:creationId xmlns:a16="http://schemas.microsoft.com/office/drawing/2014/main" id="{773481E1-87F3-4753-9F6C-7059F2566D3E}"/>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1" name="Rectangle">
            <a:extLst>
              <a:ext uri="{FF2B5EF4-FFF2-40B4-BE49-F238E27FC236}">
                <a16:creationId xmlns:a16="http://schemas.microsoft.com/office/drawing/2014/main" id="{8933E6CA-6424-435B-9D7E-37242F85E37D}"/>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2" name="Line">
            <a:extLst>
              <a:ext uri="{FF2B5EF4-FFF2-40B4-BE49-F238E27FC236}">
                <a16:creationId xmlns:a16="http://schemas.microsoft.com/office/drawing/2014/main" id="{BB4DA95F-9E6D-4DA2-98AC-5D9F8D329172}"/>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13" name="image2.png">
            <a:extLst>
              <a:ext uri="{FF2B5EF4-FFF2-40B4-BE49-F238E27FC236}">
                <a16:creationId xmlns:a16="http://schemas.microsoft.com/office/drawing/2014/main" id="{04592E7D-B207-4B72-BF9E-F20B1BDFF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238125"/>
            <a:ext cx="2705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4" name="image3.png">
            <a:extLst>
              <a:ext uri="{FF2B5EF4-FFF2-40B4-BE49-F238E27FC236}">
                <a16:creationId xmlns:a16="http://schemas.microsoft.com/office/drawing/2014/main" id="{8D2BFC60-449E-4945-94D9-E67E9420F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37" name="Body Level One…"/>
          <p:cNvSpPr txBox="1">
            <a:spLocks noGrp="1"/>
          </p:cNvSpPr>
          <p:nvPr>
            <p:ph type="body" sz="quarter" idx="1"/>
          </p:nvPr>
        </p:nvSpPr>
        <p:spPr>
          <a:xfrm>
            <a:off x="1371600" y="3886200"/>
            <a:ext cx="6400800" cy="1752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a:extLst>
              <a:ext uri="{FF2B5EF4-FFF2-40B4-BE49-F238E27FC236}">
                <a16:creationId xmlns:a16="http://schemas.microsoft.com/office/drawing/2014/main" id="{58B51FC5-B68C-4169-98EB-2E62DDB69AEA}"/>
              </a:ext>
            </a:extLst>
          </p:cNvPr>
          <p:cNvSpPr txBox="1">
            <a:spLocks noGrp="1"/>
          </p:cNvSpPr>
          <p:nvPr>
            <p:ph type="sldNum" sz="quarter" idx="10"/>
          </p:nvPr>
        </p:nvSpPr>
        <p:spPr/>
        <p:txBody>
          <a:bodyPr/>
          <a:lstStyle>
            <a:lvl1pPr>
              <a:defRPr/>
            </a:lvl1pPr>
          </a:lstStyle>
          <a:p>
            <a:pPr>
              <a:defRPr/>
            </a:pPr>
            <a:fld id="{65EA0EFA-7246-4EBD-A62B-A2DB94624976}" type="slidenum">
              <a:rPr/>
              <a:pPr>
                <a:defRPr/>
              </a:pPr>
              <a:t>‹#›</a:t>
            </a:fld>
            <a:endParaRPr/>
          </a:p>
        </p:txBody>
      </p:sp>
    </p:spTree>
    <p:extLst>
      <p:ext uri="{BB962C8B-B14F-4D97-AF65-F5344CB8AC3E}">
        <p14:creationId xmlns:p14="http://schemas.microsoft.com/office/powerpoint/2010/main" val="1752280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09076-53D4-48AA-907F-50797A503C98}"/>
              </a:ext>
            </a:extLst>
          </p:cNvPr>
          <p:cNvSpPr>
            <a:spLocks noGrp="1" noChangeArrowheads="1"/>
          </p:cNvSpPr>
          <p:nvPr>
            <p:ph type="sldNum" sz="quarter" idx="10"/>
          </p:nvPr>
        </p:nvSpPr>
        <p:spPr>
          <a:ln/>
        </p:spPr>
        <p:txBody>
          <a:bodyPr/>
          <a:lstStyle>
            <a:lvl1pPr>
              <a:defRPr/>
            </a:lvl1pPr>
          </a:lstStyle>
          <a:p>
            <a:pPr>
              <a:defRPr/>
            </a:pPr>
            <a:fld id="{6F5B34F6-CFDA-4837-B8C1-E942023A937E}" type="slidenum">
              <a:rPr lang="en-US" altLang="en-US"/>
              <a:pPr>
                <a:defRPr/>
              </a:pPr>
              <a:t>‹#›</a:t>
            </a:fld>
            <a:endParaRPr lang="en-US" altLang="en-US"/>
          </a:p>
        </p:txBody>
      </p:sp>
    </p:spTree>
    <p:extLst>
      <p:ext uri="{BB962C8B-B14F-4D97-AF65-F5344CB8AC3E}">
        <p14:creationId xmlns:p14="http://schemas.microsoft.com/office/powerpoint/2010/main" val="4616931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6087E1D1-C91B-4A2B-8A82-658B888DA695}"/>
              </a:ext>
            </a:extLst>
          </p:cNvPr>
          <p:cNvSpPr>
            <a:spLocks noGrp="1" noChangeArrowheads="1"/>
          </p:cNvSpPr>
          <p:nvPr>
            <p:ph type="sldNum" sz="quarter" idx="10"/>
          </p:nvPr>
        </p:nvSpPr>
        <p:spPr>
          <a:ln/>
        </p:spPr>
        <p:txBody>
          <a:bodyPr/>
          <a:lstStyle>
            <a:lvl1pPr>
              <a:defRPr/>
            </a:lvl1pPr>
          </a:lstStyle>
          <a:p>
            <a:pPr>
              <a:defRPr/>
            </a:pPr>
            <a:fld id="{9453953E-5474-41F6-9909-AD354CE19A0D}" type="slidenum">
              <a:rPr lang="en-US" altLang="en-US"/>
              <a:pPr>
                <a:defRPr/>
              </a:pPr>
              <a:t>‹#›</a:t>
            </a:fld>
            <a:endParaRPr lang="en-US" altLang="en-US"/>
          </a:p>
        </p:txBody>
      </p:sp>
    </p:spTree>
    <p:extLst>
      <p:ext uri="{BB962C8B-B14F-4D97-AF65-F5344CB8AC3E}">
        <p14:creationId xmlns:p14="http://schemas.microsoft.com/office/powerpoint/2010/main" val="35390305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4FB65E59-CB63-4FE3-BBCA-59B89809B059}"/>
              </a:ext>
            </a:extLst>
          </p:cNvPr>
          <p:cNvSpPr>
            <a:spLocks noGrp="1" noChangeArrowheads="1"/>
          </p:cNvSpPr>
          <p:nvPr>
            <p:ph type="sldNum" sz="quarter" idx="10"/>
          </p:nvPr>
        </p:nvSpPr>
        <p:spPr>
          <a:ln/>
        </p:spPr>
        <p:txBody>
          <a:bodyPr/>
          <a:lstStyle>
            <a:lvl1pPr>
              <a:defRPr/>
            </a:lvl1pPr>
          </a:lstStyle>
          <a:p>
            <a:pPr>
              <a:defRPr/>
            </a:pPr>
            <a:fld id="{5344225A-4B61-4382-ADFB-87EAD87207D6}" type="slidenum">
              <a:rPr lang="en-US" altLang="en-US"/>
              <a:pPr>
                <a:defRPr/>
              </a:pPr>
              <a:t>‹#›</a:t>
            </a:fld>
            <a:endParaRPr lang="en-US" altLang="en-US"/>
          </a:p>
        </p:txBody>
      </p:sp>
    </p:spTree>
    <p:extLst>
      <p:ext uri="{BB962C8B-B14F-4D97-AF65-F5344CB8AC3E}">
        <p14:creationId xmlns:p14="http://schemas.microsoft.com/office/powerpoint/2010/main" val="32851806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C14460A-E3A7-4DEA-A408-BD12D678C76F}"/>
              </a:ext>
            </a:extLst>
          </p:cNvPr>
          <p:cNvSpPr>
            <a:spLocks noGrp="1" noChangeArrowheads="1"/>
          </p:cNvSpPr>
          <p:nvPr>
            <p:ph type="sldNum" sz="quarter" idx="10"/>
          </p:nvPr>
        </p:nvSpPr>
        <p:spPr>
          <a:ln/>
        </p:spPr>
        <p:txBody>
          <a:bodyPr/>
          <a:lstStyle>
            <a:lvl1pPr>
              <a:defRPr/>
            </a:lvl1pPr>
          </a:lstStyle>
          <a:p>
            <a:pPr>
              <a:defRPr/>
            </a:pPr>
            <a:fld id="{6E852C53-1E05-4E38-B0AC-520A38207107}" type="slidenum">
              <a:rPr lang="en-US" altLang="en-US"/>
              <a:pPr>
                <a:defRPr/>
              </a:pPr>
              <a:t>‹#›</a:t>
            </a:fld>
            <a:endParaRPr lang="en-US" altLang="en-US"/>
          </a:p>
        </p:txBody>
      </p:sp>
    </p:spTree>
    <p:extLst>
      <p:ext uri="{BB962C8B-B14F-4D97-AF65-F5344CB8AC3E}">
        <p14:creationId xmlns:p14="http://schemas.microsoft.com/office/powerpoint/2010/main" val="16381710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16:creationId xmlns:a16="http://schemas.microsoft.com/office/drawing/2014/main" id="{98B1DA1C-1C57-4747-B405-CF2553A87DF6}"/>
              </a:ext>
            </a:extLst>
          </p:cNvPr>
          <p:cNvSpPr>
            <a:spLocks noGrp="1" noChangeArrowheads="1"/>
          </p:cNvSpPr>
          <p:nvPr>
            <p:ph type="sldNum" sz="quarter" idx="10"/>
          </p:nvPr>
        </p:nvSpPr>
        <p:spPr>
          <a:ln/>
        </p:spPr>
        <p:txBody>
          <a:bodyPr/>
          <a:lstStyle>
            <a:lvl1pPr>
              <a:defRPr/>
            </a:lvl1pPr>
          </a:lstStyle>
          <a:p>
            <a:pPr>
              <a:defRPr/>
            </a:pPr>
            <a:fld id="{51157DBE-F876-4934-A592-41831F525887}" type="slidenum">
              <a:rPr lang="en-US" altLang="en-US"/>
              <a:pPr>
                <a:defRPr/>
              </a:pPr>
              <a:t>‹#›</a:t>
            </a:fld>
            <a:endParaRPr lang="en-US" altLang="en-US"/>
          </a:p>
        </p:txBody>
      </p:sp>
    </p:spTree>
    <p:extLst>
      <p:ext uri="{BB962C8B-B14F-4D97-AF65-F5344CB8AC3E}">
        <p14:creationId xmlns:p14="http://schemas.microsoft.com/office/powerpoint/2010/main" val="2429386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F43D1E-1716-4738-A706-E1A268B1C97B}"/>
              </a:ext>
            </a:extLst>
          </p:cNvPr>
          <p:cNvSpPr>
            <a:spLocks noGrp="1" noChangeArrowheads="1"/>
          </p:cNvSpPr>
          <p:nvPr>
            <p:ph type="sldNum" sz="quarter" idx="10"/>
          </p:nvPr>
        </p:nvSpPr>
        <p:spPr>
          <a:ln/>
        </p:spPr>
        <p:txBody>
          <a:bodyPr/>
          <a:lstStyle>
            <a:lvl1pPr>
              <a:defRPr/>
            </a:lvl1pPr>
          </a:lstStyle>
          <a:p>
            <a:pPr>
              <a:defRPr/>
            </a:pPr>
            <a:fld id="{A30614DC-07BB-4517-B894-3F8BC13D2550}" type="slidenum">
              <a:rPr lang="en-US" altLang="en-US"/>
              <a:pPr>
                <a:defRPr/>
              </a:pPr>
              <a:t>‹#›</a:t>
            </a:fld>
            <a:endParaRPr lang="en-US" altLang="en-US"/>
          </a:p>
        </p:txBody>
      </p:sp>
    </p:spTree>
    <p:extLst>
      <p:ext uri="{BB962C8B-B14F-4D97-AF65-F5344CB8AC3E}">
        <p14:creationId xmlns:p14="http://schemas.microsoft.com/office/powerpoint/2010/main" val="31478970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5F1210A-8E37-414A-8E30-CBB38EE020B4}"/>
              </a:ext>
            </a:extLst>
          </p:cNvPr>
          <p:cNvSpPr>
            <a:spLocks noGrp="1" noChangeArrowheads="1"/>
          </p:cNvSpPr>
          <p:nvPr>
            <p:ph type="sldNum" sz="quarter" idx="10"/>
          </p:nvPr>
        </p:nvSpPr>
        <p:spPr>
          <a:ln/>
        </p:spPr>
        <p:txBody>
          <a:bodyPr/>
          <a:lstStyle>
            <a:lvl1pPr>
              <a:defRPr/>
            </a:lvl1pPr>
          </a:lstStyle>
          <a:p>
            <a:pPr>
              <a:defRPr/>
            </a:pPr>
            <a:fld id="{9A9996B8-7E58-4228-8B95-C9EE9F929319}" type="slidenum">
              <a:rPr lang="en-US" altLang="en-US"/>
              <a:pPr>
                <a:defRPr/>
              </a:pPr>
              <a:t>‹#›</a:t>
            </a:fld>
            <a:endParaRPr lang="en-US" altLang="en-US"/>
          </a:p>
        </p:txBody>
      </p:sp>
    </p:spTree>
    <p:extLst>
      <p:ext uri="{BB962C8B-B14F-4D97-AF65-F5344CB8AC3E}">
        <p14:creationId xmlns:p14="http://schemas.microsoft.com/office/powerpoint/2010/main" val="22751589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31E8042-1AC4-4F65-8444-02C45BA03C20}"/>
              </a:ext>
            </a:extLst>
          </p:cNvPr>
          <p:cNvSpPr>
            <a:spLocks noGrp="1" noChangeArrowheads="1"/>
          </p:cNvSpPr>
          <p:nvPr>
            <p:ph type="sldNum" sz="quarter" idx="10"/>
          </p:nvPr>
        </p:nvSpPr>
        <p:spPr>
          <a:ln/>
        </p:spPr>
        <p:txBody>
          <a:bodyPr/>
          <a:lstStyle>
            <a:lvl1pPr>
              <a:defRPr/>
            </a:lvl1pPr>
          </a:lstStyle>
          <a:p>
            <a:pPr>
              <a:defRPr/>
            </a:pPr>
            <a:fld id="{8AD9087B-FA8A-421F-9B0B-4E7AA0C14746}" type="slidenum">
              <a:rPr lang="en-US" altLang="en-US"/>
              <a:pPr>
                <a:defRPr/>
              </a:pPr>
              <a:t>‹#›</a:t>
            </a:fld>
            <a:endParaRPr lang="en-US" altLang="en-US"/>
          </a:p>
        </p:txBody>
      </p:sp>
    </p:spTree>
    <p:extLst>
      <p:ext uri="{BB962C8B-B14F-4D97-AF65-F5344CB8AC3E}">
        <p14:creationId xmlns:p14="http://schemas.microsoft.com/office/powerpoint/2010/main" val="12748407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a:extLst>
              <a:ext uri="{FF2B5EF4-FFF2-40B4-BE49-F238E27FC236}">
                <a16:creationId xmlns:a16="http://schemas.microsoft.com/office/drawing/2014/main" id="{0E161339-60FD-4714-8C98-70C356160F4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b="83365"/>
          <a:stretch>
            <a:fillRect/>
          </a:stretch>
        </p:blipFill>
        <p:spPr bwMode="auto">
          <a:xfrm>
            <a:off x="0" y="-304800"/>
            <a:ext cx="91376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C461714B-3FAE-49EE-A789-9AD60134B74A}"/>
              </a:ext>
            </a:extLst>
          </p:cNvPr>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00"/>
            </a:lvl1pPr>
          </a:lstStyle>
          <a:p>
            <a:pPr>
              <a:defRPr/>
            </a:pPr>
            <a:fld id="{84681023-49B4-4E38-B4DB-9B03938F40FA}" type="slidenum">
              <a:rPr lang="en-US" altLang="en-US"/>
              <a:pPr>
                <a:defRPr/>
              </a:pPr>
              <a:t>‹#›</a:t>
            </a:fld>
            <a:endParaRPr lang="en-US" altLang="en-US"/>
          </a:p>
        </p:txBody>
      </p:sp>
      <p:sp>
        <p:nvSpPr>
          <p:cNvPr id="1028" name="Rectangle 8">
            <a:extLst>
              <a:ext uri="{FF2B5EF4-FFF2-40B4-BE49-F238E27FC236}">
                <a16:creationId xmlns:a16="http://schemas.microsoft.com/office/drawing/2014/main" id="{BEC751F8-B0C7-4D9C-8AE8-68AE30B775E8}"/>
              </a:ext>
            </a:extLst>
          </p:cNvPr>
          <p:cNvSpPr>
            <a:spLocks noChangeArrowheads="1"/>
          </p:cNvSpPr>
          <p:nvPr/>
        </p:nvSpPr>
        <p:spPr bwMode="auto">
          <a:xfrm>
            <a:off x="4114800" y="304800"/>
            <a:ext cx="4648200" cy="304800"/>
          </a:xfrm>
          <a:prstGeom prst="rect">
            <a:avLst/>
          </a:prstGeom>
          <a:noFill/>
          <a:ln>
            <a:noFill/>
          </a:ln>
        </p:spPr>
        <p:txBody>
          <a:bodyP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600" b="1">
                <a:solidFill>
                  <a:schemeClr val="accent2"/>
                </a:solidFill>
                <a:latin typeface="Garamond" panose="02020404030301010803" pitchFamily="18" charset="0"/>
              </a:rPr>
              <a:t>Amity School of Engineering &amp; Technology</a:t>
            </a:r>
          </a:p>
        </p:txBody>
      </p:sp>
      <p:sp>
        <p:nvSpPr>
          <p:cNvPr id="1029" name="Rectangle 10">
            <a:extLst>
              <a:ext uri="{FF2B5EF4-FFF2-40B4-BE49-F238E27FC236}">
                <a16:creationId xmlns:a16="http://schemas.microsoft.com/office/drawing/2014/main" id="{D173DE95-6EFF-4F74-BA0A-BCDE7E7E9D42}"/>
              </a:ext>
            </a:extLst>
          </p:cNvPr>
          <p:cNvSpPr>
            <a:spLocks noChangeArrowheads="1"/>
          </p:cNvSpPr>
          <p:nvPr userDrawn="1"/>
        </p:nvSpPr>
        <p:spPr bwMode="auto">
          <a:xfrm>
            <a:off x="2438400" y="6705600"/>
            <a:ext cx="6705600" cy="152400"/>
          </a:xfrm>
          <a:prstGeom prst="rect">
            <a:avLst/>
          </a:prstGeom>
          <a:solidFill>
            <a:srgbClr val="F1B43B"/>
          </a:solidFill>
          <a:ln>
            <a:noFill/>
          </a:ln>
        </p:spPr>
        <p:txBody>
          <a:bodyPr wrap="none" anchor="ct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Tree>
    <p:extLst>
      <p:ext uri="{BB962C8B-B14F-4D97-AF65-F5344CB8AC3E}">
        <p14:creationId xmlns:p14="http://schemas.microsoft.com/office/powerpoint/2010/main" val="428660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5F64E-DAD1-466D-85FF-09DD72FE3D2C}"/>
              </a:ext>
            </a:extLst>
          </p:cNvPr>
          <p:cNvSpPr>
            <a:spLocks noGrp="1"/>
          </p:cNvSpPr>
          <p:nvPr>
            <p:ph type="ctrTitle"/>
          </p:nvPr>
        </p:nvSpPr>
        <p:spPr/>
        <p:txBody>
          <a:bodyPr/>
          <a:lstStyle/>
          <a:p>
            <a:br>
              <a:rPr lang="en-US" dirty="0"/>
            </a:br>
            <a:r>
              <a:rPr lang="en-US" dirty="0"/>
              <a:t>INTERFACE</a:t>
            </a:r>
          </a:p>
        </p:txBody>
      </p:sp>
    </p:spTree>
    <p:extLst>
      <p:ext uri="{BB962C8B-B14F-4D97-AF65-F5344CB8AC3E}">
        <p14:creationId xmlns:p14="http://schemas.microsoft.com/office/powerpoint/2010/main" val="165543223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C5397-BC10-45B2-B28D-F92393A28263}"/>
              </a:ext>
            </a:extLst>
          </p:cNvPr>
          <p:cNvSpPr>
            <a:spLocks noGrp="1"/>
          </p:cNvSpPr>
          <p:nvPr>
            <p:ph type="title"/>
          </p:nvPr>
        </p:nvSpPr>
        <p:spPr>
          <a:xfrm>
            <a:off x="457200" y="731836"/>
            <a:ext cx="8229600" cy="685801"/>
          </a:xfrm>
        </p:spPr>
        <p:txBody>
          <a:bodyPr/>
          <a:lstStyle/>
          <a:p>
            <a:r>
              <a:rPr lang="en-US" altLang="en-US" sz="4400" dirty="0">
                <a:solidFill>
                  <a:schemeClr val="tx1"/>
                </a:solidFill>
              </a:rPr>
              <a:t>Extending Interfaces</a:t>
            </a:r>
            <a:endParaRPr lang="en-US" dirty="0">
              <a:solidFill>
                <a:schemeClr val="tx1"/>
              </a:solidFill>
            </a:endParaRPr>
          </a:p>
        </p:txBody>
      </p:sp>
      <p:sp>
        <p:nvSpPr>
          <p:cNvPr id="3" name="Content Placeholder 2">
            <a:extLst>
              <a:ext uri="{FF2B5EF4-FFF2-40B4-BE49-F238E27FC236}">
                <a16:creationId xmlns:a16="http://schemas.microsoft.com/office/drawing/2014/main" id="{A18BA131-FD9C-485C-AE70-8C60FBAF92E2}"/>
              </a:ext>
            </a:extLst>
          </p:cNvPr>
          <p:cNvSpPr>
            <a:spLocks noGrp="1"/>
          </p:cNvSpPr>
          <p:nvPr>
            <p:ph idx="1"/>
          </p:nvPr>
        </p:nvSpPr>
        <p:spPr>
          <a:xfrm>
            <a:off x="457200" y="1600200"/>
            <a:ext cx="8229600" cy="5105400"/>
          </a:xfrm>
        </p:spPr>
        <p:txBody>
          <a:bodyPr/>
          <a:lstStyle/>
          <a:p>
            <a:pPr algn="just">
              <a:lnSpc>
                <a:spcPct val="80000"/>
              </a:lnSpc>
            </a:pPr>
            <a:r>
              <a:rPr lang="en-US" altLang="en-US" sz="2800" dirty="0"/>
              <a:t>Like classes, interfaces can also be extended. </a:t>
            </a:r>
          </a:p>
          <a:p>
            <a:pPr algn="just">
              <a:lnSpc>
                <a:spcPct val="80000"/>
              </a:lnSpc>
            </a:pPr>
            <a:r>
              <a:rPr lang="en-US" altLang="en-US" sz="2800" dirty="0"/>
              <a:t>That is, an interface can be sub interfaced from other interfaces. </a:t>
            </a:r>
          </a:p>
          <a:p>
            <a:pPr algn="just">
              <a:lnSpc>
                <a:spcPct val="80000"/>
              </a:lnSpc>
            </a:pPr>
            <a:r>
              <a:rPr lang="en-US" altLang="en-US" sz="2800" dirty="0"/>
              <a:t>The new sub interface will inherit all the members of the super interface in the manner similar to sub classes. </a:t>
            </a:r>
          </a:p>
          <a:p>
            <a:pPr algn="just">
              <a:lnSpc>
                <a:spcPct val="80000"/>
              </a:lnSpc>
            </a:pPr>
            <a:r>
              <a:rPr lang="en-US" altLang="en-US" sz="2800" dirty="0"/>
              <a:t>This is achieved using the keyword </a:t>
            </a:r>
            <a:r>
              <a:rPr lang="en-US" altLang="en-US" sz="2800" dirty="0">
                <a:solidFill>
                  <a:srgbClr val="FF0066"/>
                </a:solidFill>
              </a:rPr>
              <a:t>extends</a:t>
            </a:r>
            <a:r>
              <a:rPr lang="en-US" altLang="en-US" sz="2800" dirty="0"/>
              <a:t> as shown below:</a:t>
            </a:r>
          </a:p>
          <a:p>
            <a:pPr algn="just">
              <a:lnSpc>
                <a:spcPct val="80000"/>
              </a:lnSpc>
            </a:pPr>
            <a:endParaRPr lang="en-US" altLang="en-US" sz="2800" dirty="0"/>
          </a:p>
          <a:p>
            <a:pPr>
              <a:lnSpc>
                <a:spcPct val="80000"/>
              </a:lnSpc>
              <a:buFontTx/>
              <a:buNone/>
            </a:pPr>
            <a:r>
              <a:rPr lang="en-US" altLang="en-US" sz="2800" dirty="0"/>
              <a:t>		</a:t>
            </a:r>
            <a:r>
              <a:rPr lang="en-US" altLang="en-US" sz="2800" b="1" dirty="0">
                <a:solidFill>
                  <a:srgbClr val="006600"/>
                </a:solidFill>
              </a:rPr>
              <a:t>interface</a:t>
            </a:r>
            <a:r>
              <a:rPr lang="en-US" altLang="en-US" sz="2800" b="1" dirty="0"/>
              <a:t> </a:t>
            </a:r>
            <a:r>
              <a:rPr lang="en-US" altLang="en-US" sz="2800" b="1" i="1" dirty="0"/>
              <a:t>name2 </a:t>
            </a:r>
            <a:r>
              <a:rPr lang="en-US" altLang="en-US" sz="2800" b="1" dirty="0">
                <a:solidFill>
                  <a:srgbClr val="006600"/>
                </a:solidFill>
              </a:rPr>
              <a:t>extends</a:t>
            </a:r>
            <a:r>
              <a:rPr lang="en-US" altLang="en-US" sz="2800" b="1" dirty="0"/>
              <a:t> </a:t>
            </a:r>
            <a:r>
              <a:rPr lang="en-US" altLang="en-US" sz="2800" b="1" i="1" dirty="0"/>
              <a:t>name1</a:t>
            </a:r>
          </a:p>
          <a:p>
            <a:pPr>
              <a:lnSpc>
                <a:spcPct val="80000"/>
              </a:lnSpc>
              <a:buFontTx/>
              <a:buNone/>
            </a:pPr>
            <a:r>
              <a:rPr lang="en-US" altLang="en-US" sz="2800" b="1" dirty="0"/>
              <a:t>		{</a:t>
            </a:r>
          </a:p>
          <a:p>
            <a:pPr>
              <a:lnSpc>
                <a:spcPct val="80000"/>
              </a:lnSpc>
              <a:buFontTx/>
              <a:buNone/>
            </a:pPr>
            <a:r>
              <a:rPr lang="en-US" altLang="en-US" sz="2800" b="1" dirty="0"/>
              <a:t>			body of name2 </a:t>
            </a:r>
          </a:p>
          <a:p>
            <a:pPr>
              <a:lnSpc>
                <a:spcPct val="80000"/>
              </a:lnSpc>
              <a:buFontTx/>
              <a:buNone/>
            </a:pPr>
            <a:r>
              <a:rPr lang="en-US" altLang="en-US" sz="2800" b="1" dirty="0"/>
              <a:t>		}</a:t>
            </a:r>
            <a:endParaRPr lang="en-US" sz="2800" dirty="0"/>
          </a:p>
        </p:txBody>
      </p:sp>
      <p:sp>
        <p:nvSpPr>
          <p:cNvPr id="4" name="Slide Number Placeholder 3">
            <a:extLst>
              <a:ext uri="{FF2B5EF4-FFF2-40B4-BE49-F238E27FC236}">
                <a16:creationId xmlns:a16="http://schemas.microsoft.com/office/drawing/2014/main" id="{B4922DD3-5799-48E5-BBAE-A5F8B52886DB}"/>
              </a:ext>
            </a:extLst>
          </p:cNvPr>
          <p:cNvSpPr>
            <a:spLocks noGrp="1"/>
          </p:cNvSpPr>
          <p:nvPr>
            <p:ph type="sldNum" sz="quarter" idx="10"/>
          </p:nvPr>
        </p:nvSpPr>
        <p:spPr/>
        <p:txBody>
          <a:bodyPr/>
          <a:lstStyle/>
          <a:p>
            <a:pPr>
              <a:defRPr/>
            </a:pPr>
            <a:fld id="{6F5B34F6-CFDA-4837-B8C1-E942023A937E}" type="slidenum">
              <a:rPr lang="en-US" altLang="en-US" smtClean="0"/>
              <a:pPr>
                <a:defRPr/>
              </a:pPr>
              <a:t>10</a:t>
            </a:fld>
            <a:endParaRPr lang="en-US" altLang="en-US"/>
          </a:p>
        </p:txBody>
      </p:sp>
    </p:spTree>
    <p:extLst>
      <p:ext uri="{BB962C8B-B14F-4D97-AF65-F5344CB8AC3E}">
        <p14:creationId xmlns:p14="http://schemas.microsoft.com/office/powerpoint/2010/main" val="30546307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6F971-BAFB-4CB6-9863-E4300F1821A1}"/>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EA05E88E-352C-471B-ACE2-E7EFD52B196F}"/>
              </a:ext>
            </a:extLst>
          </p:cNvPr>
          <p:cNvSpPr>
            <a:spLocks noGrp="1"/>
          </p:cNvSpPr>
          <p:nvPr>
            <p:ph idx="1"/>
          </p:nvPr>
        </p:nvSpPr>
        <p:spPr/>
        <p:txBody>
          <a:bodyPr/>
          <a:lstStyle/>
          <a:p>
            <a:pPr marL="0" indent="0">
              <a:buNone/>
            </a:pPr>
            <a:r>
              <a:rPr lang="en-US" dirty="0"/>
              <a:t>Interface animal</a:t>
            </a:r>
          </a:p>
          <a:p>
            <a:pPr marL="0" indent="0">
              <a:buNone/>
            </a:pPr>
            <a:r>
              <a:rPr lang="en-US" dirty="0"/>
              <a:t>{</a:t>
            </a:r>
          </a:p>
          <a:p>
            <a:pPr marL="0" indent="0">
              <a:buNone/>
            </a:pPr>
            <a:r>
              <a:rPr lang="en-US" dirty="0"/>
              <a:t>       public void eat();</a:t>
            </a:r>
          </a:p>
          <a:p>
            <a:pPr marL="0" indent="0">
              <a:buNone/>
            </a:pPr>
            <a:r>
              <a:rPr lang="en-US" dirty="0"/>
              <a:t>       public void travel();</a:t>
            </a:r>
          </a:p>
          <a:p>
            <a:pPr marL="0" indent="0">
              <a:buNone/>
            </a:pPr>
            <a:r>
              <a:rPr lang="en-US" dirty="0"/>
              <a:t>}</a:t>
            </a:r>
          </a:p>
          <a:p>
            <a:pPr marL="0" indent="0">
              <a:buNone/>
            </a:pPr>
            <a:endParaRPr lang="en-US" dirty="0"/>
          </a:p>
          <a:p>
            <a:pPr marL="0" indent="0">
              <a:buNone/>
            </a:pPr>
            <a:r>
              <a:rPr lang="en-US" dirty="0"/>
              <a:t>Save As animal.java</a:t>
            </a:r>
          </a:p>
        </p:txBody>
      </p:sp>
      <p:sp>
        <p:nvSpPr>
          <p:cNvPr id="4" name="Slide Number Placeholder 3">
            <a:extLst>
              <a:ext uri="{FF2B5EF4-FFF2-40B4-BE49-F238E27FC236}">
                <a16:creationId xmlns:a16="http://schemas.microsoft.com/office/drawing/2014/main" id="{AF43C4EE-BB39-4E34-BBA0-C77A02DAFCB8}"/>
              </a:ext>
            </a:extLst>
          </p:cNvPr>
          <p:cNvSpPr>
            <a:spLocks noGrp="1"/>
          </p:cNvSpPr>
          <p:nvPr>
            <p:ph type="sldNum" sz="quarter" idx="10"/>
          </p:nvPr>
        </p:nvSpPr>
        <p:spPr/>
        <p:txBody>
          <a:bodyPr/>
          <a:lstStyle/>
          <a:p>
            <a:pPr>
              <a:defRPr/>
            </a:pPr>
            <a:fld id="{6F5B34F6-CFDA-4837-B8C1-E942023A937E}" type="slidenum">
              <a:rPr lang="en-US" altLang="en-US" smtClean="0"/>
              <a:pPr>
                <a:defRPr/>
              </a:pPr>
              <a:t>11</a:t>
            </a:fld>
            <a:endParaRPr lang="en-US" altLang="en-US"/>
          </a:p>
        </p:txBody>
      </p:sp>
    </p:spTree>
    <p:extLst>
      <p:ext uri="{BB962C8B-B14F-4D97-AF65-F5344CB8AC3E}">
        <p14:creationId xmlns:p14="http://schemas.microsoft.com/office/powerpoint/2010/main" val="255557661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225E6-A12D-4934-BD9E-121C8EC1AD78}"/>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1AE19D22-36E6-4676-B0BC-84C333F05142}"/>
              </a:ext>
            </a:extLst>
          </p:cNvPr>
          <p:cNvSpPr>
            <a:spLocks noGrp="1"/>
          </p:cNvSpPr>
          <p:nvPr>
            <p:ph idx="1"/>
          </p:nvPr>
        </p:nvSpPr>
        <p:spPr/>
        <p:txBody>
          <a:bodyPr/>
          <a:lstStyle/>
          <a:p>
            <a:pPr marL="0" indent="0">
              <a:buNone/>
            </a:pPr>
            <a:r>
              <a:rPr lang="en-US" sz="2800" dirty="0"/>
              <a:t>Public class mint implements animal {</a:t>
            </a:r>
          </a:p>
          <a:p>
            <a:pPr marL="0" indent="0">
              <a:buNone/>
            </a:pPr>
            <a:r>
              <a:rPr lang="en-US" sz="2800" dirty="0"/>
              <a:t>    Public void eat() {</a:t>
            </a:r>
          </a:p>
          <a:p>
            <a:pPr marL="0" indent="0">
              <a:buNone/>
            </a:pPr>
            <a:r>
              <a:rPr lang="en-US" sz="2800" dirty="0"/>
              <a:t>       </a:t>
            </a:r>
            <a:r>
              <a:rPr lang="en-US" sz="2800" dirty="0" err="1"/>
              <a:t>System.out.println</a:t>
            </a:r>
            <a:r>
              <a:rPr lang="en-US" sz="2800" dirty="0"/>
              <a:t>(“Mammal eats”);</a:t>
            </a:r>
          </a:p>
          <a:p>
            <a:pPr marL="0" indent="0">
              <a:buNone/>
            </a:pPr>
            <a:r>
              <a:rPr lang="en-US" sz="2800" dirty="0"/>
              <a:t>     }</a:t>
            </a:r>
          </a:p>
          <a:p>
            <a:pPr marL="0" indent="0">
              <a:buNone/>
            </a:pPr>
            <a:r>
              <a:rPr lang="en-US" sz="2800" dirty="0"/>
              <a:t>      Public void travel() {</a:t>
            </a:r>
          </a:p>
          <a:p>
            <a:pPr marL="0" indent="0">
              <a:buNone/>
            </a:pPr>
            <a:r>
              <a:rPr lang="en-US" sz="2800" dirty="0"/>
              <a:t>       </a:t>
            </a:r>
            <a:r>
              <a:rPr lang="en-US" sz="2800" dirty="0" err="1"/>
              <a:t>System.out.println</a:t>
            </a:r>
            <a:r>
              <a:rPr lang="en-US" sz="2800" dirty="0"/>
              <a:t>(“Mammal travels”);</a:t>
            </a:r>
          </a:p>
          <a:p>
            <a:pPr marL="0" indent="0">
              <a:buNone/>
            </a:pPr>
            <a:r>
              <a:rPr lang="en-US" sz="2800" dirty="0"/>
              <a:t>     }</a:t>
            </a:r>
          </a:p>
          <a:p>
            <a:pPr marL="0" indent="0">
              <a:buNone/>
            </a:pPr>
            <a:r>
              <a:rPr lang="en-US" sz="2800" dirty="0"/>
              <a:t>      Public void </a:t>
            </a:r>
            <a:r>
              <a:rPr lang="en-US" sz="2800" dirty="0" err="1"/>
              <a:t>nooflegs</a:t>
            </a:r>
            <a:r>
              <a:rPr lang="en-US" sz="2800" dirty="0"/>
              <a:t>() {</a:t>
            </a:r>
          </a:p>
          <a:p>
            <a:pPr marL="0" indent="0">
              <a:buNone/>
            </a:pPr>
            <a:r>
              <a:rPr lang="en-US" sz="2800" dirty="0"/>
              <a:t>       return 0;</a:t>
            </a:r>
          </a:p>
          <a:p>
            <a:pPr marL="0" indent="0">
              <a:buNone/>
            </a:pPr>
            <a:r>
              <a:rPr lang="en-US" sz="2800" dirty="0"/>
              <a:t>     }</a:t>
            </a:r>
          </a:p>
          <a:p>
            <a:endParaRPr lang="en-US" dirty="0"/>
          </a:p>
        </p:txBody>
      </p:sp>
      <p:sp>
        <p:nvSpPr>
          <p:cNvPr id="4" name="Slide Number Placeholder 3">
            <a:extLst>
              <a:ext uri="{FF2B5EF4-FFF2-40B4-BE49-F238E27FC236}">
                <a16:creationId xmlns:a16="http://schemas.microsoft.com/office/drawing/2014/main" id="{CDD7F111-A920-4289-B319-501676EDBC1B}"/>
              </a:ext>
            </a:extLst>
          </p:cNvPr>
          <p:cNvSpPr>
            <a:spLocks noGrp="1"/>
          </p:cNvSpPr>
          <p:nvPr>
            <p:ph type="sldNum" sz="quarter" idx="10"/>
          </p:nvPr>
        </p:nvSpPr>
        <p:spPr/>
        <p:txBody>
          <a:bodyPr/>
          <a:lstStyle/>
          <a:p>
            <a:pPr>
              <a:defRPr/>
            </a:pPr>
            <a:fld id="{6F5B34F6-CFDA-4837-B8C1-E942023A937E}" type="slidenum">
              <a:rPr lang="en-US" altLang="en-US" smtClean="0"/>
              <a:pPr>
                <a:defRPr/>
              </a:pPr>
              <a:t>12</a:t>
            </a:fld>
            <a:endParaRPr lang="en-US" altLang="en-US"/>
          </a:p>
        </p:txBody>
      </p:sp>
    </p:spTree>
    <p:extLst>
      <p:ext uri="{BB962C8B-B14F-4D97-AF65-F5344CB8AC3E}">
        <p14:creationId xmlns:p14="http://schemas.microsoft.com/office/powerpoint/2010/main" val="226497332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60033-CFD4-4BDD-9DF5-2D61ECB3C143}"/>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DE9D737A-2132-48A2-AA6E-DAECF997ECB8}"/>
              </a:ext>
            </a:extLst>
          </p:cNvPr>
          <p:cNvSpPr>
            <a:spLocks noGrp="1"/>
          </p:cNvSpPr>
          <p:nvPr>
            <p:ph idx="1"/>
          </p:nvPr>
        </p:nvSpPr>
        <p:spPr/>
        <p:txBody>
          <a:bodyPr/>
          <a:lstStyle/>
          <a:p>
            <a:pPr marL="0" indent="0">
              <a:buNone/>
            </a:pPr>
            <a:r>
              <a:rPr lang="en-US" sz="3200" dirty="0"/>
              <a:t>public static void main(String </a:t>
            </a:r>
            <a:r>
              <a:rPr lang="en-US" sz="3200" dirty="0" err="1"/>
              <a:t>args</a:t>
            </a:r>
            <a:r>
              <a:rPr lang="en-US" sz="3200" dirty="0"/>
              <a:t>[]){</a:t>
            </a:r>
          </a:p>
          <a:p>
            <a:pPr marL="0" indent="0">
              <a:buNone/>
            </a:pPr>
            <a:r>
              <a:rPr lang="en-US" sz="3200" dirty="0"/>
              <a:t>        mint obj=new mint();</a:t>
            </a:r>
          </a:p>
          <a:p>
            <a:pPr marL="0" indent="0">
              <a:buNone/>
            </a:pPr>
            <a:r>
              <a:rPr lang="en-US" sz="3200" dirty="0"/>
              <a:t>        </a:t>
            </a:r>
            <a:r>
              <a:rPr lang="en-US" sz="3200" dirty="0" err="1"/>
              <a:t>obj.eat</a:t>
            </a:r>
            <a:r>
              <a:rPr lang="en-US" sz="3200" dirty="0"/>
              <a:t>();</a:t>
            </a:r>
          </a:p>
          <a:p>
            <a:pPr marL="0" indent="0">
              <a:buNone/>
            </a:pPr>
            <a:r>
              <a:rPr lang="en-US" sz="3200" dirty="0"/>
              <a:t>        obj.travel();</a:t>
            </a:r>
          </a:p>
          <a:p>
            <a:pPr marL="0" indent="0">
              <a:buNone/>
            </a:pPr>
            <a:r>
              <a:rPr lang="en-US" sz="3200" dirty="0"/>
              <a:t>    }</a:t>
            </a:r>
          </a:p>
          <a:p>
            <a:pPr marL="0" indent="0">
              <a:buNone/>
            </a:pPr>
            <a:r>
              <a:rPr lang="en-US" sz="3200" dirty="0"/>
              <a:t>}</a:t>
            </a:r>
            <a:endParaRPr lang="en-US" dirty="0"/>
          </a:p>
        </p:txBody>
      </p:sp>
      <p:sp>
        <p:nvSpPr>
          <p:cNvPr id="4" name="Slide Number Placeholder 3">
            <a:extLst>
              <a:ext uri="{FF2B5EF4-FFF2-40B4-BE49-F238E27FC236}">
                <a16:creationId xmlns:a16="http://schemas.microsoft.com/office/drawing/2014/main" id="{F74B8DC5-41F1-4B5C-9B8B-9C61B2DCA611}"/>
              </a:ext>
            </a:extLst>
          </p:cNvPr>
          <p:cNvSpPr>
            <a:spLocks noGrp="1"/>
          </p:cNvSpPr>
          <p:nvPr>
            <p:ph type="sldNum" sz="quarter" idx="10"/>
          </p:nvPr>
        </p:nvSpPr>
        <p:spPr/>
        <p:txBody>
          <a:bodyPr/>
          <a:lstStyle/>
          <a:p>
            <a:pPr>
              <a:defRPr/>
            </a:pPr>
            <a:fld id="{6F5B34F6-CFDA-4837-B8C1-E942023A937E}" type="slidenum">
              <a:rPr lang="en-US" altLang="en-US" smtClean="0"/>
              <a:pPr>
                <a:defRPr/>
              </a:pPr>
              <a:t>13</a:t>
            </a:fld>
            <a:endParaRPr lang="en-US" altLang="en-US"/>
          </a:p>
        </p:txBody>
      </p:sp>
    </p:spTree>
    <p:extLst>
      <p:ext uri="{BB962C8B-B14F-4D97-AF65-F5344CB8AC3E}">
        <p14:creationId xmlns:p14="http://schemas.microsoft.com/office/powerpoint/2010/main" val="168151851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C4E50-8AE8-43D5-9E3E-A72190620882}"/>
              </a:ext>
            </a:extLst>
          </p:cNvPr>
          <p:cNvSpPr>
            <a:spLocks noGrp="1"/>
          </p:cNvSpPr>
          <p:nvPr>
            <p:ph type="title"/>
          </p:nvPr>
        </p:nvSpPr>
        <p:spPr>
          <a:xfrm>
            <a:off x="457200" y="609600"/>
            <a:ext cx="8229600" cy="808038"/>
          </a:xfrm>
        </p:spPr>
        <p:txBody>
          <a:bodyPr/>
          <a:lstStyle/>
          <a:p>
            <a:r>
              <a:rPr lang="en-US" b="1" i="0" dirty="0">
                <a:solidFill>
                  <a:srgbClr val="273239"/>
                </a:solidFill>
                <a:effectLst/>
                <a:latin typeface="urw-din"/>
              </a:rPr>
              <a:t>Advantages of Interfaces in Java</a:t>
            </a:r>
            <a:br>
              <a:rPr lang="en-US" b="1" i="0" dirty="0">
                <a:solidFill>
                  <a:srgbClr val="273239"/>
                </a:solidFill>
                <a:effectLst/>
                <a:latin typeface="urw-din"/>
              </a:rPr>
            </a:br>
            <a:endParaRPr lang="en-US" dirty="0"/>
          </a:p>
        </p:txBody>
      </p:sp>
      <p:sp>
        <p:nvSpPr>
          <p:cNvPr id="3" name="Content Placeholder 2">
            <a:extLst>
              <a:ext uri="{FF2B5EF4-FFF2-40B4-BE49-F238E27FC236}">
                <a16:creationId xmlns:a16="http://schemas.microsoft.com/office/drawing/2014/main" id="{4BD67341-B289-4F13-B1B4-16887DBC2D78}"/>
              </a:ext>
            </a:extLst>
          </p:cNvPr>
          <p:cNvSpPr>
            <a:spLocks noGrp="1"/>
          </p:cNvSpPr>
          <p:nvPr>
            <p:ph idx="1"/>
          </p:nvPr>
        </p:nvSpPr>
        <p:spPr/>
        <p:txBody>
          <a:bodyPr/>
          <a:lstStyle/>
          <a:p>
            <a:pPr algn="l" fontAlgn="base">
              <a:buFont typeface="Arial" panose="020B0604020202020204" pitchFamily="34" charset="0"/>
              <a:buChar char="•"/>
            </a:pPr>
            <a:r>
              <a:rPr lang="en-US" sz="2800" b="0" i="0" dirty="0">
                <a:solidFill>
                  <a:srgbClr val="273239"/>
                </a:solidFill>
                <a:effectLst/>
                <a:latin typeface="Times New Roman" panose="02020603050405020304" pitchFamily="18" charset="0"/>
                <a:cs typeface="Times New Roman" panose="02020603050405020304" pitchFamily="18" charset="0"/>
              </a:rPr>
              <a:t>Without bothering about the implementation part, we can achieve the security of the implementation.</a:t>
            </a:r>
          </a:p>
          <a:p>
            <a:pPr algn="l" fontAlgn="base">
              <a:buFont typeface="Arial" panose="020B0604020202020204" pitchFamily="34" charset="0"/>
              <a:buChar char="•"/>
            </a:pPr>
            <a:r>
              <a:rPr lang="en-US" sz="2800" b="0" i="0" dirty="0">
                <a:solidFill>
                  <a:srgbClr val="273239"/>
                </a:solidFill>
                <a:effectLst/>
                <a:latin typeface="Times New Roman" panose="02020603050405020304" pitchFamily="18" charset="0"/>
                <a:cs typeface="Times New Roman" panose="02020603050405020304" pitchFamily="18" charset="0"/>
              </a:rPr>
              <a:t>In Java, multiple inheritance is not allowed, however, you can use an interface to make use of it as you can implement more than one interface.</a:t>
            </a:r>
          </a:p>
          <a:p>
            <a:endParaRPr lang="en-US" dirty="0"/>
          </a:p>
        </p:txBody>
      </p:sp>
      <p:sp>
        <p:nvSpPr>
          <p:cNvPr id="4" name="Slide Number Placeholder 3">
            <a:extLst>
              <a:ext uri="{FF2B5EF4-FFF2-40B4-BE49-F238E27FC236}">
                <a16:creationId xmlns:a16="http://schemas.microsoft.com/office/drawing/2014/main" id="{1A290EF1-5D11-43A9-AC07-822BDB660606}"/>
              </a:ext>
            </a:extLst>
          </p:cNvPr>
          <p:cNvSpPr>
            <a:spLocks noGrp="1"/>
          </p:cNvSpPr>
          <p:nvPr>
            <p:ph type="sldNum" sz="quarter" idx="10"/>
          </p:nvPr>
        </p:nvSpPr>
        <p:spPr/>
        <p:txBody>
          <a:bodyPr/>
          <a:lstStyle/>
          <a:p>
            <a:pPr>
              <a:defRPr/>
            </a:pPr>
            <a:fld id="{6F5B34F6-CFDA-4837-B8C1-E942023A937E}" type="slidenum">
              <a:rPr lang="en-US" altLang="en-US" smtClean="0"/>
              <a:pPr>
                <a:defRPr/>
              </a:pPr>
              <a:t>14</a:t>
            </a:fld>
            <a:endParaRPr lang="en-US" altLang="en-US"/>
          </a:p>
        </p:txBody>
      </p:sp>
    </p:spTree>
    <p:extLst>
      <p:ext uri="{BB962C8B-B14F-4D97-AF65-F5344CB8AC3E}">
        <p14:creationId xmlns:p14="http://schemas.microsoft.com/office/powerpoint/2010/main" val="205214203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8FD12-00DC-4CB8-AF91-5BD9404F204D}"/>
              </a:ext>
            </a:extLst>
          </p:cNvPr>
          <p:cNvSpPr>
            <a:spLocks noGrp="1"/>
          </p:cNvSpPr>
          <p:nvPr>
            <p:ph type="title"/>
          </p:nvPr>
        </p:nvSpPr>
        <p:spPr>
          <a:xfrm>
            <a:off x="457200" y="609600"/>
            <a:ext cx="8229600" cy="808038"/>
          </a:xfrm>
        </p:spPr>
        <p:txBody>
          <a:bodyPr/>
          <a:lstStyle/>
          <a:p>
            <a:r>
              <a:rPr lang="en-US" altLang="en-US" sz="4400" dirty="0">
                <a:solidFill>
                  <a:schemeClr val="tx1"/>
                </a:solidFill>
              </a:rPr>
              <a:t>Important Points</a:t>
            </a:r>
            <a:endParaRPr lang="en-US" dirty="0">
              <a:solidFill>
                <a:schemeClr val="tx1"/>
              </a:solidFill>
            </a:endParaRPr>
          </a:p>
        </p:txBody>
      </p:sp>
      <p:sp>
        <p:nvSpPr>
          <p:cNvPr id="3" name="Content Placeholder 2">
            <a:extLst>
              <a:ext uri="{FF2B5EF4-FFF2-40B4-BE49-F238E27FC236}">
                <a16:creationId xmlns:a16="http://schemas.microsoft.com/office/drawing/2014/main" id="{DE1AE03F-540B-421F-899A-292DCD251C44}"/>
              </a:ext>
            </a:extLst>
          </p:cNvPr>
          <p:cNvSpPr>
            <a:spLocks noGrp="1"/>
          </p:cNvSpPr>
          <p:nvPr>
            <p:ph idx="1"/>
          </p:nvPr>
        </p:nvSpPr>
        <p:spPr>
          <a:xfrm>
            <a:off x="0" y="1600200"/>
            <a:ext cx="9144000" cy="5105400"/>
          </a:xfrm>
        </p:spPr>
        <p:txBody>
          <a:bodyPr/>
          <a:lstStyle/>
          <a:p>
            <a:pPr algn="just">
              <a:lnSpc>
                <a:spcPct val="90000"/>
              </a:lnSpc>
            </a:pPr>
            <a:r>
              <a:rPr lang="en-US" altLang="en-US" sz="2800" dirty="0">
                <a:latin typeface="Times New Roman" panose="02020603050405020304" pitchFamily="18" charset="0"/>
                <a:cs typeface="Times New Roman" panose="02020603050405020304" pitchFamily="18" charset="0"/>
              </a:rPr>
              <a:t>While interfaces are allowed to extend to other interfaces, sub interfaces cannot define the methods declared in the super interfaces. </a:t>
            </a:r>
          </a:p>
          <a:p>
            <a:pPr algn="just">
              <a:lnSpc>
                <a:spcPct val="90000"/>
              </a:lnSpc>
            </a:pPr>
            <a:r>
              <a:rPr lang="en-US" altLang="en-US" sz="2800" dirty="0">
                <a:latin typeface="Times New Roman" panose="02020603050405020304" pitchFamily="18" charset="0"/>
                <a:cs typeface="Times New Roman" panose="02020603050405020304" pitchFamily="18" charset="0"/>
              </a:rPr>
              <a:t>After all, sub interfaces are still interfaces, not classes.</a:t>
            </a:r>
          </a:p>
          <a:p>
            <a:pPr algn="just">
              <a:lnSpc>
                <a:spcPct val="90000"/>
              </a:lnSpc>
            </a:pPr>
            <a:r>
              <a:rPr lang="en-US" altLang="en-US" sz="2800" dirty="0">
                <a:latin typeface="Times New Roman" panose="02020603050405020304" pitchFamily="18" charset="0"/>
                <a:cs typeface="Times New Roman" panose="02020603050405020304" pitchFamily="18" charset="0"/>
              </a:rPr>
              <a:t>Instead, it is the responsibility of any class that implements the derived interface to define all the methods. </a:t>
            </a:r>
          </a:p>
          <a:p>
            <a:pPr algn="just">
              <a:lnSpc>
                <a:spcPct val="90000"/>
              </a:lnSpc>
            </a:pPr>
            <a:r>
              <a:rPr lang="en-US" altLang="en-US" sz="2800" i="1" dirty="0">
                <a:solidFill>
                  <a:srgbClr val="003366"/>
                </a:solidFill>
                <a:latin typeface="Times New Roman" panose="02020603050405020304" pitchFamily="18" charset="0"/>
                <a:cs typeface="Times New Roman" panose="02020603050405020304" pitchFamily="18" charset="0"/>
              </a:rPr>
              <a:t>Note that when an interface extends two or more interfaces, they are separated by commas.</a:t>
            </a:r>
            <a:r>
              <a:rPr lang="en-US" altLang="en-US" sz="2800" dirty="0">
                <a:solidFill>
                  <a:srgbClr val="003366"/>
                </a:solidFill>
                <a:latin typeface="Times New Roman" panose="02020603050405020304" pitchFamily="18" charset="0"/>
                <a:cs typeface="Times New Roman" panose="02020603050405020304" pitchFamily="18" charset="0"/>
              </a:rPr>
              <a:t> </a:t>
            </a:r>
          </a:p>
          <a:p>
            <a:pPr algn="just">
              <a:lnSpc>
                <a:spcPct val="90000"/>
              </a:lnSpc>
            </a:pPr>
            <a:r>
              <a:rPr lang="en-US" altLang="en-US" sz="2800" i="1" dirty="0">
                <a:solidFill>
                  <a:srgbClr val="003366"/>
                </a:solidFill>
                <a:latin typeface="Times New Roman" panose="02020603050405020304" pitchFamily="18" charset="0"/>
                <a:cs typeface="Times New Roman" panose="02020603050405020304" pitchFamily="18" charset="0"/>
              </a:rPr>
              <a:t>It is important to remember that an interface cannot extend classes. This would violate the rule that an interface can have only abstract methods and constants.</a:t>
            </a:r>
          </a:p>
          <a:p>
            <a:endParaRPr lang="en-US" dirty="0"/>
          </a:p>
        </p:txBody>
      </p:sp>
      <p:sp>
        <p:nvSpPr>
          <p:cNvPr id="4" name="Slide Number Placeholder 3">
            <a:extLst>
              <a:ext uri="{FF2B5EF4-FFF2-40B4-BE49-F238E27FC236}">
                <a16:creationId xmlns:a16="http://schemas.microsoft.com/office/drawing/2014/main" id="{53405E07-3810-4648-8C84-C9158BC701EF}"/>
              </a:ext>
            </a:extLst>
          </p:cNvPr>
          <p:cNvSpPr>
            <a:spLocks noGrp="1"/>
          </p:cNvSpPr>
          <p:nvPr>
            <p:ph type="sldNum" sz="quarter" idx="10"/>
          </p:nvPr>
        </p:nvSpPr>
        <p:spPr/>
        <p:txBody>
          <a:bodyPr/>
          <a:lstStyle/>
          <a:p>
            <a:pPr>
              <a:defRPr/>
            </a:pPr>
            <a:fld id="{6F5B34F6-CFDA-4837-B8C1-E942023A937E}" type="slidenum">
              <a:rPr lang="en-US" altLang="en-US" smtClean="0"/>
              <a:pPr>
                <a:defRPr/>
              </a:pPr>
              <a:t>15</a:t>
            </a:fld>
            <a:endParaRPr lang="en-US" altLang="en-US"/>
          </a:p>
        </p:txBody>
      </p:sp>
    </p:spTree>
    <p:extLst>
      <p:ext uri="{BB962C8B-B14F-4D97-AF65-F5344CB8AC3E}">
        <p14:creationId xmlns:p14="http://schemas.microsoft.com/office/powerpoint/2010/main" val="266134812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8B8CB-2515-4FF2-857F-CDBD53699BAF}"/>
              </a:ext>
            </a:extLst>
          </p:cNvPr>
          <p:cNvSpPr>
            <a:spLocks noGrp="1"/>
          </p:cNvSpPr>
          <p:nvPr>
            <p:ph type="title"/>
          </p:nvPr>
        </p:nvSpPr>
        <p:spPr>
          <a:xfrm>
            <a:off x="457200" y="609600"/>
            <a:ext cx="8229600" cy="808038"/>
          </a:xfrm>
        </p:spPr>
        <p:txBody>
          <a:bodyPr/>
          <a:lstStyle/>
          <a:p>
            <a:r>
              <a:rPr lang="en-US" altLang="en-US" sz="4000" dirty="0">
                <a:solidFill>
                  <a:schemeClr val="tx1"/>
                </a:solidFill>
              </a:rPr>
              <a:t>Implementing Interfaces</a:t>
            </a:r>
            <a:endParaRPr lang="en-US" sz="4000" dirty="0">
              <a:solidFill>
                <a:schemeClr val="tx1"/>
              </a:solidFill>
            </a:endParaRPr>
          </a:p>
        </p:txBody>
      </p:sp>
      <p:sp>
        <p:nvSpPr>
          <p:cNvPr id="3" name="Content Placeholder 2">
            <a:extLst>
              <a:ext uri="{FF2B5EF4-FFF2-40B4-BE49-F238E27FC236}">
                <a16:creationId xmlns:a16="http://schemas.microsoft.com/office/drawing/2014/main" id="{47F166B4-F263-4317-9F1D-ABE36192336F}"/>
              </a:ext>
            </a:extLst>
          </p:cNvPr>
          <p:cNvSpPr>
            <a:spLocks noGrp="1"/>
          </p:cNvSpPr>
          <p:nvPr>
            <p:ph idx="1"/>
          </p:nvPr>
        </p:nvSpPr>
        <p:spPr>
          <a:xfrm>
            <a:off x="0" y="1676400"/>
            <a:ext cx="9144000" cy="5029200"/>
          </a:xfrm>
        </p:spPr>
        <p:txBody>
          <a:bodyPr/>
          <a:lstStyle/>
          <a:p>
            <a:pPr>
              <a:lnSpc>
                <a:spcPct val="80000"/>
              </a:lnSpc>
            </a:pPr>
            <a:r>
              <a:rPr lang="en-US" altLang="en-US" sz="2800" dirty="0">
                <a:latin typeface="Times New Roman" panose="02020603050405020304" pitchFamily="18" charset="0"/>
                <a:cs typeface="Times New Roman" panose="02020603050405020304" pitchFamily="18" charset="0"/>
              </a:rPr>
              <a:t>Interfaces are used as super classes whose properties are inherited by classes. </a:t>
            </a:r>
          </a:p>
          <a:p>
            <a:pPr>
              <a:lnSpc>
                <a:spcPct val="80000"/>
              </a:lnSpc>
            </a:pPr>
            <a:endParaRPr lang="en-US" altLang="en-US" sz="2800" dirty="0">
              <a:latin typeface="Times New Roman" panose="02020603050405020304" pitchFamily="18" charset="0"/>
              <a:cs typeface="Times New Roman" panose="02020603050405020304" pitchFamily="18" charset="0"/>
            </a:endParaRPr>
          </a:p>
          <a:p>
            <a:pPr>
              <a:lnSpc>
                <a:spcPct val="80000"/>
              </a:lnSpc>
            </a:pPr>
            <a:r>
              <a:rPr lang="en-US" altLang="en-US" sz="2800" dirty="0">
                <a:latin typeface="Times New Roman" panose="02020603050405020304" pitchFamily="18" charset="0"/>
                <a:cs typeface="Times New Roman" panose="02020603050405020304" pitchFamily="18" charset="0"/>
              </a:rPr>
              <a:t>It is therefore necessary to create a class that inherits the given interface. This is done as follows:</a:t>
            </a:r>
          </a:p>
          <a:p>
            <a:pPr>
              <a:lnSpc>
                <a:spcPct val="80000"/>
              </a:lnSpc>
            </a:pPr>
            <a:endParaRPr lang="en-US" altLang="en-US" sz="2800" dirty="0">
              <a:latin typeface="Times New Roman" panose="02020603050405020304" pitchFamily="18" charset="0"/>
              <a:cs typeface="Times New Roman" panose="02020603050405020304" pitchFamily="18" charset="0"/>
            </a:endParaRPr>
          </a:p>
          <a:p>
            <a:pPr>
              <a:lnSpc>
                <a:spcPct val="80000"/>
              </a:lnSpc>
              <a:buFontTx/>
              <a:buNone/>
            </a:pPr>
            <a:r>
              <a:rPr lang="en-US" altLang="en-US" sz="2800" dirty="0">
                <a:latin typeface="Times New Roman" panose="02020603050405020304" pitchFamily="18" charset="0"/>
                <a:cs typeface="Times New Roman" panose="02020603050405020304" pitchFamily="18" charset="0"/>
              </a:rPr>
              <a:t>	</a:t>
            </a:r>
            <a:r>
              <a:rPr lang="en-US" altLang="en-US" sz="2800" b="1" dirty="0">
                <a:solidFill>
                  <a:srgbClr val="006600"/>
                </a:solidFill>
                <a:latin typeface="Times New Roman" panose="02020603050405020304" pitchFamily="18" charset="0"/>
                <a:cs typeface="Times New Roman" panose="02020603050405020304" pitchFamily="18" charset="0"/>
              </a:rPr>
              <a:t>class</a:t>
            </a:r>
            <a:r>
              <a:rPr lang="en-US" altLang="en-US" sz="2800" dirty="0">
                <a:solidFill>
                  <a:srgbClr val="006600"/>
                </a:solidFill>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class_name</a:t>
            </a:r>
            <a:r>
              <a:rPr lang="en-US" altLang="en-US" sz="2800"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implements</a:t>
            </a:r>
            <a:r>
              <a:rPr lang="en-US" altLang="en-US" sz="2800" dirty="0">
                <a:solidFill>
                  <a:srgbClr val="003366"/>
                </a:solidFill>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interface_name</a:t>
            </a:r>
            <a:endParaRPr lang="en-US" altLang="en-US" sz="2800" i="1" dirty="0">
              <a:latin typeface="Times New Roman" panose="02020603050405020304" pitchFamily="18" charset="0"/>
              <a:cs typeface="Times New Roman" panose="02020603050405020304" pitchFamily="18" charset="0"/>
            </a:endParaRPr>
          </a:p>
          <a:p>
            <a:pPr>
              <a:lnSpc>
                <a:spcPct val="80000"/>
              </a:lnSpc>
              <a:buFontTx/>
              <a:buNone/>
            </a:pPr>
            <a:r>
              <a:rPr lang="en-US" altLang="en-US" sz="2800" dirty="0">
                <a:latin typeface="Times New Roman" panose="02020603050405020304" pitchFamily="18" charset="0"/>
                <a:cs typeface="Times New Roman" panose="02020603050405020304" pitchFamily="18" charset="0"/>
              </a:rPr>
              <a:t>	{</a:t>
            </a:r>
          </a:p>
          <a:p>
            <a:pPr>
              <a:lnSpc>
                <a:spcPct val="80000"/>
              </a:lnSpc>
              <a:buFontTx/>
              <a:buNone/>
            </a:pPr>
            <a:r>
              <a:rPr lang="en-US" altLang="en-US" sz="2800" dirty="0">
                <a:latin typeface="Times New Roman" panose="02020603050405020304" pitchFamily="18" charset="0"/>
                <a:cs typeface="Times New Roman" panose="02020603050405020304" pitchFamily="18" charset="0"/>
              </a:rPr>
              <a:t>		body of </a:t>
            </a:r>
            <a:r>
              <a:rPr lang="en-US" altLang="en-US" sz="2800" dirty="0" err="1">
                <a:latin typeface="Times New Roman" panose="02020603050405020304" pitchFamily="18" charset="0"/>
                <a:cs typeface="Times New Roman" panose="02020603050405020304" pitchFamily="18" charset="0"/>
              </a:rPr>
              <a:t>class_name</a:t>
            </a:r>
            <a:endParaRPr lang="en-US" altLang="en-US" sz="2800" dirty="0">
              <a:latin typeface="Times New Roman" panose="02020603050405020304" pitchFamily="18" charset="0"/>
              <a:cs typeface="Times New Roman" panose="02020603050405020304" pitchFamily="18" charset="0"/>
            </a:endParaRPr>
          </a:p>
          <a:p>
            <a:pPr>
              <a:lnSpc>
                <a:spcPct val="80000"/>
              </a:lnSpc>
              <a:buFontTx/>
              <a:buNone/>
            </a:pP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a:t>
            </a:r>
          </a:p>
          <a:p>
            <a:endParaRPr lang="en-US" dirty="0"/>
          </a:p>
        </p:txBody>
      </p:sp>
      <p:sp>
        <p:nvSpPr>
          <p:cNvPr id="4" name="Slide Number Placeholder 3">
            <a:extLst>
              <a:ext uri="{FF2B5EF4-FFF2-40B4-BE49-F238E27FC236}">
                <a16:creationId xmlns:a16="http://schemas.microsoft.com/office/drawing/2014/main" id="{C37D4D3A-5E10-42F7-993E-12D2E58D4A12}"/>
              </a:ext>
            </a:extLst>
          </p:cNvPr>
          <p:cNvSpPr>
            <a:spLocks noGrp="1"/>
          </p:cNvSpPr>
          <p:nvPr>
            <p:ph type="sldNum" sz="quarter" idx="10"/>
          </p:nvPr>
        </p:nvSpPr>
        <p:spPr/>
        <p:txBody>
          <a:bodyPr/>
          <a:lstStyle/>
          <a:p>
            <a:pPr>
              <a:defRPr/>
            </a:pPr>
            <a:fld id="{6F5B34F6-CFDA-4837-B8C1-E942023A937E}" type="slidenum">
              <a:rPr lang="en-US" altLang="en-US" smtClean="0"/>
              <a:pPr>
                <a:defRPr/>
              </a:pPr>
              <a:t>16</a:t>
            </a:fld>
            <a:endParaRPr lang="en-US" altLang="en-US"/>
          </a:p>
        </p:txBody>
      </p:sp>
    </p:spTree>
    <p:extLst>
      <p:ext uri="{BB962C8B-B14F-4D97-AF65-F5344CB8AC3E}">
        <p14:creationId xmlns:p14="http://schemas.microsoft.com/office/powerpoint/2010/main" val="72530030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8B8CB-2515-4FF2-857F-CDBD53699BAF}"/>
              </a:ext>
            </a:extLst>
          </p:cNvPr>
          <p:cNvSpPr>
            <a:spLocks noGrp="1"/>
          </p:cNvSpPr>
          <p:nvPr>
            <p:ph type="title"/>
          </p:nvPr>
        </p:nvSpPr>
        <p:spPr>
          <a:xfrm>
            <a:off x="457200" y="609600"/>
            <a:ext cx="8229600" cy="808038"/>
          </a:xfrm>
        </p:spPr>
        <p:txBody>
          <a:bodyPr/>
          <a:lstStyle/>
          <a:p>
            <a:r>
              <a:rPr lang="en-US" altLang="en-US" sz="4000" dirty="0">
                <a:solidFill>
                  <a:schemeClr val="tx1"/>
                </a:solidFill>
              </a:rPr>
              <a:t>Implementing Interfaces</a:t>
            </a:r>
            <a:endParaRPr lang="en-US" sz="4000" dirty="0">
              <a:solidFill>
                <a:schemeClr val="tx1"/>
              </a:solidFill>
            </a:endParaRPr>
          </a:p>
        </p:txBody>
      </p:sp>
      <p:sp>
        <p:nvSpPr>
          <p:cNvPr id="3" name="Content Placeholder 2">
            <a:extLst>
              <a:ext uri="{FF2B5EF4-FFF2-40B4-BE49-F238E27FC236}">
                <a16:creationId xmlns:a16="http://schemas.microsoft.com/office/drawing/2014/main" id="{47F166B4-F263-4317-9F1D-ABE36192336F}"/>
              </a:ext>
            </a:extLst>
          </p:cNvPr>
          <p:cNvSpPr>
            <a:spLocks noGrp="1"/>
          </p:cNvSpPr>
          <p:nvPr>
            <p:ph idx="1"/>
          </p:nvPr>
        </p:nvSpPr>
        <p:spPr>
          <a:xfrm>
            <a:off x="0" y="1676400"/>
            <a:ext cx="9144000" cy="5029200"/>
          </a:xfrm>
        </p:spPr>
        <p:txBody>
          <a:bodyPr/>
          <a:lstStyle/>
          <a:p>
            <a:pPr>
              <a:lnSpc>
                <a:spcPct val="80000"/>
              </a:lnSpc>
            </a:pPr>
            <a:r>
              <a:rPr lang="en-US" altLang="en-US" sz="2800" dirty="0">
                <a:latin typeface="Times New Roman" panose="02020603050405020304" pitchFamily="18" charset="0"/>
                <a:cs typeface="Times New Roman" panose="02020603050405020304" pitchFamily="18" charset="0"/>
              </a:rPr>
              <a:t>Here the class </a:t>
            </a:r>
            <a:r>
              <a:rPr lang="en-US" altLang="en-US" sz="2800" b="1" dirty="0" err="1">
                <a:latin typeface="Times New Roman" panose="02020603050405020304" pitchFamily="18" charset="0"/>
                <a:cs typeface="Times New Roman" panose="02020603050405020304" pitchFamily="18" charset="0"/>
              </a:rPr>
              <a:t>class_name</a:t>
            </a:r>
            <a:r>
              <a:rPr lang="en-US" altLang="en-US" sz="2800" dirty="0">
                <a:latin typeface="Times New Roman" panose="02020603050405020304" pitchFamily="18" charset="0"/>
                <a:cs typeface="Times New Roman" panose="02020603050405020304" pitchFamily="18" charset="0"/>
              </a:rPr>
              <a:t> implements the interface </a:t>
            </a:r>
            <a:r>
              <a:rPr lang="en-US" altLang="en-US" sz="2800" b="1" dirty="0" err="1">
                <a:latin typeface="Times New Roman" panose="02020603050405020304" pitchFamily="18" charset="0"/>
                <a:cs typeface="Times New Roman" panose="02020603050405020304" pitchFamily="18" charset="0"/>
              </a:rPr>
              <a:t>interface_name</a:t>
            </a:r>
            <a:r>
              <a:rPr lang="en-US" altLang="en-US" sz="2800" dirty="0">
                <a:latin typeface="Times New Roman" panose="02020603050405020304" pitchFamily="18" charset="0"/>
                <a:cs typeface="Times New Roman" panose="02020603050405020304" pitchFamily="18" charset="0"/>
              </a:rPr>
              <a:t>.</a:t>
            </a:r>
          </a:p>
          <a:p>
            <a:pPr>
              <a:lnSpc>
                <a:spcPct val="80000"/>
              </a:lnSpc>
            </a:pPr>
            <a:endParaRPr lang="en-US" altLang="en-US" sz="2800" dirty="0">
              <a:latin typeface="Times New Roman" panose="02020603050405020304" pitchFamily="18" charset="0"/>
              <a:cs typeface="Times New Roman" panose="02020603050405020304" pitchFamily="18" charset="0"/>
            </a:endParaRPr>
          </a:p>
          <a:p>
            <a:pPr>
              <a:lnSpc>
                <a:spcPct val="80000"/>
              </a:lnSpc>
            </a:pPr>
            <a:r>
              <a:rPr lang="en-US" altLang="en-US" sz="2800" dirty="0">
                <a:latin typeface="Times New Roman" panose="02020603050405020304" pitchFamily="18" charset="0"/>
                <a:cs typeface="Times New Roman" panose="02020603050405020304" pitchFamily="18" charset="0"/>
              </a:rPr>
              <a:t>A more general form of implementation may look like this:</a:t>
            </a:r>
          </a:p>
          <a:p>
            <a:pPr>
              <a:lnSpc>
                <a:spcPct val="80000"/>
              </a:lnSpc>
            </a:pPr>
            <a:endParaRPr lang="en-US" altLang="en-US" sz="2800" dirty="0">
              <a:latin typeface="Times New Roman" panose="02020603050405020304" pitchFamily="18" charset="0"/>
              <a:cs typeface="Times New Roman" panose="02020603050405020304" pitchFamily="18" charset="0"/>
            </a:endParaRPr>
          </a:p>
          <a:p>
            <a:pPr>
              <a:lnSpc>
                <a:spcPct val="80000"/>
              </a:lnSpc>
              <a:buFontTx/>
              <a:buNone/>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6600"/>
                </a:solidFill>
                <a:latin typeface="Times New Roman" panose="02020603050405020304" pitchFamily="18" charset="0"/>
                <a:cs typeface="Times New Roman" panose="02020603050405020304" pitchFamily="18" charset="0"/>
              </a:rPr>
              <a:t>class</a:t>
            </a:r>
            <a:r>
              <a:rPr lang="en-US" altLang="en-US" sz="2800"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class_name</a:t>
            </a:r>
            <a:r>
              <a:rPr lang="en-US" altLang="en-US" sz="2800"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extends</a:t>
            </a:r>
            <a:r>
              <a:rPr lang="en-US" altLang="en-US" sz="2800" dirty="0">
                <a:solidFill>
                  <a:srgbClr val="003366"/>
                </a:solidFill>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super_class</a:t>
            </a:r>
            <a:r>
              <a:rPr lang="en-US" altLang="en-US" sz="2800"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implements</a:t>
            </a:r>
            <a:r>
              <a:rPr lang="en-US" altLang="en-US" sz="2800" dirty="0">
                <a:solidFill>
                  <a:srgbClr val="003366"/>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interface-1, interface-2,…….interface-n </a:t>
            </a:r>
          </a:p>
          <a:p>
            <a:pPr>
              <a:lnSpc>
                <a:spcPct val="80000"/>
              </a:lnSpc>
              <a:buFontTx/>
              <a:buNone/>
            </a:pPr>
            <a:r>
              <a:rPr lang="en-US" altLang="en-US" sz="2800" b="1" dirty="0">
                <a:latin typeface="Times New Roman" panose="02020603050405020304" pitchFamily="18" charset="0"/>
                <a:cs typeface="Times New Roman" panose="02020603050405020304" pitchFamily="18" charset="0"/>
              </a:rPr>
              <a:t>	{</a:t>
            </a:r>
            <a:endParaRPr lang="en-US" altLang="en-US" sz="2800" dirty="0">
              <a:latin typeface="Times New Roman" panose="02020603050405020304" pitchFamily="18" charset="0"/>
              <a:cs typeface="Times New Roman" panose="02020603050405020304" pitchFamily="18" charset="0"/>
            </a:endParaRPr>
          </a:p>
          <a:p>
            <a:pPr>
              <a:lnSpc>
                <a:spcPct val="80000"/>
              </a:lnSpc>
              <a:buFontTx/>
              <a:buNone/>
            </a:pPr>
            <a:r>
              <a:rPr lang="en-US" altLang="en-US" sz="2800" dirty="0">
                <a:latin typeface="Times New Roman" panose="02020603050405020304" pitchFamily="18" charset="0"/>
                <a:cs typeface="Times New Roman" panose="02020603050405020304" pitchFamily="18" charset="0"/>
              </a:rPr>
              <a:t>		body of </a:t>
            </a:r>
            <a:r>
              <a:rPr lang="en-US" altLang="en-US" sz="2800" dirty="0" err="1">
                <a:latin typeface="Times New Roman" panose="02020603050405020304" pitchFamily="18" charset="0"/>
                <a:cs typeface="Times New Roman" panose="02020603050405020304" pitchFamily="18" charset="0"/>
              </a:rPr>
              <a:t>class_name</a:t>
            </a:r>
            <a:r>
              <a:rPr lang="en-US" altLang="en-US" sz="2800" dirty="0">
                <a:latin typeface="Times New Roman" panose="02020603050405020304" pitchFamily="18" charset="0"/>
                <a:cs typeface="Times New Roman" panose="02020603050405020304" pitchFamily="18" charset="0"/>
              </a:rPr>
              <a:t> </a:t>
            </a:r>
          </a:p>
          <a:p>
            <a:pPr>
              <a:lnSpc>
                <a:spcPct val="80000"/>
              </a:lnSpc>
              <a:buFontTx/>
              <a:buNone/>
            </a:pPr>
            <a:r>
              <a:rPr lang="en-US" altLang="en-US" sz="2800" b="1" dirty="0">
                <a:latin typeface="Times New Roman" panose="02020603050405020304" pitchFamily="18" charset="0"/>
                <a:cs typeface="Times New Roman" panose="02020603050405020304" pitchFamily="18" charset="0"/>
              </a:rPr>
              <a:t>	}</a:t>
            </a:r>
          </a:p>
          <a:p>
            <a:endParaRPr lang="en-US" dirty="0"/>
          </a:p>
        </p:txBody>
      </p:sp>
      <p:sp>
        <p:nvSpPr>
          <p:cNvPr id="4" name="Slide Number Placeholder 3">
            <a:extLst>
              <a:ext uri="{FF2B5EF4-FFF2-40B4-BE49-F238E27FC236}">
                <a16:creationId xmlns:a16="http://schemas.microsoft.com/office/drawing/2014/main" id="{C37D4D3A-5E10-42F7-993E-12D2E58D4A12}"/>
              </a:ext>
            </a:extLst>
          </p:cNvPr>
          <p:cNvSpPr>
            <a:spLocks noGrp="1"/>
          </p:cNvSpPr>
          <p:nvPr>
            <p:ph type="sldNum" sz="quarter" idx="10"/>
          </p:nvPr>
        </p:nvSpPr>
        <p:spPr/>
        <p:txBody>
          <a:bodyPr/>
          <a:lstStyle/>
          <a:p>
            <a:pPr>
              <a:defRPr/>
            </a:pPr>
            <a:fld id="{6F5B34F6-CFDA-4837-B8C1-E942023A937E}" type="slidenum">
              <a:rPr lang="en-US" altLang="en-US" smtClean="0"/>
              <a:pPr>
                <a:defRPr/>
              </a:pPr>
              <a:t>17</a:t>
            </a:fld>
            <a:endParaRPr lang="en-US" altLang="en-US"/>
          </a:p>
        </p:txBody>
      </p:sp>
    </p:spTree>
    <p:extLst>
      <p:ext uri="{BB962C8B-B14F-4D97-AF65-F5344CB8AC3E}">
        <p14:creationId xmlns:p14="http://schemas.microsoft.com/office/powerpoint/2010/main" val="336268005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04CF615-C052-4BBD-A603-EDC253834E97}"/>
              </a:ext>
            </a:extLst>
          </p:cNvPr>
          <p:cNvSpPr>
            <a:spLocks noGrp="1" noChangeArrowheads="1"/>
          </p:cNvSpPr>
          <p:nvPr>
            <p:ph type="title"/>
          </p:nvPr>
        </p:nvSpPr>
        <p:spPr>
          <a:xfrm>
            <a:off x="3505200" y="568325"/>
            <a:ext cx="1811338" cy="346075"/>
          </a:xfrm>
        </p:spPr>
        <p:txBody>
          <a:bodyPr/>
          <a:lstStyle/>
          <a:p>
            <a:pPr algn="l"/>
            <a:r>
              <a:rPr lang="en-US" altLang="en-US" sz="3200" b="1" dirty="0">
                <a:solidFill>
                  <a:schemeClr val="tx1"/>
                </a:solidFill>
              </a:rPr>
              <a:t>Cont.</a:t>
            </a:r>
          </a:p>
        </p:txBody>
      </p:sp>
      <p:sp>
        <p:nvSpPr>
          <p:cNvPr id="19459" name="Rectangle 3">
            <a:extLst>
              <a:ext uri="{FF2B5EF4-FFF2-40B4-BE49-F238E27FC236}">
                <a16:creationId xmlns:a16="http://schemas.microsoft.com/office/drawing/2014/main" id="{3E703D06-5DA3-433A-A842-9A8D0CB24A06}"/>
              </a:ext>
            </a:extLst>
          </p:cNvPr>
          <p:cNvSpPr>
            <a:spLocks noGrp="1" noChangeArrowheads="1"/>
          </p:cNvSpPr>
          <p:nvPr>
            <p:ph type="body" idx="1"/>
          </p:nvPr>
        </p:nvSpPr>
        <p:spPr>
          <a:xfrm>
            <a:off x="287337" y="1676400"/>
            <a:ext cx="8569325" cy="5070475"/>
          </a:xfrm>
        </p:spPr>
        <p:txBody>
          <a:bodyPr/>
          <a:lstStyle/>
          <a:p>
            <a:pPr algn="just">
              <a:lnSpc>
                <a:spcPct val="90000"/>
              </a:lnSpc>
            </a:pPr>
            <a:r>
              <a:rPr lang="en-US" altLang="en-US" sz="2400" dirty="0"/>
              <a:t>This shows that a class can extend another class while implementing interfaces. </a:t>
            </a:r>
          </a:p>
          <a:p>
            <a:pPr algn="just">
              <a:lnSpc>
                <a:spcPct val="90000"/>
              </a:lnSpc>
            </a:pPr>
            <a:r>
              <a:rPr lang="en-US" altLang="en-US" sz="2400" dirty="0"/>
              <a:t>When a class implements more than one interface, they are separated by comma. </a:t>
            </a:r>
          </a:p>
          <a:p>
            <a:pPr algn="just">
              <a:lnSpc>
                <a:spcPct val="90000"/>
              </a:lnSpc>
            </a:pPr>
            <a:r>
              <a:rPr lang="en-US" altLang="en-US" sz="2400" dirty="0"/>
              <a:t>Now, consider the following </a:t>
            </a:r>
            <a:r>
              <a:rPr lang="en-US" altLang="en-US" sz="2400" b="1" dirty="0"/>
              <a:t>program</a:t>
            </a:r>
            <a:r>
              <a:rPr lang="en-US" altLang="en-US" sz="2400" dirty="0"/>
              <a:t>. </a:t>
            </a:r>
          </a:p>
          <a:p>
            <a:pPr algn="just">
              <a:lnSpc>
                <a:spcPct val="90000"/>
              </a:lnSpc>
            </a:pPr>
            <a:endParaRPr lang="en-US" altLang="en-US" sz="2400" dirty="0"/>
          </a:p>
          <a:p>
            <a:pPr algn="just">
              <a:lnSpc>
                <a:spcPct val="90000"/>
              </a:lnSpc>
            </a:pPr>
            <a:r>
              <a:rPr lang="en-US" altLang="en-US" sz="2400" dirty="0"/>
              <a:t>In this program, an interface </a:t>
            </a:r>
            <a:r>
              <a:rPr lang="en-US" altLang="en-US" sz="2400" b="1" dirty="0"/>
              <a:t>Area</a:t>
            </a:r>
            <a:r>
              <a:rPr lang="en-US" altLang="en-US" sz="2400" dirty="0"/>
              <a:t> is created. This interface is implemented for two different classes, </a:t>
            </a:r>
            <a:r>
              <a:rPr lang="en-US" altLang="en-US" sz="2400" b="1" dirty="0"/>
              <a:t>Rectangle</a:t>
            </a:r>
            <a:r>
              <a:rPr lang="en-US" altLang="en-US" sz="2400" dirty="0"/>
              <a:t> and </a:t>
            </a:r>
            <a:r>
              <a:rPr lang="en-US" altLang="en-US" sz="2400" b="1" dirty="0"/>
              <a:t>Circle</a:t>
            </a:r>
            <a:r>
              <a:rPr lang="en-US" altLang="en-US" sz="2400" dirty="0"/>
              <a:t>. In the </a:t>
            </a:r>
            <a:r>
              <a:rPr lang="en-US" altLang="en-US" sz="2400" b="1" dirty="0"/>
              <a:t>main</a:t>
            </a:r>
            <a:r>
              <a:rPr lang="en-US" altLang="en-US" sz="2400" dirty="0"/>
              <a:t> method, the instances of both the classes are created. After this, the object of the interface </a:t>
            </a:r>
            <a:r>
              <a:rPr lang="en-US" altLang="en-US" sz="2400" b="1" dirty="0"/>
              <a:t>Area </a:t>
            </a:r>
            <a:r>
              <a:rPr lang="en-US" altLang="en-US" sz="2400" dirty="0"/>
              <a:t>is created and the reference to the </a:t>
            </a:r>
            <a:r>
              <a:rPr lang="en-US" altLang="en-US" sz="2400" b="1" dirty="0"/>
              <a:t>Rectangle</a:t>
            </a:r>
            <a:r>
              <a:rPr lang="en-US" altLang="en-US" sz="2400" dirty="0"/>
              <a:t> object </a:t>
            </a:r>
            <a:r>
              <a:rPr lang="en-US" altLang="en-US" sz="2400" b="1" dirty="0"/>
              <a:t>r</a:t>
            </a:r>
            <a:r>
              <a:rPr lang="en-US" altLang="en-US" sz="2400" dirty="0"/>
              <a:t> is assigned to this object. When the compute method of ‘</a:t>
            </a:r>
            <a:r>
              <a:rPr lang="en-US" altLang="en-US" sz="2400" b="1" dirty="0"/>
              <a:t>a’</a:t>
            </a:r>
            <a:r>
              <a:rPr lang="en-US" altLang="en-US" sz="2400" dirty="0"/>
              <a:t> is called, the compute method of </a:t>
            </a:r>
            <a:r>
              <a:rPr lang="en-US" altLang="en-US" sz="2400" b="1" dirty="0"/>
              <a:t>Rectangle</a:t>
            </a:r>
            <a:r>
              <a:rPr lang="en-US" altLang="en-US" sz="2400" dirty="0"/>
              <a:t> is invoked. The same thing is repeated for the </a:t>
            </a:r>
            <a:r>
              <a:rPr lang="en-US" altLang="en-US" sz="2400" b="1" dirty="0"/>
              <a:t>Circle</a:t>
            </a:r>
            <a:r>
              <a:rPr lang="en-US" altLang="en-US" sz="2400" dirty="0"/>
              <a:t> object.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B92245E-5F65-4901-8896-EFC3F8ED4CA7}"/>
              </a:ext>
            </a:extLst>
          </p:cNvPr>
          <p:cNvSpPr>
            <a:spLocks noGrp="1" noChangeArrowheads="1"/>
          </p:cNvSpPr>
          <p:nvPr>
            <p:ph type="title"/>
          </p:nvPr>
        </p:nvSpPr>
        <p:spPr>
          <a:xfrm>
            <a:off x="3505200" y="609600"/>
            <a:ext cx="1871663" cy="346075"/>
          </a:xfrm>
        </p:spPr>
        <p:txBody>
          <a:bodyPr/>
          <a:lstStyle/>
          <a:p>
            <a:pPr algn="l"/>
            <a:r>
              <a:rPr lang="en-US" altLang="en-US" sz="3200" dirty="0">
                <a:solidFill>
                  <a:schemeClr val="tx1"/>
                </a:solidFill>
              </a:rPr>
              <a:t>Program</a:t>
            </a:r>
          </a:p>
        </p:txBody>
      </p:sp>
      <p:sp>
        <p:nvSpPr>
          <p:cNvPr id="21507" name="Rectangle 3">
            <a:extLst>
              <a:ext uri="{FF2B5EF4-FFF2-40B4-BE49-F238E27FC236}">
                <a16:creationId xmlns:a16="http://schemas.microsoft.com/office/drawing/2014/main" id="{51376019-0198-4D38-9499-4D3993D0B8D6}"/>
              </a:ext>
            </a:extLst>
          </p:cNvPr>
          <p:cNvSpPr>
            <a:spLocks noGrp="1" noChangeArrowheads="1"/>
          </p:cNvSpPr>
          <p:nvPr>
            <p:ph type="body" idx="1"/>
          </p:nvPr>
        </p:nvSpPr>
        <p:spPr>
          <a:xfrm>
            <a:off x="609600" y="1179513"/>
            <a:ext cx="8229600" cy="5688012"/>
          </a:xfrm>
        </p:spPr>
        <p:txBody>
          <a:bodyPr/>
          <a:lstStyle/>
          <a:p>
            <a:pPr>
              <a:lnSpc>
                <a:spcPct val="80000"/>
              </a:lnSpc>
              <a:buFontTx/>
              <a:buNone/>
            </a:pPr>
            <a:r>
              <a:rPr lang="en-US" altLang="en-US" sz="1800" i="1" dirty="0"/>
              <a:t>// This program illustrates the use of the interface, in multiple inheritance</a:t>
            </a:r>
            <a:endParaRPr lang="en-US" altLang="en-US" sz="1800" b="1" dirty="0"/>
          </a:p>
          <a:p>
            <a:pPr>
              <a:lnSpc>
                <a:spcPct val="80000"/>
              </a:lnSpc>
              <a:buFontTx/>
              <a:buNone/>
            </a:pPr>
            <a:r>
              <a:rPr lang="en-US" altLang="en-US" sz="1800" b="1" dirty="0">
                <a:solidFill>
                  <a:srgbClr val="006600"/>
                </a:solidFill>
              </a:rPr>
              <a:t>interface </a:t>
            </a:r>
            <a:r>
              <a:rPr lang="en-US" altLang="en-US" sz="1800" b="1" dirty="0"/>
              <a:t>Area  </a:t>
            </a:r>
            <a:r>
              <a:rPr lang="en-US" altLang="en-US" sz="1800" i="1" dirty="0"/>
              <a:t>// Interface Definition</a:t>
            </a:r>
            <a:endParaRPr lang="en-US" altLang="en-US" sz="1800" b="1" dirty="0"/>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final static</a:t>
            </a:r>
            <a:r>
              <a:rPr lang="en-US" altLang="en-US" sz="1800" b="1" dirty="0"/>
              <a:t> </a:t>
            </a:r>
            <a:r>
              <a:rPr lang="en-US" altLang="en-US" sz="1800" b="1" dirty="0">
                <a:solidFill>
                  <a:srgbClr val="003366"/>
                </a:solidFill>
              </a:rPr>
              <a:t>double </a:t>
            </a:r>
            <a:r>
              <a:rPr lang="en-US" altLang="en-US" sz="1800" b="1" dirty="0"/>
              <a:t>pi = 3.14 ;</a:t>
            </a:r>
          </a:p>
          <a:p>
            <a:pPr>
              <a:lnSpc>
                <a:spcPct val="80000"/>
              </a:lnSpc>
              <a:buFontTx/>
              <a:buNone/>
            </a:pPr>
            <a:r>
              <a:rPr lang="en-US" altLang="en-US" sz="1800" b="1" dirty="0"/>
              <a:t>  		</a:t>
            </a:r>
            <a:r>
              <a:rPr lang="en-US" altLang="en-US" sz="1800" b="1" dirty="0">
                <a:solidFill>
                  <a:srgbClr val="003366"/>
                </a:solidFill>
              </a:rPr>
              <a:t>double</a:t>
            </a:r>
            <a:r>
              <a:rPr lang="en-US" altLang="en-US" sz="1800" b="1" dirty="0"/>
              <a:t> compute(</a:t>
            </a:r>
            <a:r>
              <a:rPr lang="en-US" altLang="en-US" sz="1800" b="1" dirty="0">
                <a:solidFill>
                  <a:srgbClr val="003366"/>
                </a:solidFill>
              </a:rPr>
              <a:t>double</a:t>
            </a:r>
            <a:r>
              <a:rPr lang="en-US" altLang="en-US" sz="1800" b="1" dirty="0"/>
              <a:t> x, </a:t>
            </a:r>
            <a:r>
              <a:rPr lang="en-US" altLang="en-US" sz="1800" b="1" dirty="0">
                <a:solidFill>
                  <a:srgbClr val="003366"/>
                </a:solidFill>
              </a:rPr>
              <a:t>double </a:t>
            </a:r>
            <a:r>
              <a:rPr lang="en-US" altLang="en-US" sz="1800" b="1" dirty="0"/>
              <a:t>y);</a:t>
            </a:r>
          </a:p>
          <a:p>
            <a:pPr>
              <a:lnSpc>
                <a:spcPct val="80000"/>
              </a:lnSpc>
              <a:buFontTx/>
              <a:buNone/>
            </a:pPr>
            <a:r>
              <a:rPr lang="en-US" altLang="en-US" sz="1800" b="1" dirty="0"/>
              <a:t>}</a:t>
            </a:r>
          </a:p>
          <a:p>
            <a:pPr>
              <a:lnSpc>
                <a:spcPct val="80000"/>
              </a:lnSpc>
              <a:buFontTx/>
              <a:buNone/>
            </a:pPr>
            <a:r>
              <a:rPr lang="en-US" altLang="en-US" sz="1800" b="1" dirty="0">
                <a:solidFill>
                  <a:srgbClr val="006600"/>
                </a:solidFill>
              </a:rPr>
              <a:t>class</a:t>
            </a:r>
            <a:r>
              <a:rPr lang="en-US" altLang="en-US" sz="1800" b="1" dirty="0"/>
              <a:t> Rectangle </a:t>
            </a:r>
            <a:r>
              <a:rPr lang="en-US" altLang="en-US" sz="1800" b="1" dirty="0">
                <a:solidFill>
                  <a:srgbClr val="003366"/>
                </a:solidFill>
              </a:rPr>
              <a:t>implements</a:t>
            </a:r>
            <a:r>
              <a:rPr lang="en-US" altLang="en-US" sz="1800" b="1" dirty="0"/>
              <a:t> Area   </a:t>
            </a:r>
            <a:r>
              <a:rPr lang="en-US" altLang="en-US" sz="1800" i="1" dirty="0"/>
              <a:t>// Implementation of the interface</a:t>
            </a:r>
            <a:endParaRPr lang="en-US" altLang="en-US" sz="1800" b="1" dirty="0"/>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	public double</a:t>
            </a:r>
            <a:r>
              <a:rPr lang="en-US" altLang="en-US" sz="1800" b="1" dirty="0"/>
              <a:t> compute(</a:t>
            </a:r>
            <a:r>
              <a:rPr lang="en-US" altLang="en-US" sz="1800" b="1" dirty="0">
                <a:solidFill>
                  <a:srgbClr val="003366"/>
                </a:solidFill>
              </a:rPr>
              <a:t>double</a:t>
            </a:r>
            <a:r>
              <a:rPr lang="en-US" altLang="en-US" sz="1800" b="1" dirty="0"/>
              <a:t> x, </a:t>
            </a:r>
            <a:r>
              <a:rPr lang="en-US" altLang="en-US" sz="1800" b="1" dirty="0">
                <a:solidFill>
                  <a:srgbClr val="003366"/>
                </a:solidFill>
              </a:rPr>
              <a:t>double</a:t>
            </a:r>
            <a:r>
              <a:rPr lang="en-US" altLang="en-US" sz="1800" b="1" dirty="0"/>
              <a:t> y)</a:t>
            </a:r>
          </a:p>
          <a:p>
            <a:pPr>
              <a:lnSpc>
                <a:spcPct val="80000"/>
              </a:lnSpc>
              <a:buFontTx/>
              <a:buNone/>
            </a:pPr>
            <a:r>
              <a:rPr lang="en-US" altLang="en-US" sz="1800" b="1" dirty="0"/>
              <a:t>  		{</a:t>
            </a:r>
          </a:p>
          <a:p>
            <a:pPr>
              <a:lnSpc>
                <a:spcPct val="80000"/>
              </a:lnSpc>
              <a:buFontTx/>
              <a:buNone/>
            </a:pPr>
            <a:r>
              <a:rPr lang="en-US" altLang="en-US" sz="1800" b="1" dirty="0"/>
              <a:t>   		 	return (x*y);</a:t>
            </a:r>
          </a:p>
          <a:p>
            <a:pPr>
              <a:lnSpc>
                <a:spcPct val="80000"/>
              </a:lnSpc>
              <a:buFontTx/>
              <a:buNone/>
            </a:pPr>
            <a:r>
              <a:rPr lang="en-US" altLang="en-US" sz="1800" b="1" dirty="0"/>
              <a:t>  		}</a:t>
            </a:r>
          </a:p>
          <a:p>
            <a:pPr>
              <a:lnSpc>
                <a:spcPct val="80000"/>
              </a:lnSpc>
              <a:buFontTx/>
              <a:buNone/>
            </a:pPr>
            <a:r>
              <a:rPr lang="en-US" altLang="en-US" sz="1800" b="1" dirty="0"/>
              <a:t>}</a:t>
            </a:r>
          </a:p>
          <a:p>
            <a:pPr>
              <a:lnSpc>
                <a:spcPct val="80000"/>
              </a:lnSpc>
              <a:buFontTx/>
              <a:buNone/>
            </a:pPr>
            <a:r>
              <a:rPr lang="en-US" altLang="en-US" sz="1800" b="1" dirty="0">
                <a:solidFill>
                  <a:srgbClr val="006600"/>
                </a:solidFill>
              </a:rPr>
              <a:t>class </a:t>
            </a:r>
            <a:r>
              <a:rPr lang="en-US" altLang="en-US" sz="1800" b="1" dirty="0"/>
              <a:t>Circle</a:t>
            </a:r>
            <a:r>
              <a:rPr lang="en-US" altLang="en-US" sz="1800" b="1" dirty="0">
                <a:solidFill>
                  <a:srgbClr val="003366"/>
                </a:solidFill>
              </a:rPr>
              <a:t> implements</a:t>
            </a:r>
            <a:r>
              <a:rPr lang="en-US" altLang="en-US" sz="1800" b="1" dirty="0"/>
              <a:t> Area  </a:t>
            </a:r>
            <a:r>
              <a:rPr lang="en-US" altLang="en-US" sz="1800" i="1" dirty="0"/>
              <a:t>// Implementation of the interface</a:t>
            </a:r>
            <a:endParaRPr lang="en-US" altLang="en-US" sz="1800" b="1" dirty="0"/>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public double</a:t>
            </a:r>
            <a:r>
              <a:rPr lang="en-US" altLang="en-US" sz="1800" b="1" dirty="0"/>
              <a:t> compute(</a:t>
            </a:r>
            <a:r>
              <a:rPr lang="en-US" altLang="en-US" sz="1800" b="1" dirty="0">
                <a:solidFill>
                  <a:srgbClr val="003366"/>
                </a:solidFill>
              </a:rPr>
              <a:t>double</a:t>
            </a:r>
            <a:r>
              <a:rPr lang="en-US" altLang="en-US" sz="1800" b="1" dirty="0"/>
              <a:t> x, </a:t>
            </a:r>
            <a:r>
              <a:rPr lang="en-US" altLang="en-US" sz="1800" b="1" dirty="0">
                <a:solidFill>
                  <a:srgbClr val="003366"/>
                </a:solidFill>
              </a:rPr>
              <a:t>double</a:t>
            </a:r>
            <a:r>
              <a:rPr lang="en-US" altLang="en-US" sz="1800" b="1" dirty="0"/>
              <a:t> y)</a:t>
            </a:r>
          </a:p>
          <a:p>
            <a:pPr>
              <a:lnSpc>
                <a:spcPct val="80000"/>
              </a:lnSpc>
              <a:buFontTx/>
              <a:buNone/>
            </a:pPr>
            <a:r>
              <a:rPr lang="en-US" altLang="en-US" sz="1800" b="1" dirty="0"/>
              <a:t>  		{</a:t>
            </a:r>
          </a:p>
          <a:p>
            <a:pPr>
              <a:lnSpc>
                <a:spcPct val="80000"/>
              </a:lnSpc>
              <a:buFontTx/>
              <a:buNone/>
            </a:pPr>
            <a:r>
              <a:rPr lang="en-US" altLang="en-US" sz="1800" b="1" dirty="0"/>
              <a:t>    			return(pi*x*x);</a:t>
            </a:r>
          </a:p>
          <a:p>
            <a:pPr>
              <a:lnSpc>
                <a:spcPct val="80000"/>
              </a:lnSpc>
              <a:buFontTx/>
              <a:buNone/>
            </a:pPr>
            <a:r>
              <a:rPr lang="en-US" altLang="en-US" sz="1800" b="1" dirty="0"/>
              <a:t>  		}</a:t>
            </a:r>
          </a:p>
          <a:p>
            <a:pPr>
              <a:lnSpc>
                <a:spcPct val="80000"/>
              </a:lnSpc>
              <a:buFontTx/>
              <a:buNone/>
            </a:pPr>
            <a:r>
              <a:rPr lang="en-US" altLang="en-US" sz="1800" b="1"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7AAFA-176C-423E-851C-581618650526}"/>
              </a:ext>
            </a:extLst>
          </p:cNvPr>
          <p:cNvSpPr>
            <a:spLocks noGrp="1"/>
          </p:cNvSpPr>
          <p:nvPr>
            <p:ph type="title"/>
          </p:nvPr>
        </p:nvSpPr>
        <p:spPr>
          <a:xfrm>
            <a:off x="457200" y="609600"/>
            <a:ext cx="8229600" cy="808038"/>
          </a:xfrm>
        </p:spPr>
        <p:txBody>
          <a:bodyPr/>
          <a:lstStyle/>
          <a:p>
            <a:r>
              <a:rPr lang="en-US" dirty="0"/>
              <a:t>Interface</a:t>
            </a:r>
          </a:p>
        </p:txBody>
      </p:sp>
      <p:sp>
        <p:nvSpPr>
          <p:cNvPr id="3" name="Content Placeholder 2">
            <a:extLst>
              <a:ext uri="{FF2B5EF4-FFF2-40B4-BE49-F238E27FC236}">
                <a16:creationId xmlns:a16="http://schemas.microsoft.com/office/drawing/2014/main" id="{A9839EE2-6038-40D6-9273-5F5CBD612F50}"/>
              </a:ext>
            </a:extLst>
          </p:cNvPr>
          <p:cNvSpPr>
            <a:spLocks noGrp="1"/>
          </p:cNvSpPr>
          <p:nvPr>
            <p:ph idx="1"/>
          </p:nvPr>
        </p:nvSpPr>
        <p:spPr>
          <a:xfrm>
            <a:off x="152400" y="1600200"/>
            <a:ext cx="8839200" cy="5105400"/>
          </a:xfrm>
        </p:spPr>
        <p:txBody>
          <a:bodyPr/>
          <a:lstStyle/>
          <a:p>
            <a:pPr algn="just">
              <a:lnSpc>
                <a:spcPct val="80000"/>
              </a:lnSpc>
            </a:pPr>
            <a:r>
              <a:rPr lang="en-US" altLang="en-US" sz="2800" dirty="0">
                <a:latin typeface="Times New Roman" panose="02020603050405020304" pitchFamily="18" charset="0"/>
                <a:cs typeface="Times New Roman" panose="02020603050405020304" pitchFamily="18" charset="0"/>
              </a:rPr>
              <a:t>Java does not support multiple inheritance.</a:t>
            </a:r>
          </a:p>
          <a:p>
            <a:pPr marL="0" indent="0" algn="just">
              <a:lnSpc>
                <a:spcPct val="80000"/>
              </a:lnSpc>
              <a:buNone/>
            </a:pPr>
            <a:r>
              <a:rPr lang="en-US" altLang="en-US" sz="2800" dirty="0">
                <a:latin typeface="Times New Roman" panose="02020603050405020304" pitchFamily="18" charset="0"/>
                <a:cs typeface="Times New Roman" panose="02020603050405020304" pitchFamily="18" charset="0"/>
              </a:rPr>
              <a:t> </a:t>
            </a:r>
          </a:p>
          <a:p>
            <a:pPr algn="just">
              <a:lnSpc>
                <a:spcPct val="80000"/>
              </a:lnSpc>
            </a:pPr>
            <a:r>
              <a:rPr lang="en-US" altLang="en-US" sz="2800" dirty="0">
                <a:latin typeface="Times New Roman" panose="02020603050405020304" pitchFamily="18" charset="0"/>
                <a:cs typeface="Times New Roman" panose="02020603050405020304" pitchFamily="18" charset="0"/>
              </a:rPr>
              <a:t>In other words, classes in Java cannot have more than one super class. </a:t>
            </a:r>
          </a:p>
          <a:p>
            <a:pPr algn="just">
              <a:lnSpc>
                <a:spcPct val="80000"/>
              </a:lnSpc>
            </a:pPr>
            <a:endParaRPr lang="en-US" altLang="en-US" sz="2800" dirty="0">
              <a:latin typeface="Times New Roman" panose="02020603050405020304" pitchFamily="18" charset="0"/>
              <a:cs typeface="Times New Roman" panose="02020603050405020304" pitchFamily="18" charset="0"/>
            </a:endParaRPr>
          </a:p>
          <a:p>
            <a:pPr algn="just">
              <a:lnSpc>
                <a:spcPct val="80000"/>
              </a:lnSpc>
            </a:pPr>
            <a:r>
              <a:rPr lang="en-US" altLang="en-US" sz="2800" dirty="0">
                <a:latin typeface="Times New Roman" panose="02020603050405020304" pitchFamily="18" charset="0"/>
                <a:cs typeface="Times New Roman" panose="02020603050405020304" pitchFamily="18" charset="0"/>
              </a:rPr>
              <a:t>For example, a definition like</a:t>
            </a:r>
          </a:p>
          <a:p>
            <a:pPr algn="just">
              <a:lnSpc>
                <a:spcPct val="80000"/>
              </a:lnSpc>
              <a:buFontTx/>
              <a:buNone/>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6600"/>
                </a:solidFill>
                <a:latin typeface="Times New Roman" panose="02020603050405020304" pitchFamily="18" charset="0"/>
                <a:cs typeface="Times New Roman" panose="02020603050405020304" pitchFamily="18" charset="0"/>
              </a:rPr>
              <a:t>class </a:t>
            </a:r>
            <a:r>
              <a:rPr lang="en-US" altLang="en-US" sz="2800" b="1" dirty="0">
                <a:latin typeface="Times New Roman" panose="02020603050405020304" pitchFamily="18" charset="0"/>
                <a:cs typeface="Times New Roman" panose="02020603050405020304" pitchFamily="18" charset="0"/>
              </a:rPr>
              <a:t>One </a:t>
            </a:r>
            <a:r>
              <a:rPr lang="en-US" altLang="en-US" sz="2800" b="1" dirty="0">
                <a:solidFill>
                  <a:srgbClr val="003366"/>
                </a:solidFill>
                <a:latin typeface="Times New Roman" panose="02020603050405020304" pitchFamily="18" charset="0"/>
                <a:cs typeface="Times New Roman" panose="02020603050405020304" pitchFamily="18" charset="0"/>
              </a:rPr>
              <a:t>extends </a:t>
            </a:r>
            <a:r>
              <a:rPr lang="en-US" altLang="en-US" sz="2800" b="1" dirty="0">
                <a:latin typeface="Times New Roman" panose="02020603050405020304" pitchFamily="18" charset="0"/>
                <a:cs typeface="Times New Roman" panose="02020603050405020304" pitchFamily="18" charset="0"/>
              </a:rPr>
              <a:t>Two, Three</a:t>
            </a:r>
          </a:p>
          <a:p>
            <a:pPr algn="just">
              <a:lnSpc>
                <a:spcPct val="80000"/>
              </a:lnSpc>
              <a:buFontTx/>
              <a:buNone/>
            </a:pPr>
            <a:r>
              <a:rPr lang="en-US" altLang="en-US" sz="2800" b="1" dirty="0">
                <a:latin typeface="Times New Roman" panose="02020603050405020304" pitchFamily="18" charset="0"/>
                <a:cs typeface="Times New Roman" panose="02020603050405020304" pitchFamily="18" charset="0"/>
              </a:rPr>
              <a:t>	{         ……………………     }</a:t>
            </a:r>
          </a:p>
          <a:p>
            <a:pPr algn="just">
              <a:lnSpc>
                <a:spcPct val="80000"/>
              </a:lnSpc>
              <a:buFontTx/>
              <a:buNone/>
            </a:pP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is not permitted in Java. </a:t>
            </a:r>
          </a:p>
          <a:p>
            <a:pPr algn="just">
              <a:lnSpc>
                <a:spcPct val="80000"/>
              </a:lnSpc>
              <a:buFontTx/>
              <a:buNone/>
            </a:pPr>
            <a:endParaRPr lang="en-US" altLang="en-US" sz="2800" i="1" dirty="0">
              <a:latin typeface="Times New Roman" panose="02020603050405020304" pitchFamily="18" charset="0"/>
              <a:cs typeface="Times New Roman" panose="02020603050405020304" pitchFamily="18" charset="0"/>
            </a:endParaRPr>
          </a:p>
          <a:p>
            <a:pPr algn="just">
              <a:lnSpc>
                <a:spcPct val="80000"/>
              </a:lnSpc>
            </a:pPr>
            <a:r>
              <a:rPr lang="en-US" altLang="en-US" sz="2800" dirty="0">
                <a:latin typeface="Times New Roman" panose="02020603050405020304" pitchFamily="18" charset="0"/>
                <a:cs typeface="Times New Roman" panose="02020603050405020304" pitchFamily="18" charset="0"/>
              </a:rPr>
              <a:t>However, Java provides an alternate approach known as </a:t>
            </a:r>
            <a:r>
              <a:rPr lang="en-US" altLang="en-US" sz="2800" i="1" dirty="0">
                <a:latin typeface="Times New Roman" panose="02020603050405020304" pitchFamily="18" charset="0"/>
                <a:cs typeface="Times New Roman" panose="02020603050405020304" pitchFamily="18" charset="0"/>
              </a:rPr>
              <a:t>interfaces</a:t>
            </a:r>
            <a:r>
              <a:rPr lang="en-US" altLang="en-US" sz="2800" dirty="0">
                <a:latin typeface="Times New Roman" panose="02020603050405020304" pitchFamily="18" charset="0"/>
                <a:cs typeface="Times New Roman" panose="02020603050405020304" pitchFamily="18" charset="0"/>
              </a:rPr>
              <a:t> to support the concept of multiple inheritance.</a:t>
            </a:r>
          </a:p>
          <a:p>
            <a:endParaRPr lang="en-US" dirty="0"/>
          </a:p>
        </p:txBody>
      </p:sp>
      <p:sp>
        <p:nvSpPr>
          <p:cNvPr id="4" name="Slide Number Placeholder 3">
            <a:extLst>
              <a:ext uri="{FF2B5EF4-FFF2-40B4-BE49-F238E27FC236}">
                <a16:creationId xmlns:a16="http://schemas.microsoft.com/office/drawing/2014/main" id="{9BCF8B2F-07D0-4F9D-9A3D-C24318EC9BED}"/>
              </a:ext>
            </a:extLst>
          </p:cNvPr>
          <p:cNvSpPr>
            <a:spLocks noGrp="1"/>
          </p:cNvSpPr>
          <p:nvPr>
            <p:ph type="sldNum" sz="quarter" idx="10"/>
          </p:nvPr>
        </p:nvSpPr>
        <p:spPr/>
        <p:txBody>
          <a:bodyPr/>
          <a:lstStyle/>
          <a:p>
            <a:pPr>
              <a:defRPr/>
            </a:pPr>
            <a:fld id="{6F5B34F6-CFDA-4837-B8C1-E942023A937E}" type="slidenum">
              <a:rPr lang="en-US" altLang="en-US" smtClean="0"/>
              <a:pPr>
                <a:defRPr/>
              </a:pPr>
              <a:t>2</a:t>
            </a:fld>
            <a:endParaRPr lang="en-US" altLang="en-US"/>
          </a:p>
        </p:txBody>
      </p:sp>
    </p:spTree>
    <p:extLst>
      <p:ext uri="{BB962C8B-B14F-4D97-AF65-F5344CB8AC3E}">
        <p14:creationId xmlns:p14="http://schemas.microsoft.com/office/powerpoint/2010/main" val="79159609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BF0E8AC-D9C1-4E05-AA12-6EECA0511A64}"/>
              </a:ext>
            </a:extLst>
          </p:cNvPr>
          <p:cNvSpPr>
            <a:spLocks noGrp="1" noChangeArrowheads="1"/>
          </p:cNvSpPr>
          <p:nvPr>
            <p:ph type="title"/>
          </p:nvPr>
        </p:nvSpPr>
        <p:spPr>
          <a:xfrm>
            <a:off x="3657600" y="692150"/>
            <a:ext cx="2027237" cy="360362"/>
          </a:xfrm>
        </p:spPr>
        <p:txBody>
          <a:bodyPr/>
          <a:lstStyle/>
          <a:p>
            <a:pPr algn="l"/>
            <a:r>
              <a:rPr lang="en-US" altLang="en-US" sz="3200" dirty="0">
                <a:solidFill>
                  <a:srgbClr val="FF0066"/>
                </a:solidFill>
              </a:rPr>
              <a:t>Cont.</a:t>
            </a:r>
          </a:p>
        </p:txBody>
      </p:sp>
      <p:sp>
        <p:nvSpPr>
          <p:cNvPr id="35843" name="Rectangle 3">
            <a:extLst>
              <a:ext uri="{FF2B5EF4-FFF2-40B4-BE49-F238E27FC236}">
                <a16:creationId xmlns:a16="http://schemas.microsoft.com/office/drawing/2014/main" id="{4377C0D3-B98F-429C-81E8-EEA7CA85CC33}"/>
              </a:ext>
            </a:extLst>
          </p:cNvPr>
          <p:cNvSpPr>
            <a:spLocks noGrp="1" noChangeArrowheads="1"/>
          </p:cNvSpPr>
          <p:nvPr>
            <p:ph type="body" idx="1"/>
          </p:nvPr>
        </p:nvSpPr>
        <p:spPr>
          <a:xfrm>
            <a:off x="179388" y="692150"/>
            <a:ext cx="8713787" cy="5937250"/>
          </a:xfrm>
        </p:spPr>
        <p:txBody>
          <a:bodyPr/>
          <a:lstStyle/>
          <a:p>
            <a:pPr>
              <a:lnSpc>
                <a:spcPct val="80000"/>
              </a:lnSpc>
              <a:buFontTx/>
              <a:buNone/>
            </a:pPr>
            <a:endParaRPr lang="en-US" altLang="en-US" sz="2000" dirty="0"/>
          </a:p>
          <a:p>
            <a:pPr>
              <a:lnSpc>
                <a:spcPct val="80000"/>
              </a:lnSpc>
              <a:buFontTx/>
              <a:buNone/>
            </a:pPr>
            <a:r>
              <a:rPr lang="en-US" altLang="en-US" sz="2000" dirty="0">
                <a:solidFill>
                  <a:srgbClr val="006600"/>
                </a:solidFill>
              </a:rPr>
              <a:t>class </a:t>
            </a:r>
            <a:r>
              <a:rPr lang="en-US" altLang="en-US" sz="2000" dirty="0" err="1"/>
              <a:t>Interface_Example</a:t>
            </a:r>
            <a:endParaRPr lang="en-US" altLang="en-US" sz="2000" dirty="0"/>
          </a:p>
          <a:p>
            <a:pPr>
              <a:lnSpc>
                <a:spcPct val="80000"/>
              </a:lnSpc>
              <a:buFontTx/>
              <a:buNone/>
            </a:pPr>
            <a:r>
              <a:rPr lang="en-US" altLang="en-US" sz="2000" dirty="0"/>
              <a:t>{</a:t>
            </a:r>
          </a:p>
          <a:p>
            <a:pPr>
              <a:lnSpc>
                <a:spcPct val="80000"/>
              </a:lnSpc>
              <a:buFontTx/>
              <a:buNone/>
            </a:pPr>
            <a:r>
              <a:rPr lang="en-US" altLang="en-US" sz="2000" dirty="0"/>
              <a:t>  </a:t>
            </a:r>
            <a:r>
              <a:rPr lang="en-US" altLang="en-US" sz="2000" dirty="0">
                <a:solidFill>
                  <a:srgbClr val="003366"/>
                </a:solidFill>
              </a:rPr>
              <a:t>	public static void</a:t>
            </a:r>
            <a:r>
              <a:rPr lang="en-US" altLang="en-US" sz="2000" dirty="0"/>
              <a:t> main(String </a:t>
            </a:r>
            <a:r>
              <a:rPr lang="en-US" altLang="en-US" sz="2000" dirty="0" err="1"/>
              <a:t>args</a:t>
            </a:r>
            <a:r>
              <a:rPr lang="en-US" altLang="en-US" sz="2000" dirty="0"/>
              <a:t>[])</a:t>
            </a:r>
          </a:p>
          <a:p>
            <a:pPr>
              <a:lnSpc>
                <a:spcPct val="80000"/>
              </a:lnSpc>
              <a:buFontTx/>
              <a:buNone/>
            </a:pPr>
            <a:r>
              <a:rPr lang="en-US" altLang="en-US" sz="2000" dirty="0"/>
              <a:t>  	{</a:t>
            </a:r>
          </a:p>
          <a:p>
            <a:pPr>
              <a:lnSpc>
                <a:spcPct val="80000"/>
              </a:lnSpc>
              <a:buFontTx/>
              <a:buNone/>
            </a:pPr>
            <a:r>
              <a:rPr lang="en-US" altLang="en-US" sz="2000" dirty="0"/>
              <a:t>    	    Rectangle r = </a:t>
            </a:r>
            <a:r>
              <a:rPr lang="en-US" altLang="en-US" sz="2000" dirty="0">
                <a:solidFill>
                  <a:srgbClr val="003366"/>
                </a:solidFill>
              </a:rPr>
              <a:t>new </a:t>
            </a:r>
            <a:r>
              <a:rPr lang="en-US" altLang="en-US" sz="2000" dirty="0"/>
              <a:t>Rectangle( );</a:t>
            </a:r>
          </a:p>
          <a:p>
            <a:pPr>
              <a:lnSpc>
                <a:spcPct val="80000"/>
              </a:lnSpc>
              <a:buFontTx/>
              <a:buNone/>
            </a:pPr>
            <a:r>
              <a:rPr lang="en-US" altLang="en-US" sz="2000" dirty="0"/>
              <a:t>    	    Circle c = </a:t>
            </a:r>
            <a:r>
              <a:rPr lang="en-US" altLang="en-US" sz="2000" dirty="0">
                <a:solidFill>
                  <a:srgbClr val="003366"/>
                </a:solidFill>
              </a:rPr>
              <a:t>new</a:t>
            </a:r>
            <a:r>
              <a:rPr lang="en-US" altLang="en-US" sz="2000" dirty="0"/>
              <a:t> Circle( );</a:t>
            </a:r>
          </a:p>
          <a:p>
            <a:pPr>
              <a:lnSpc>
                <a:spcPct val="80000"/>
              </a:lnSpc>
              <a:buFontTx/>
              <a:buNone/>
            </a:pPr>
            <a:r>
              <a:rPr lang="en-US" altLang="en-US" sz="2000" dirty="0"/>
              <a:t>    	    Area a ;  </a:t>
            </a:r>
            <a:r>
              <a:rPr lang="en-US" altLang="en-US" sz="2000" i="1" dirty="0"/>
              <a:t>// Object of the Interface</a:t>
            </a:r>
            <a:endParaRPr lang="en-US" altLang="en-US" sz="2000" dirty="0"/>
          </a:p>
          <a:p>
            <a:pPr>
              <a:lnSpc>
                <a:spcPct val="80000"/>
              </a:lnSpc>
              <a:buFontTx/>
              <a:buNone/>
            </a:pPr>
            <a:r>
              <a:rPr lang="en-US" altLang="en-US" sz="2000" dirty="0"/>
              <a:t>    	    a = r ;</a:t>
            </a:r>
          </a:p>
          <a:p>
            <a:pPr>
              <a:lnSpc>
                <a:spcPct val="80000"/>
              </a:lnSpc>
              <a:buFontTx/>
              <a:buNone/>
            </a:pPr>
            <a:r>
              <a:rPr lang="en-US" altLang="en-US" sz="2000" dirty="0"/>
              <a:t>    	    </a:t>
            </a:r>
            <a:r>
              <a:rPr lang="en-US" altLang="en-US" sz="2000" dirty="0" err="1"/>
              <a:t>System.out.println</a:t>
            </a:r>
            <a:r>
              <a:rPr lang="en-US" altLang="en-US" sz="2000" dirty="0"/>
              <a:t>("\n  Area of Rectangle = " + </a:t>
            </a:r>
            <a:r>
              <a:rPr lang="en-US" altLang="en-US" sz="2000" dirty="0" err="1"/>
              <a:t>a.compute</a:t>
            </a:r>
            <a:r>
              <a:rPr lang="en-US" altLang="en-US" sz="2000" dirty="0"/>
              <a:t>(15.5, 12.3));</a:t>
            </a:r>
          </a:p>
          <a:p>
            <a:pPr>
              <a:lnSpc>
                <a:spcPct val="80000"/>
              </a:lnSpc>
              <a:buFontTx/>
              <a:buNone/>
            </a:pPr>
            <a:r>
              <a:rPr lang="en-US" altLang="en-US" sz="2000" dirty="0"/>
              <a:t>    	    a = c ;</a:t>
            </a:r>
          </a:p>
          <a:p>
            <a:pPr>
              <a:lnSpc>
                <a:spcPct val="80000"/>
              </a:lnSpc>
              <a:buFontTx/>
              <a:buNone/>
            </a:pPr>
            <a:r>
              <a:rPr lang="en-US" altLang="en-US" sz="2000" dirty="0"/>
              <a:t>    	    </a:t>
            </a:r>
            <a:r>
              <a:rPr lang="en-US" altLang="en-US" sz="2000" dirty="0" err="1"/>
              <a:t>System.out.println</a:t>
            </a:r>
            <a:r>
              <a:rPr lang="en-US" altLang="en-US" sz="2000" dirty="0"/>
              <a:t>("  Area of Circle = " + </a:t>
            </a:r>
            <a:r>
              <a:rPr lang="en-US" altLang="en-US" sz="2000" dirty="0" err="1"/>
              <a:t>a.compute</a:t>
            </a:r>
            <a:r>
              <a:rPr lang="en-US" altLang="en-US" sz="2000" dirty="0"/>
              <a:t>(12.5, 0.0));</a:t>
            </a:r>
          </a:p>
          <a:p>
            <a:pPr>
              <a:lnSpc>
                <a:spcPct val="80000"/>
              </a:lnSpc>
              <a:buFontTx/>
              <a:buNone/>
            </a:pPr>
            <a:r>
              <a:rPr lang="en-US" altLang="en-US" sz="2000" dirty="0"/>
              <a:t>    	}</a:t>
            </a:r>
          </a:p>
          <a:p>
            <a:pPr>
              <a:lnSpc>
                <a:spcPct val="80000"/>
              </a:lnSpc>
              <a:buFontTx/>
              <a:buNone/>
            </a:pPr>
            <a:r>
              <a:rPr lang="en-US" altLang="en-US" sz="2000" dirty="0"/>
              <a:t>}</a:t>
            </a:r>
          </a:p>
        </p:txBody>
      </p:sp>
      <p:sp>
        <p:nvSpPr>
          <p:cNvPr id="35844" name="Text Box 4">
            <a:extLst>
              <a:ext uri="{FF2B5EF4-FFF2-40B4-BE49-F238E27FC236}">
                <a16:creationId xmlns:a16="http://schemas.microsoft.com/office/drawing/2014/main" id="{14D5E045-E94B-45B5-B66A-0538682B7770}"/>
              </a:ext>
            </a:extLst>
          </p:cNvPr>
          <p:cNvSpPr txBox="1">
            <a:spLocks noChangeArrowheads="1"/>
          </p:cNvSpPr>
          <p:nvPr/>
        </p:nvSpPr>
        <p:spPr bwMode="auto">
          <a:xfrm>
            <a:off x="3276600" y="5300663"/>
            <a:ext cx="424815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FF0066"/>
                </a:solidFill>
              </a:rPr>
              <a:t>Output:</a:t>
            </a:r>
          </a:p>
          <a:p>
            <a:pPr>
              <a:spcBef>
                <a:spcPct val="50000"/>
              </a:spcBef>
            </a:pPr>
            <a:r>
              <a:rPr lang="en-US" altLang="en-US"/>
              <a:t>	Area of Rectangle = 190.65</a:t>
            </a:r>
          </a:p>
          <a:p>
            <a:pPr>
              <a:spcBef>
                <a:spcPct val="50000"/>
              </a:spcBef>
            </a:pPr>
            <a:r>
              <a:rPr lang="en-US" altLang="en-US"/>
              <a:t>	Area of Circle = 490.625</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F68ACF4-7B41-44F0-A425-38AA59539B35}"/>
              </a:ext>
            </a:extLst>
          </p:cNvPr>
          <p:cNvSpPr>
            <a:spLocks noGrp="1" noChangeArrowheads="1"/>
          </p:cNvSpPr>
          <p:nvPr>
            <p:ph type="title"/>
          </p:nvPr>
        </p:nvSpPr>
        <p:spPr>
          <a:xfrm>
            <a:off x="2133600" y="609600"/>
            <a:ext cx="5122863" cy="417512"/>
          </a:xfrm>
        </p:spPr>
        <p:txBody>
          <a:bodyPr/>
          <a:lstStyle/>
          <a:p>
            <a:pPr algn="l"/>
            <a:r>
              <a:rPr lang="en-US" altLang="en-US" sz="2800" dirty="0">
                <a:solidFill>
                  <a:schemeClr val="tx1"/>
                </a:solidFill>
              </a:rPr>
              <a:t>Accessing Interface Variables</a:t>
            </a:r>
          </a:p>
        </p:txBody>
      </p:sp>
      <p:sp>
        <p:nvSpPr>
          <p:cNvPr id="23555" name="Rectangle 3">
            <a:extLst>
              <a:ext uri="{FF2B5EF4-FFF2-40B4-BE49-F238E27FC236}">
                <a16:creationId xmlns:a16="http://schemas.microsoft.com/office/drawing/2014/main" id="{6867D257-DAD8-45EE-AC29-F40C8423359D}"/>
              </a:ext>
            </a:extLst>
          </p:cNvPr>
          <p:cNvSpPr>
            <a:spLocks noGrp="1" noChangeArrowheads="1"/>
          </p:cNvSpPr>
          <p:nvPr>
            <p:ph type="body" idx="1"/>
          </p:nvPr>
        </p:nvSpPr>
        <p:spPr>
          <a:xfrm>
            <a:off x="323850" y="1295400"/>
            <a:ext cx="8569325" cy="5302250"/>
          </a:xfrm>
        </p:spPr>
        <p:txBody>
          <a:bodyPr/>
          <a:lstStyle/>
          <a:p>
            <a:pPr algn="just">
              <a:lnSpc>
                <a:spcPct val="90000"/>
              </a:lnSpc>
            </a:pPr>
            <a:r>
              <a:rPr lang="en-US" altLang="en-US" sz="2400" dirty="0"/>
              <a:t>Interfaces can be used to declare a set of constants that can be used in different classes.</a:t>
            </a:r>
          </a:p>
          <a:p>
            <a:pPr algn="just">
              <a:lnSpc>
                <a:spcPct val="90000"/>
              </a:lnSpc>
            </a:pPr>
            <a:endParaRPr lang="en-US" altLang="en-US" sz="2400" dirty="0"/>
          </a:p>
          <a:p>
            <a:pPr algn="just">
              <a:lnSpc>
                <a:spcPct val="90000"/>
              </a:lnSpc>
            </a:pPr>
            <a:r>
              <a:rPr lang="en-US" altLang="en-US" sz="2400" dirty="0"/>
              <a:t>This is similar to creating header files in </a:t>
            </a:r>
            <a:r>
              <a:rPr lang="en-US" altLang="en-US" sz="2400" b="1" dirty="0"/>
              <a:t>C++</a:t>
            </a:r>
            <a:r>
              <a:rPr lang="en-US" altLang="en-US" sz="2400" dirty="0"/>
              <a:t> to contain a large number of constants. </a:t>
            </a:r>
          </a:p>
          <a:p>
            <a:pPr algn="just">
              <a:lnSpc>
                <a:spcPct val="90000"/>
              </a:lnSpc>
            </a:pPr>
            <a:endParaRPr lang="en-US" altLang="en-US" sz="2400" dirty="0"/>
          </a:p>
          <a:p>
            <a:pPr algn="just">
              <a:lnSpc>
                <a:spcPct val="90000"/>
              </a:lnSpc>
            </a:pPr>
            <a:r>
              <a:rPr lang="en-US" altLang="en-US" sz="2400" dirty="0"/>
              <a:t>Since such interfaces do not contain methods, there is no need to worry about implementing any methods. </a:t>
            </a:r>
          </a:p>
          <a:p>
            <a:pPr algn="just">
              <a:lnSpc>
                <a:spcPct val="90000"/>
              </a:lnSpc>
            </a:pPr>
            <a:endParaRPr lang="en-US" altLang="en-US" sz="2400" dirty="0"/>
          </a:p>
          <a:p>
            <a:pPr algn="just">
              <a:lnSpc>
                <a:spcPct val="90000"/>
              </a:lnSpc>
            </a:pPr>
            <a:r>
              <a:rPr lang="en-US" altLang="en-US" sz="2400" dirty="0"/>
              <a:t>The constant values will be available to any class that implements the interface. </a:t>
            </a:r>
          </a:p>
          <a:p>
            <a:pPr algn="just">
              <a:lnSpc>
                <a:spcPct val="90000"/>
              </a:lnSpc>
            </a:pPr>
            <a:endParaRPr lang="en-US" altLang="en-US" sz="2400" dirty="0"/>
          </a:p>
          <a:p>
            <a:pPr algn="just">
              <a:lnSpc>
                <a:spcPct val="90000"/>
              </a:lnSpc>
            </a:pPr>
            <a:r>
              <a:rPr lang="en-US" altLang="en-US" sz="2400" dirty="0"/>
              <a:t>The values can be used in any method, as part of any variable declaration, or anywhere where one can use a final value.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3980FC1-F64E-4A16-B049-7A1FB1DDD276}"/>
              </a:ext>
            </a:extLst>
          </p:cNvPr>
          <p:cNvSpPr>
            <a:spLocks noGrp="1" noChangeArrowheads="1"/>
          </p:cNvSpPr>
          <p:nvPr>
            <p:ph type="title"/>
          </p:nvPr>
        </p:nvSpPr>
        <p:spPr>
          <a:xfrm>
            <a:off x="471487" y="731837"/>
            <a:ext cx="8229600" cy="417512"/>
          </a:xfrm>
        </p:spPr>
        <p:txBody>
          <a:bodyPr/>
          <a:lstStyle/>
          <a:p>
            <a:r>
              <a:rPr lang="en-US" altLang="en-US" sz="2800" dirty="0">
                <a:solidFill>
                  <a:schemeClr val="tx1"/>
                </a:solidFill>
              </a:rPr>
              <a:t>Cont.</a:t>
            </a:r>
          </a:p>
        </p:txBody>
      </p:sp>
      <p:sp>
        <p:nvSpPr>
          <p:cNvPr id="25603" name="Rectangle 3">
            <a:extLst>
              <a:ext uri="{FF2B5EF4-FFF2-40B4-BE49-F238E27FC236}">
                <a16:creationId xmlns:a16="http://schemas.microsoft.com/office/drawing/2014/main" id="{598AF4B0-6320-4E05-986E-C148BBB4B5E7}"/>
              </a:ext>
            </a:extLst>
          </p:cNvPr>
          <p:cNvSpPr>
            <a:spLocks noGrp="1" noChangeArrowheads="1"/>
          </p:cNvSpPr>
          <p:nvPr>
            <p:ph type="body" idx="1"/>
          </p:nvPr>
        </p:nvSpPr>
        <p:spPr>
          <a:xfrm>
            <a:off x="457200" y="1447800"/>
            <a:ext cx="8229600" cy="4678363"/>
          </a:xfrm>
        </p:spPr>
        <p:txBody>
          <a:bodyPr/>
          <a:lstStyle/>
          <a:p>
            <a:pPr>
              <a:lnSpc>
                <a:spcPct val="80000"/>
              </a:lnSpc>
              <a:buFontTx/>
              <a:buNone/>
            </a:pPr>
            <a:r>
              <a:rPr lang="en-US" altLang="en-US" sz="2000" dirty="0"/>
              <a:t>For example, consider the following segment:</a:t>
            </a:r>
          </a:p>
          <a:p>
            <a:pPr>
              <a:lnSpc>
                <a:spcPct val="80000"/>
              </a:lnSpc>
            </a:pPr>
            <a:endParaRPr lang="en-US" altLang="en-US" sz="2000" b="1" dirty="0"/>
          </a:p>
          <a:p>
            <a:pPr>
              <a:lnSpc>
                <a:spcPct val="80000"/>
              </a:lnSpc>
              <a:buFontTx/>
              <a:buNone/>
            </a:pPr>
            <a:r>
              <a:rPr lang="en-US" altLang="en-US" sz="2000" b="1" dirty="0"/>
              <a:t>	</a:t>
            </a:r>
            <a:r>
              <a:rPr lang="en-US" altLang="en-US" sz="2000" b="1" dirty="0">
                <a:solidFill>
                  <a:srgbClr val="006600"/>
                </a:solidFill>
              </a:rPr>
              <a:t>interface</a:t>
            </a:r>
            <a:r>
              <a:rPr lang="en-US" altLang="en-US" sz="2000" b="1" dirty="0"/>
              <a:t> A</a:t>
            </a:r>
          </a:p>
          <a:p>
            <a:pPr>
              <a:lnSpc>
                <a:spcPct val="80000"/>
              </a:lnSpc>
              <a:buFontTx/>
              <a:buNone/>
            </a:pPr>
            <a:r>
              <a:rPr lang="en-US" altLang="en-US" sz="2000" b="1" dirty="0"/>
              <a:t>	{</a:t>
            </a:r>
          </a:p>
          <a:p>
            <a:pPr>
              <a:lnSpc>
                <a:spcPct val="80000"/>
              </a:lnSpc>
              <a:buFontTx/>
              <a:buNone/>
            </a:pPr>
            <a:r>
              <a:rPr lang="en-US" altLang="en-US" sz="2000" b="1" dirty="0"/>
              <a:t>		</a:t>
            </a:r>
            <a:r>
              <a:rPr lang="en-US" altLang="en-US" sz="2000" b="1" dirty="0">
                <a:solidFill>
                  <a:srgbClr val="003366"/>
                </a:solidFill>
              </a:rPr>
              <a:t>int </a:t>
            </a:r>
            <a:r>
              <a:rPr lang="en-US" altLang="en-US" sz="2000" b="1" dirty="0"/>
              <a:t>m = 10 ;</a:t>
            </a:r>
          </a:p>
          <a:p>
            <a:pPr>
              <a:lnSpc>
                <a:spcPct val="80000"/>
              </a:lnSpc>
              <a:buFontTx/>
              <a:buNone/>
            </a:pPr>
            <a:r>
              <a:rPr lang="en-US" altLang="en-US" sz="2000" b="1" dirty="0"/>
              <a:t>		</a:t>
            </a:r>
            <a:r>
              <a:rPr lang="en-US" altLang="en-US" sz="2000" b="1" dirty="0">
                <a:solidFill>
                  <a:srgbClr val="003366"/>
                </a:solidFill>
              </a:rPr>
              <a:t>int </a:t>
            </a:r>
            <a:r>
              <a:rPr lang="en-US" altLang="en-US" sz="2000" b="1" dirty="0"/>
              <a:t>n = 50 ;</a:t>
            </a:r>
          </a:p>
          <a:p>
            <a:pPr>
              <a:lnSpc>
                <a:spcPct val="80000"/>
              </a:lnSpc>
              <a:buFontTx/>
              <a:buNone/>
            </a:pPr>
            <a:r>
              <a:rPr lang="en-US" altLang="en-US" sz="2000" b="1" dirty="0"/>
              <a:t>	}</a:t>
            </a:r>
          </a:p>
          <a:p>
            <a:pPr>
              <a:lnSpc>
                <a:spcPct val="80000"/>
              </a:lnSpc>
              <a:buFontTx/>
              <a:buNone/>
            </a:pPr>
            <a:r>
              <a:rPr lang="en-US" altLang="en-US" sz="2000" b="1" dirty="0"/>
              <a:t>	</a:t>
            </a:r>
            <a:r>
              <a:rPr lang="en-US" altLang="en-US" sz="2000" b="1" dirty="0">
                <a:solidFill>
                  <a:srgbClr val="006600"/>
                </a:solidFill>
              </a:rPr>
              <a:t>class</a:t>
            </a:r>
            <a:r>
              <a:rPr lang="en-US" altLang="en-US" sz="2000" b="1" dirty="0"/>
              <a:t> B </a:t>
            </a:r>
            <a:r>
              <a:rPr lang="en-US" altLang="en-US" sz="2000" b="1" dirty="0">
                <a:solidFill>
                  <a:srgbClr val="003366"/>
                </a:solidFill>
              </a:rPr>
              <a:t>implements</a:t>
            </a:r>
            <a:r>
              <a:rPr lang="en-US" altLang="en-US" sz="2000" b="1" dirty="0"/>
              <a:t> A</a:t>
            </a:r>
          </a:p>
          <a:p>
            <a:pPr>
              <a:lnSpc>
                <a:spcPct val="80000"/>
              </a:lnSpc>
              <a:buFontTx/>
              <a:buNone/>
            </a:pPr>
            <a:r>
              <a:rPr lang="en-US" altLang="en-US" sz="2000" b="1" dirty="0"/>
              <a:t>	{</a:t>
            </a:r>
          </a:p>
          <a:p>
            <a:pPr>
              <a:lnSpc>
                <a:spcPct val="80000"/>
              </a:lnSpc>
              <a:buFontTx/>
              <a:buNone/>
            </a:pPr>
            <a:r>
              <a:rPr lang="en-US" altLang="en-US" sz="2000" b="1" dirty="0"/>
              <a:t>		</a:t>
            </a:r>
            <a:r>
              <a:rPr lang="en-US" altLang="en-US" sz="2000" b="1" dirty="0">
                <a:solidFill>
                  <a:srgbClr val="003366"/>
                </a:solidFill>
              </a:rPr>
              <a:t>int</a:t>
            </a:r>
            <a:r>
              <a:rPr lang="en-US" altLang="en-US" sz="2000" b="1" dirty="0"/>
              <a:t> x = m ;</a:t>
            </a:r>
          </a:p>
          <a:p>
            <a:pPr>
              <a:lnSpc>
                <a:spcPct val="80000"/>
              </a:lnSpc>
              <a:buFontTx/>
              <a:buNone/>
            </a:pPr>
            <a:r>
              <a:rPr lang="en-US" altLang="en-US" sz="2000" b="1" dirty="0"/>
              <a:t>		</a:t>
            </a:r>
            <a:r>
              <a:rPr lang="en-US" altLang="en-US" sz="2000" b="1" dirty="0">
                <a:solidFill>
                  <a:srgbClr val="003366"/>
                </a:solidFill>
              </a:rPr>
              <a:t>void</a:t>
            </a:r>
            <a:r>
              <a:rPr lang="en-US" altLang="en-US" sz="2000" b="1" dirty="0"/>
              <a:t> </a:t>
            </a:r>
            <a:r>
              <a:rPr lang="en-US" altLang="en-US" sz="2000" b="1" dirty="0" err="1"/>
              <a:t>methodB</a:t>
            </a:r>
            <a:r>
              <a:rPr lang="en-US" altLang="en-US" sz="2000" b="1" dirty="0"/>
              <a:t>(</a:t>
            </a:r>
            <a:r>
              <a:rPr lang="en-US" altLang="en-US" sz="2000" b="1" dirty="0">
                <a:solidFill>
                  <a:srgbClr val="003366"/>
                </a:solidFill>
              </a:rPr>
              <a:t>int</a:t>
            </a:r>
            <a:r>
              <a:rPr lang="en-US" altLang="en-US" sz="2000" b="1" dirty="0"/>
              <a:t> size)</a:t>
            </a:r>
          </a:p>
          <a:p>
            <a:pPr>
              <a:lnSpc>
                <a:spcPct val="80000"/>
              </a:lnSpc>
              <a:buFontTx/>
              <a:buNone/>
            </a:pPr>
            <a:r>
              <a:rPr lang="en-US" altLang="en-US" sz="2000" b="1" dirty="0"/>
              <a:t>		{</a:t>
            </a:r>
          </a:p>
          <a:p>
            <a:pPr>
              <a:lnSpc>
                <a:spcPct val="80000"/>
              </a:lnSpc>
              <a:buFontTx/>
              <a:buNone/>
            </a:pPr>
            <a:r>
              <a:rPr lang="en-US" altLang="en-US" sz="2000" b="1" dirty="0"/>
              <a:t>			………….</a:t>
            </a:r>
          </a:p>
          <a:p>
            <a:pPr>
              <a:lnSpc>
                <a:spcPct val="80000"/>
              </a:lnSpc>
              <a:buFontTx/>
              <a:buNone/>
            </a:pPr>
            <a:r>
              <a:rPr lang="en-US" altLang="en-US" sz="2000" b="1" dirty="0"/>
              <a:t>			if (size &lt; n)</a:t>
            </a:r>
          </a:p>
          <a:p>
            <a:pPr>
              <a:lnSpc>
                <a:spcPct val="80000"/>
              </a:lnSpc>
              <a:buFontTx/>
              <a:buNone/>
            </a:pPr>
            <a:r>
              <a:rPr lang="en-US" altLang="en-US" sz="2000" b="1" dirty="0"/>
              <a:t>			………….</a:t>
            </a:r>
          </a:p>
          <a:p>
            <a:pPr>
              <a:lnSpc>
                <a:spcPct val="80000"/>
              </a:lnSpc>
              <a:buFontTx/>
              <a:buNone/>
            </a:pPr>
            <a:r>
              <a:rPr lang="en-US" altLang="en-US" sz="2000" b="1" dirty="0"/>
              <a:t>		}</a:t>
            </a:r>
          </a:p>
          <a:p>
            <a:pPr>
              <a:lnSpc>
                <a:spcPct val="80000"/>
              </a:lnSpc>
              <a:buFontTx/>
              <a:buNone/>
            </a:pPr>
            <a:r>
              <a:rPr lang="en-US" altLang="en-US" sz="2000" b="1" dirty="0"/>
              <a:t>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a:extLst>
              <a:ext uri="{FF2B5EF4-FFF2-40B4-BE49-F238E27FC236}">
                <a16:creationId xmlns:a16="http://schemas.microsoft.com/office/drawing/2014/main" id="{A7692F38-8AF7-4655-9B9B-1A5819FC04EC}"/>
              </a:ext>
            </a:extLst>
          </p:cNvPr>
          <p:cNvSpPr>
            <a:spLocks noGrp="1" noChangeArrowheads="1"/>
          </p:cNvSpPr>
          <p:nvPr>
            <p:ph type="title"/>
          </p:nvPr>
        </p:nvSpPr>
        <p:spPr>
          <a:xfrm>
            <a:off x="457200" y="669925"/>
            <a:ext cx="8229600" cy="490538"/>
          </a:xfrm>
        </p:spPr>
        <p:txBody>
          <a:bodyPr/>
          <a:lstStyle/>
          <a:p>
            <a:r>
              <a:rPr lang="en-US" altLang="en-US" sz="3200" dirty="0">
                <a:solidFill>
                  <a:schemeClr val="tx1"/>
                </a:solidFill>
              </a:rPr>
              <a:t>Hybrid Inheritance in Java</a:t>
            </a:r>
          </a:p>
        </p:txBody>
      </p:sp>
      <p:sp>
        <p:nvSpPr>
          <p:cNvPr id="39941" name="Rectangle 5">
            <a:extLst>
              <a:ext uri="{FF2B5EF4-FFF2-40B4-BE49-F238E27FC236}">
                <a16:creationId xmlns:a16="http://schemas.microsoft.com/office/drawing/2014/main" id="{3BE7CB13-6FCF-42EB-B0E4-0A77D4ECD7D6}"/>
              </a:ext>
            </a:extLst>
          </p:cNvPr>
          <p:cNvSpPr>
            <a:spLocks noChangeArrowheads="1"/>
          </p:cNvSpPr>
          <p:nvPr/>
        </p:nvSpPr>
        <p:spPr bwMode="auto">
          <a:xfrm>
            <a:off x="1979613" y="1628775"/>
            <a:ext cx="1800225" cy="936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Student </a:t>
            </a:r>
          </a:p>
        </p:txBody>
      </p:sp>
      <p:sp>
        <p:nvSpPr>
          <p:cNvPr id="39942" name="Rectangle 6">
            <a:extLst>
              <a:ext uri="{FF2B5EF4-FFF2-40B4-BE49-F238E27FC236}">
                <a16:creationId xmlns:a16="http://schemas.microsoft.com/office/drawing/2014/main" id="{00A935E4-13B0-476F-B6C7-E4EC6CC8EFD5}"/>
              </a:ext>
            </a:extLst>
          </p:cNvPr>
          <p:cNvSpPr>
            <a:spLocks noChangeArrowheads="1"/>
          </p:cNvSpPr>
          <p:nvPr/>
        </p:nvSpPr>
        <p:spPr bwMode="auto">
          <a:xfrm>
            <a:off x="1979613" y="3213100"/>
            <a:ext cx="1728787"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Test</a:t>
            </a:r>
          </a:p>
        </p:txBody>
      </p:sp>
      <p:sp>
        <p:nvSpPr>
          <p:cNvPr id="39943" name="Rectangle 7">
            <a:extLst>
              <a:ext uri="{FF2B5EF4-FFF2-40B4-BE49-F238E27FC236}">
                <a16:creationId xmlns:a16="http://schemas.microsoft.com/office/drawing/2014/main" id="{C886FEF2-7C25-4F72-8761-EC95D0DADEC5}"/>
              </a:ext>
            </a:extLst>
          </p:cNvPr>
          <p:cNvSpPr>
            <a:spLocks noChangeArrowheads="1"/>
          </p:cNvSpPr>
          <p:nvPr/>
        </p:nvSpPr>
        <p:spPr bwMode="auto">
          <a:xfrm>
            <a:off x="6011863" y="3141663"/>
            <a:ext cx="1657350"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Sports</a:t>
            </a:r>
          </a:p>
        </p:txBody>
      </p:sp>
      <p:sp>
        <p:nvSpPr>
          <p:cNvPr id="39944" name="Rectangle 8">
            <a:extLst>
              <a:ext uri="{FF2B5EF4-FFF2-40B4-BE49-F238E27FC236}">
                <a16:creationId xmlns:a16="http://schemas.microsoft.com/office/drawing/2014/main" id="{1913FE19-C0A8-4698-B7D6-CF8A4FAE18A5}"/>
              </a:ext>
            </a:extLst>
          </p:cNvPr>
          <p:cNvSpPr>
            <a:spLocks noChangeArrowheads="1"/>
          </p:cNvSpPr>
          <p:nvPr/>
        </p:nvSpPr>
        <p:spPr bwMode="auto">
          <a:xfrm>
            <a:off x="3851275" y="5229225"/>
            <a:ext cx="1655763"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Results</a:t>
            </a:r>
          </a:p>
        </p:txBody>
      </p:sp>
      <p:sp>
        <p:nvSpPr>
          <p:cNvPr id="39945" name="Line 9">
            <a:extLst>
              <a:ext uri="{FF2B5EF4-FFF2-40B4-BE49-F238E27FC236}">
                <a16:creationId xmlns:a16="http://schemas.microsoft.com/office/drawing/2014/main" id="{9CEF9F35-D63F-4CE0-B1C9-2008FB3CAA87}"/>
              </a:ext>
            </a:extLst>
          </p:cNvPr>
          <p:cNvSpPr>
            <a:spLocks noChangeShapeType="1"/>
          </p:cNvSpPr>
          <p:nvPr/>
        </p:nvSpPr>
        <p:spPr bwMode="auto">
          <a:xfrm flipH="1" flipV="1">
            <a:off x="2916238" y="3933825"/>
            <a:ext cx="12954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6" name="Line 10">
            <a:extLst>
              <a:ext uri="{FF2B5EF4-FFF2-40B4-BE49-F238E27FC236}">
                <a16:creationId xmlns:a16="http://schemas.microsoft.com/office/drawing/2014/main" id="{64F4D04E-BD71-438D-A65E-2F83644381FA}"/>
              </a:ext>
            </a:extLst>
          </p:cNvPr>
          <p:cNvSpPr>
            <a:spLocks noChangeShapeType="1"/>
          </p:cNvSpPr>
          <p:nvPr/>
        </p:nvSpPr>
        <p:spPr bwMode="auto">
          <a:xfrm flipV="1">
            <a:off x="5292725" y="3933825"/>
            <a:ext cx="1150938"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7" name="Line 11">
            <a:extLst>
              <a:ext uri="{FF2B5EF4-FFF2-40B4-BE49-F238E27FC236}">
                <a16:creationId xmlns:a16="http://schemas.microsoft.com/office/drawing/2014/main" id="{11FBAA1F-8B8F-4B54-A80F-1E4F149EA208}"/>
              </a:ext>
            </a:extLst>
          </p:cNvPr>
          <p:cNvSpPr>
            <a:spLocks noChangeShapeType="1"/>
          </p:cNvSpPr>
          <p:nvPr/>
        </p:nvSpPr>
        <p:spPr bwMode="auto">
          <a:xfrm flipV="1">
            <a:off x="2771775" y="2565400"/>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8" name="Text Box 12">
            <a:extLst>
              <a:ext uri="{FF2B5EF4-FFF2-40B4-BE49-F238E27FC236}">
                <a16:creationId xmlns:a16="http://schemas.microsoft.com/office/drawing/2014/main" id="{8214F860-E418-461D-8C88-BD280EAE4554}"/>
              </a:ext>
            </a:extLst>
          </p:cNvPr>
          <p:cNvSpPr txBox="1">
            <a:spLocks noChangeArrowheads="1"/>
          </p:cNvSpPr>
          <p:nvPr/>
        </p:nvSpPr>
        <p:spPr bwMode="auto">
          <a:xfrm>
            <a:off x="1258888" y="1916113"/>
            <a:ext cx="9350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6600"/>
                </a:solidFill>
              </a:rPr>
              <a:t>class</a:t>
            </a:r>
          </a:p>
        </p:txBody>
      </p:sp>
      <p:sp>
        <p:nvSpPr>
          <p:cNvPr id="39950" name="Text Box 14">
            <a:extLst>
              <a:ext uri="{FF2B5EF4-FFF2-40B4-BE49-F238E27FC236}">
                <a16:creationId xmlns:a16="http://schemas.microsoft.com/office/drawing/2014/main" id="{6B2B27D7-04F2-41D2-AEB9-FADF7EF19BCF}"/>
              </a:ext>
            </a:extLst>
          </p:cNvPr>
          <p:cNvSpPr txBox="1">
            <a:spLocks noChangeArrowheads="1"/>
          </p:cNvSpPr>
          <p:nvPr/>
        </p:nvSpPr>
        <p:spPr bwMode="auto">
          <a:xfrm>
            <a:off x="4902200" y="3284538"/>
            <a:ext cx="1152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6600"/>
                </a:solidFill>
              </a:rPr>
              <a:t>interface</a:t>
            </a:r>
          </a:p>
        </p:txBody>
      </p:sp>
      <p:sp>
        <p:nvSpPr>
          <p:cNvPr id="39951" name="Text Box 15">
            <a:extLst>
              <a:ext uri="{FF2B5EF4-FFF2-40B4-BE49-F238E27FC236}">
                <a16:creationId xmlns:a16="http://schemas.microsoft.com/office/drawing/2014/main" id="{E91E8FBC-71ED-4D00-AC48-BB9152227E47}"/>
              </a:ext>
            </a:extLst>
          </p:cNvPr>
          <p:cNvSpPr txBox="1">
            <a:spLocks noChangeArrowheads="1"/>
          </p:cNvSpPr>
          <p:nvPr/>
        </p:nvSpPr>
        <p:spPr bwMode="auto">
          <a:xfrm>
            <a:off x="1243013" y="3357563"/>
            <a:ext cx="10810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6600"/>
                </a:solidFill>
              </a:rPr>
              <a:t>class</a:t>
            </a:r>
          </a:p>
        </p:txBody>
      </p:sp>
      <p:sp>
        <p:nvSpPr>
          <p:cNvPr id="39952" name="Text Box 16">
            <a:extLst>
              <a:ext uri="{FF2B5EF4-FFF2-40B4-BE49-F238E27FC236}">
                <a16:creationId xmlns:a16="http://schemas.microsoft.com/office/drawing/2014/main" id="{B0522388-BA81-490F-8DAD-BD1D9274F5C4}"/>
              </a:ext>
            </a:extLst>
          </p:cNvPr>
          <p:cNvSpPr txBox="1">
            <a:spLocks noChangeArrowheads="1"/>
          </p:cNvSpPr>
          <p:nvPr/>
        </p:nvSpPr>
        <p:spPr bwMode="auto">
          <a:xfrm>
            <a:off x="3073400" y="5373688"/>
            <a:ext cx="936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6600"/>
                </a:solidFill>
              </a:rPr>
              <a:t>class</a:t>
            </a:r>
          </a:p>
        </p:txBody>
      </p:sp>
      <p:sp>
        <p:nvSpPr>
          <p:cNvPr id="39953" name="Text Box 17">
            <a:extLst>
              <a:ext uri="{FF2B5EF4-FFF2-40B4-BE49-F238E27FC236}">
                <a16:creationId xmlns:a16="http://schemas.microsoft.com/office/drawing/2014/main" id="{1A02B930-2BC1-4D03-A9CE-389C3682ED61}"/>
              </a:ext>
            </a:extLst>
          </p:cNvPr>
          <p:cNvSpPr txBox="1">
            <a:spLocks noChangeArrowheads="1"/>
          </p:cNvSpPr>
          <p:nvPr/>
        </p:nvSpPr>
        <p:spPr bwMode="auto">
          <a:xfrm>
            <a:off x="2743200" y="2781300"/>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extends</a:t>
            </a:r>
          </a:p>
        </p:txBody>
      </p:sp>
      <p:sp>
        <p:nvSpPr>
          <p:cNvPr id="39954" name="Text Box 18">
            <a:extLst>
              <a:ext uri="{FF2B5EF4-FFF2-40B4-BE49-F238E27FC236}">
                <a16:creationId xmlns:a16="http://schemas.microsoft.com/office/drawing/2014/main" id="{B2049175-58E4-4A14-8CB4-21F2515BCCA4}"/>
              </a:ext>
            </a:extLst>
          </p:cNvPr>
          <p:cNvSpPr txBox="1">
            <a:spLocks noChangeArrowheads="1"/>
          </p:cNvSpPr>
          <p:nvPr/>
        </p:nvSpPr>
        <p:spPr bwMode="auto">
          <a:xfrm>
            <a:off x="5724525" y="4581525"/>
            <a:ext cx="1439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implements</a:t>
            </a:r>
          </a:p>
        </p:txBody>
      </p:sp>
      <p:sp>
        <p:nvSpPr>
          <p:cNvPr id="39955" name="Text Box 19">
            <a:extLst>
              <a:ext uri="{FF2B5EF4-FFF2-40B4-BE49-F238E27FC236}">
                <a16:creationId xmlns:a16="http://schemas.microsoft.com/office/drawing/2014/main" id="{F7194B79-FBCE-4BEF-809F-58B7A0387843}"/>
              </a:ext>
            </a:extLst>
          </p:cNvPr>
          <p:cNvSpPr txBox="1">
            <a:spLocks noChangeArrowheads="1"/>
          </p:cNvSpPr>
          <p:nvPr/>
        </p:nvSpPr>
        <p:spPr bwMode="auto">
          <a:xfrm>
            <a:off x="2700338" y="4581525"/>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extends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CE0CBD1-1E1B-4964-8F95-13FCBC8C4736}"/>
              </a:ext>
            </a:extLst>
          </p:cNvPr>
          <p:cNvSpPr>
            <a:spLocks noGrp="1" noChangeArrowheads="1"/>
          </p:cNvSpPr>
          <p:nvPr>
            <p:ph type="title"/>
          </p:nvPr>
        </p:nvSpPr>
        <p:spPr>
          <a:xfrm>
            <a:off x="3666331" y="685800"/>
            <a:ext cx="1811337" cy="288925"/>
          </a:xfrm>
        </p:spPr>
        <p:txBody>
          <a:bodyPr/>
          <a:lstStyle/>
          <a:p>
            <a:pPr algn="l"/>
            <a:r>
              <a:rPr lang="en-US" altLang="en-US" sz="2800" dirty="0">
                <a:solidFill>
                  <a:schemeClr val="tx1"/>
                </a:solidFill>
              </a:rPr>
              <a:t>Example</a:t>
            </a:r>
          </a:p>
        </p:txBody>
      </p:sp>
      <p:sp>
        <p:nvSpPr>
          <p:cNvPr id="27651" name="Rectangle 3">
            <a:extLst>
              <a:ext uri="{FF2B5EF4-FFF2-40B4-BE49-F238E27FC236}">
                <a16:creationId xmlns:a16="http://schemas.microsoft.com/office/drawing/2014/main" id="{91AD1EA9-D09C-49E6-990A-CAEFD1B6E4F4}"/>
              </a:ext>
            </a:extLst>
          </p:cNvPr>
          <p:cNvSpPr>
            <a:spLocks noGrp="1" noChangeArrowheads="1"/>
          </p:cNvSpPr>
          <p:nvPr>
            <p:ph type="body" idx="1"/>
          </p:nvPr>
        </p:nvSpPr>
        <p:spPr>
          <a:xfrm>
            <a:off x="457200" y="1143000"/>
            <a:ext cx="8229600" cy="5454650"/>
          </a:xfrm>
        </p:spPr>
        <p:txBody>
          <a:bodyPr/>
          <a:lstStyle/>
          <a:p>
            <a:pPr>
              <a:lnSpc>
                <a:spcPct val="80000"/>
              </a:lnSpc>
              <a:buFontTx/>
              <a:buNone/>
            </a:pPr>
            <a:r>
              <a:rPr lang="en-US" altLang="en-US" sz="1800" b="1" dirty="0">
                <a:solidFill>
                  <a:srgbClr val="006600"/>
                </a:solidFill>
              </a:rPr>
              <a:t>class </a:t>
            </a:r>
            <a:r>
              <a:rPr lang="en-US" altLang="en-US" sz="1800" b="1" dirty="0"/>
              <a:t>Student </a:t>
            </a:r>
            <a:r>
              <a:rPr lang="en-US" altLang="en-US" sz="1800" i="1" dirty="0"/>
              <a:t>// Super class</a:t>
            </a:r>
            <a:endParaRPr lang="en-US" altLang="en-US" sz="1800" b="1" dirty="0"/>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int</a:t>
            </a:r>
            <a:r>
              <a:rPr lang="en-US" altLang="en-US" sz="1800" b="1" dirty="0">
                <a:solidFill>
                  <a:srgbClr val="006600"/>
                </a:solidFill>
              </a:rPr>
              <a:t> </a:t>
            </a:r>
            <a:r>
              <a:rPr lang="en-US" altLang="en-US" sz="1800" b="1" dirty="0" err="1"/>
              <a:t>roll_no</a:t>
            </a:r>
            <a:r>
              <a:rPr lang="en-US" altLang="en-US" sz="1800" b="1" dirty="0"/>
              <a:t> ;</a:t>
            </a:r>
          </a:p>
          <a:p>
            <a:pPr>
              <a:lnSpc>
                <a:spcPct val="80000"/>
              </a:lnSpc>
              <a:buFontTx/>
              <a:buNone/>
            </a:pPr>
            <a:r>
              <a:rPr lang="en-US" altLang="en-US" sz="1800" b="1" dirty="0"/>
              <a:t>  		</a:t>
            </a:r>
            <a:r>
              <a:rPr lang="en-US" altLang="en-US" sz="1800" b="1" dirty="0">
                <a:solidFill>
                  <a:srgbClr val="003366"/>
                </a:solidFill>
              </a:rPr>
              <a:t>void </a:t>
            </a:r>
            <a:r>
              <a:rPr lang="en-US" altLang="en-US" sz="1800" b="1" dirty="0" err="1"/>
              <a:t>getNumber</a:t>
            </a:r>
            <a:r>
              <a:rPr lang="en-US" altLang="en-US" sz="1800" b="1" dirty="0"/>
              <a:t>(int n)</a:t>
            </a:r>
          </a:p>
          <a:p>
            <a:pPr>
              <a:lnSpc>
                <a:spcPct val="80000"/>
              </a:lnSpc>
              <a:buFontTx/>
              <a:buNone/>
            </a:pPr>
            <a:r>
              <a:rPr lang="en-US" altLang="en-US" sz="1800" b="1" dirty="0"/>
              <a:t>  		{	</a:t>
            </a:r>
            <a:r>
              <a:rPr lang="en-US" altLang="en-US" sz="1800" b="1" dirty="0" err="1"/>
              <a:t>roll_no</a:t>
            </a:r>
            <a:r>
              <a:rPr lang="en-US" altLang="en-US" sz="1800" b="1" dirty="0"/>
              <a:t> = n ;	}</a:t>
            </a:r>
          </a:p>
          <a:p>
            <a:pPr>
              <a:lnSpc>
                <a:spcPct val="80000"/>
              </a:lnSpc>
              <a:buFontTx/>
              <a:buNone/>
            </a:pPr>
            <a:r>
              <a:rPr lang="en-US" altLang="en-US" sz="1800" b="1" dirty="0"/>
              <a:t>  		</a:t>
            </a:r>
            <a:r>
              <a:rPr lang="en-US" altLang="en-US" sz="1800" b="1" dirty="0">
                <a:solidFill>
                  <a:srgbClr val="003366"/>
                </a:solidFill>
              </a:rPr>
              <a:t>void </a:t>
            </a:r>
            <a:r>
              <a:rPr lang="en-US" altLang="en-US" sz="1800" b="1" dirty="0" err="1"/>
              <a:t>putNumber</a:t>
            </a:r>
            <a:r>
              <a:rPr lang="en-US" altLang="en-US" sz="1800" b="1" dirty="0"/>
              <a:t>( )</a:t>
            </a:r>
          </a:p>
          <a:p>
            <a:pPr>
              <a:lnSpc>
                <a:spcPct val="80000"/>
              </a:lnSpc>
              <a:buFontTx/>
              <a:buNone/>
            </a:pPr>
            <a:r>
              <a:rPr lang="en-US" altLang="en-US" sz="1800" b="1" dirty="0"/>
              <a:t>  		{	</a:t>
            </a:r>
            <a:r>
              <a:rPr lang="en-US" altLang="en-US" sz="1800" b="1" dirty="0" err="1"/>
              <a:t>System.out.println</a:t>
            </a:r>
            <a:r>
              <a:rPr lang="en-US" altLang="en-US" sz="1800" b="1" dirty="0"/>
              <a:t>("\n Roll no: = " + </a:t>
            </a:r>
            <a:r>
              <a:rPr lang="en-US" altLang="en-US" sz="1800" b="1" dirty="0" err="1"/>
              <a:t>roll_no</a:t>
            </a:r>
            <a:r>
              <a:rPr lang="en-US" altLang="en-US" sz="1800" b="1" dirty="0"/>
              <a:t>);	}</a:t>
            </a:r>
          </a:p>
          <a:p>
            <a:pPr>
              <a:lnSpc>
                <a:spcPct val="80000"/>
              </a:lnSpc>
              <a:buFontTx/>
              <a:buNone/>
            </a:pPr>
            <a:r>
              <a:rPr lang="en-US" altLang="en-US" sz="1800" b="1" dirty="0"/>
              <a:t>}		 </a:t>
            </a:r>
            <a:r>
              <a:rPr lang="en-US" altLang="en-US" sz="1800" i="1" dirty="0"/>
              <a:t>// End of the super class</a:t>
            </a:r>
          </a:p>
          <a:p>
            <a:pPr>
              <a:lnSpc>
                <a:spcPct val="80000"/>
              </a:lnSpc>
              <a:buFontTx/>
              <a:buNone/>
            </a:pPr>
            <a:endParaRPr lang="en-US" altLang="en-US" sz="1800" b="1" dirty="0"/>
          </a:p>
          <a:p>
            <a:pPr>
              <a:lnSpc>
                <a:spcPct val="80000"/>
              </a:lnSpc>
              <a:buFontTx/>
              <a:buNone/>
            </a:pPr>
            <a:r>
              <a:rPr lang="en-US" altLang="en-US" sz="1800" b="1" dirty="0">
                <a:solidFill>
                  <a:srgbClr val="006600"/>
                </a:solidFill>
              </a:rPr>
              <a:t>class</a:t>
            </a:r>
            <a:r>
              <a:rPr lang="en-US" altLang="en-US" sz="1800" b="1" dirty="0"/>
              <a:t> Test extends Student </a:t>
            </a:r>
            <a:r>
              <a:rPr lang="en-US" altLang="en-US" sz="1800" i="1" dirty="0"/>
              <a:t>// Sub class</a:t>
            </a:r>
            <a:endParaRPr lang="en-US" altLang="en-US" sz="1800" b="1" dirty="0"/>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float </a:t>
            </a:r>
            <a:r>
              <a:rPr lang="en-US" altLang="en-US" sz="1800" b="1" dirty="0"/>
              <a:t>part1, part2 ;</a:t>
            </a:r>
          </a:p>
          <a:p>
            <a:pPr>
              <a:lnSpc>
                <a:spcPct val="80000"/>
              </a:lnSpc>
              <a:buFontTx/>
              <a:buNone/>
            </a:pPr>
            <a:r>
              <a:rPr lang="en-US" altLang="en-US" sz="1800" b="1" dirty="0"/>
              <a:t>		</a:t>
            </a:r>
            <a:r>
              <a:rPr lang="en-US" altLang="en-US" sz="1800" b="1" dirty="0">
                <a:solidFill>
                  <a:srgbClr val="003366"/>
                </a:solidFill>
              </a:rPr>
              <a:t>void </a:t>
            </a:r>
            <a:r>
              <a:rPr lang="en-US" altLang="en-US" sz="1800" b="1" dirty="0" err="1"/>
              <a:t>getMarks</a:t>
            </a:r>
            <a:r>
              <a:rPr lang="en-US" altLang="en-US" sz="1800" b="1" dirty="0"/>
              <a:t>(float m1, float m2)</a:t>
            </a:r>
          </a:p>
          <a:p>
            <a:pPr>
              <a:lnSpc>
                <a:spcPct val="80000"/>
              </a:lnSpc>
              <a:buFontTx/>
              <a:buNone/>
            </a:pPr>
            <a:r>
              <a:rPr lang="en-US" altLang="en-US" sz="1800" b="1" dirty="0"/>
              <a:t>  		{	part1 = m1 ;  part2 = m2 ;		}</a:t>
            </a:r>
          </a:p>
          <a:p>
            <a:pPr>
              <a:lnSpc>
                <a:spcPct val="80000"/>
              </a:lnSpc>
              <a:buFontTx/>
              <a:buNone/>
            </a:pPr>
            <a:r>
              <a:rPr lang="en-US" altLang="en-US" sz="1800" b="1" dirty="0"/>
              <a:t>  		</a:t>
            </a:r>
            <a:r>
              <a:rPr lang="en-US" altLang="en-US" sz="1800" b="1" dirty="0">
                <a:solidFill>
                  <a:srgbClr val="003366"/>
                </a:solidFill>
              </a:rPr>
              <a:t>void </a:t>
            </a:r>
            <a:r>
              <a:rPr lang="en-US" altLang="en-US" sz="1800" b="1" dirty="0" err="1"/>
              <a:t>putMarks</a:t>
            </a:r>
            <a:r>
              <a:rPr lang="en-US" altLang="en-US" sz="1800" b="1" dirty="0"/>
              <a:t>( )</a:t>
            </a:r>
          </a:p>
          <a:p>
            <a:pPr>
              <a:lnSpc>
                <a:spcPct val="80000"/>
              </a:lnSpc>
              <a:buFontTx/>
              <a:buNone/>
            </a:pPr>
            <a:r>
              <a:rPr lang="en-US" altLang="en-US" sz="1800" b="1" dirty="0"/>
              <a:t>  		{</a:t>
            </a:r>
          </a:p>
          <a:p>
            <a:pPr>
              <a:lnSpc>
                <a:spcPct val="80000"/>
              </a:lnSpc>
              <a:buFontTx/>
              <a:buNone/>
            </a:pPr>
            <a:r>
              <a:rPr lang="en-US" altLang="en-US" sz="1800" b="1" dirty="0"/>
              <a:t>    			</a:t>
            </a:r>
            <a:r>
              <a:rPr lang="en-US" altLang="en-US" sz="1800" b="1" dirty="0" err="1"/>
              <a:t>System.out.println</a:t>
            </a:r>
            <a:r>
              <a:rPr lang="en-US" altLang="en-US" sz="1800" b="1" dirty="0"/>
              <a:t>(" Marks obtained" );</a:t>
            </a:r>
          </a:p>
          <a:p>
            <a:pPr>
              <a:lnSpc>
                <a:spcPct val="80000"/>
              </a:lnSpc>
              <a:buFontTx/>
              <a:buNone/>
            </a:pPr>
            <a:r>
              <a:rPr lang="en-US" altLang="en-US" sz="1800" b="1" dirty="0"/>
              <a:t>    			</a:t>
            </a:r>
            <a:r>
              <a:rPr lang="en-US" altLang="en-US" sz="1800" b="1" dirty="0" err="1"/>
              <a:t>System.out.println</a:t>
            </a:r>
            <a:r>
              <a:rPr lang="en-US" altLang="en-US" sz="1800" b="1" dirty="0"/>
              <a:t>(" Part1 = " + part1);</a:t>
            </a:r>
          </a:p>
          <a:p>
            <a:pPr>
              <a:lnSpc>
                <a:spcPct val="80000"/>
              </a:lnSpc>
              <a:buFontTx/>
              <a:buNone/>
            </a:pPr>
            <a:r>
              <a:rPr lang="en-US" altLang="en-US" sz="1800" b="1" dirty="0"/>
              <a:t>    			</a:t>
            </a:r>
            <a:r>
              <a:rPr lang="en-US" altLang="en-US" sz="1800" b="1" dirty="0" err="1"/>
              <a:t>System.out.println</a:t>
            </a:r>
            <a:r>
              <a:rPr lang="en-US" altLang="en-US" sz="1800" b="1" dirty="0"/>
              <a:t>(" Part2 = " + part2);</a:t>
            </a:r>
          </a:p>
          <a:p>
            <a:pPr>
              <a:lnSpc>
                <a:spcPct val="80000"/>
              </a:lnSpc>
              <a:buFontTx/>
              <a:buNone/>
            </a:pPr>
            <a:r>
              <a:rPr lang="en-US" altLang="en-US" sz="1800" b="1" dirty="0"/>
              <a:t>  		}</a:t>
            </a:r>
          </a:p>
          <a:p>
            <a:pPr>
              <a:lnSpc>
                <a:spcPct val="80000"/>
              </a:lnSpc>
              <a:buFontTx/>
              <a:buNone/>
            </a:pPr>
            <a:r>
              <a:rPr lang="en-US" altLang="en-US" sz="1800" b="1" dirty="0"/>
              <a: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5A1FF9F1-3B0B-44DC-B804-B0BA38520E28}"/>
              </a:ext>
            </a:extLst>
          </p:cNvPr>
          <p:cNvSpPr>
            <a:spLocks noGrp="1" noChangeArrowheads="1"/>
          </p:cNvSpPr>
          <p:nvPr>
            <p:ph type="body" idx="1"/>
          </p:nvPr>
        </p:nvSpPr>
        <p:spPr>
          <a:xfrm>
            <a:off x="457200" y="765175"/>
            <a:ext cx="8435975" cy="5832475"/>
          </a:xfrm>
        </p:spPr>
        <p:txBody>
          <a:bodyPr/>
          <a:lstStyle/>
          <a:p>
            <a:pPr>
              <a:lnSpc>
                <a:spcPct val="80000"/>
              </a:lnSpc>
              <a:buFontTx/>
              <a:buNone/>
            </a:pPr>
            <a:r>
              <a:rPr lang="en-US" altLang="en-US" sz="1800" b="1" dirty="0">
                <a:solidFill>
                  <a:srgbClr val="006600"/>
                </a:solidFill>
              </a:rPr>
              <a:t>interface </a:t>
            </a:r>
            <a:r>
              <a:rPr lang="en-US" altLang="en-US" sz="1800" b="1" dirty="0"/>
              <a:t>Sports</a:t>
            </a:r>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float</a:t>
            </a:r>
            <a:r>
              <a:rPr lang="en-US" altLang="en-US" sz="1800" b="1" dirty="0"/>
              <a:t> </a:t>
            </a:r>
            <a:r>
              <a:rPr lang="en-US" altLang="en-US" sz="1800" b="1" dirty="0" err="1"/>
              <a:t>sportWt</a:t>
            </a:r>
            <a:r>
              <a:rPr lang="en-US" altLang="en-US" sz="1800" b="1" dirty="0"/>
              <a:t> = 6.0f ;</a:t>
            </a:r>
          </a:p>
          <a:p>
            <a:pPr>
              <a:lnSpc>
                <a:spcPct val="80000"/>
              </a:lnSpc>
              <a:buFontTx/>
              <a:buNone/>
            </a:pPr>
            <a:r>
              <a:rPr lang="en-US" altLang="en-US" sz="1800" b="1" dirty="0"/>
              <a:t>  		</a:t>
            </a:r>
            <a:r>
              <a:rPr lang="en-US" altLang="en-US" sz="1800" b="1" dirty="0">
                <a:solidFill>
                  <a:srgbClr val="003366"/>
                </a:solidFill>
              </a:rPr>
              <a:t>void </a:t>
            </a:r>
            <a:r>
              <a:rPr lang="en-US" altLang="en-US" sz="1800" b="1" dirty="0" err="1"/>
              <a:t>putWt</a:t>
            </a:r>
            <a:r>
              <a:rPr lang="en-US" altLang="en-US" sz="1800" b="1" dirty="0"/>
              <a:t>( );</a:t>
            </a:r>
          </a:p>
          <a:p>
            <a:pPr>
              <a:lnSpc>
                <a:spcPct val="80000"/>
              </a:lnSpc>
              <a:buFontTx/>
              <a:buNone/>
            </a:pPr>
            <a:r>
              <a:rPr lang="en-US" altLang="en-US" sz="1800" b="1" dirty="0"/>
              <a:t>}</a:t>
            </a:r>
          </a:p>
          <a:p>
            <a:pPr>
              <a:lnSpc>
                <a:spcPct val="80000"/>
              </a:lnSpc>
              <a:buFontTx/>
              <a:buNone/>
            </a:pPr>
            <a:r>
              <a:rPr lang="en-US" altLang="en-US" sz="1800" b="1" dirty="0">
                <a:solidFill>
                  <a:srgbClr val="006600"/>
                </a:solidFill>
              </a:rPr>
              <a:t>class</a:t>
            </a:r>
            <a:r>
              <a:rPr lang="en-US" altLang="en-US" sz="1800" b="1" dirty="0"/>
              <a:t> Results </a:t>
            </a:r>
            <a:r>
              <a:rPr lang="en-US" altLang="en-US" sz="1800" b="1" dirty="0">
                <a:solidFill>
                  <a:srgbClr val="003366"/>
                </a:solidFill>
              </a:rPr>
              <a:t>extends</a:t>
            </a:r>
            <a:r>
              <a:rPr lang="en-US" altLang="en-US" sz="1800" b="1" dirty="0"/>
              <a:t> Test </a:t>
            </a:r>
            <a:r>
              <a:rPr lang="en-US" altLang="en-US" sz="1800" b="1" dirty="0">
                <a:solidFill>
                  <a:srgbClr val="003366"/>
                </a:solidFill>
              </a:rPr>
              <a:t>implements </a:t>
            </a:r>
            <a:r>
              <a:rPr lang="en-US" altLang="en-US" sz="1800" b="1" dirty="0"/>
              <a:t>Sports</a:t>
            </a:r>
          </a:p>
          <a:p>
            <a:pPr>
              <a:lnSpc>
                <a:spcPct val="80000"/>
              </a:lnSpc>
              <a:buFontTx/>
              <a:buNone/>
            </a:pPr>
            <a:r>
              <a:rPr lang="en-US" altLang="en-US" sz="1800" b="1" dirty="0"/>
              <a:t>{</a:t>
            </a:r>
          </a:p>
          <a:p>
            <a:pPr>
              <a:lnSpc>
                <a:spcPct val="80000"/>
              </a:lnSpc>
              <a:buFontTx/>
              <a:buNone/>
            </a:pPr>
            <a:r>
              <a:rPr lang="en-US" altLang="en-US" sz="1800" b="1" dirty="0"/>
              <a:t> 		</a:t>
            </a:r>
            <a:r>
              <a:rPr lang="en-US" altLang="en-US" sz="1800" b="1" dirty="0">
                <a:solidFill>
                  <a:srgbClr val="003366"/>
                </a:solidFill>
              </a:rPr>
              <a:t>float</a:t>
            </a:r>
            <a:r>
              <a:rPr lang="en-US" altLang="en-US" sz="1800" b="1" dirty="0"/>
              <a:t> total ;</a:t>
            </a:r>
          </a:p>
          <a:p>
            <a:pPr>
              <a:lnSpc>
                <a:spcPct val="80000"/>
              </a:lnSpc>
              <a:buFontTx/>
              <a:buNone/>
            </a:pPr>
            <a:r>
              <a:rPr lang="en-US" altLang="en-US" sz="1800" b="1" dirty="0"/>
              <a:t>  		</a:t>
            </a:r>
            <a:r>
              <a:rPr lang="en-US" altLang="en-US" sz="1800" b="1" dirty="0">
                <a:solidFill>
                  <a:srgbClr val="003366"/>
                </a:solidFill>
              </a:rPr>
              <a:t>public void</a:t>
            </a:r>
            <a:r>
              <a:rPr lang="en-US" altLang="en-US" sz="1800" b="1" dirty="0"/>
              <a:t> </a:t>
            </a:r>
            <a:r>
              <a:rPr lang="en-US" altLang="en-US" sz="1800" b="1" dirty="0" err="1"/>
              <a:t>putWt</a:t>
            </a:r>
            <a:r>
              <a:rPr lang="en-US" altLang="en-US" sz="1800" b="1" dirty="0"/>
              <a:t>( )</a:t>
            </a:r>
          </a:p>
          <a:p>
            <a:pPr>
              <a:lnSpc>
                <a:spcPct val="80000"/>
              </a:lnSpc>
              <a:buFontTx/>
              <a:buNone/>
            </a:pPr>
            <a:r>
              <a:rPr lang="en-US" altLang="en-US" sz="1800" b="1" dirty="0"/>
              <a:t>  		{</a:t>
            </a:r>
          </a:p>
          <a:p>
            <a:pPr>
              <a:lnSpc>
                <a:spcPct val="80000"/>
              </a:lnSpc>
              <a:buFontTx/>
              <a:buNone/>
            </a:pPr>
            <a:r>
              <a:rPr lang="en-US" altLang="en-US" sz="1800" b="1" dirty="0"/>
              <a:t>    			</a:t>
            </a:r>
            <a:r>
              <a:rPr lang="en-US" altLang="en-US" sz="1800" b="1" dirty="0" err="1"/>
              <a:t>System.out.println</a:t>
            </a:r>
            <a:r>
              <a:rPr lang="en-US" altLang="en-US" sz="1800" b="1" dirty="0"/>
              <a:t>(" Sports </a:t>
            </a:r>
            <a:r>
              <a:rPr lang="en-US" altLang="en-US" sz="1800" b="1" dirty="0" err="1"/>
              <a:t>Wt</a:t>
            </a:r>
            <a:r>
              <a:rPr lang="en-US" altLang="en-US" sz="1800" b="1" dirty="0"/>
              <a:t> = " + </a:t>
            </a:r>
            <a:r>
              <a:rPr lang="en-US" altLang="en-US" sz="1800" b="1" dirty="0" err="1"/>
              <a:t>sportWt</a:t>
            </a:r>
            <a:r>
              <a:rPr lang="en-US" altLang="en-US" sz="1800" b="1" dirty="0"/>
              <a:t>);</a:t>
            </a:r>
          </a:p>
          <a:p>
            <a:pPr>
              <a:lnSpc>
                <a:spcPct val="80000"/>
              </a:lnSpc>
              <a:buFontTx/>
              <a:buNone/>
            </a:pPr>
            <a:r>
              <a:rPr lang="en-US" altLang="en-US" sz="1800" b="1" dirty="0"/>
              <a:t>  		}</a:t>
            </a:r>
          </a:p>
          <a:p>
            <a:pPr>
              <a:lnSpc>
                <a:spcPct val="80000"/>
              </a:lnSpc>
              <a:buFontTx/>
              <a:buNone/>
            </a:pPr>
            <a:r>
              <a:rPr lang="en-US" altLang="en-US" sz="1800" b="1" dirty="0"/>
              <a:t>  		</a:t>
            </a:r>
            <a:r>
              <a:rPr lang="en-US" altLang="en-US" sz="1800" b="1" dirty="0">
                <a:solidFill>
                  <a:srgbClr val="003366"/>
                </a:solidFill>
              </a:rPr>
              <a:t>void display</a:t>
            </a:r>
            <a:r>
              <a:rPr lang="en-US" altLang="en-US" sz="1800" b="1" dirty="0"/>
              <a:t>( )</a:t>
            </a:r>
          </a:p>
          <a:p>
            <a:pPr>
              <a:lnSpc>
                <a:spcPct val="80000"/>
              </a:lnSpc>
              <a:buFontTx/>
              <a:buNone/>
            </a:pPr>
            <a:r>
              <a:rPr lang="en-US" altLang="en-US" sz="1800" b="1" dirty="0"/>
              <a:t>  		{</a:t>
            </a:r>
          </a:p>
          <a:p>
            <a:pPr>
              <a:lnSpc>
                <a:spcPct val="80000"/>
              </a:lnSpc>
              <a:buFontTx/>
              <a:buNone/>
            </a:pPr>
            <a:r>
              <a:rPr lang="en-US" altLang="en-US" sz="1800" b="1" dirty="0"/>
              <a:t>    			total = part1 + part2 + </a:t>
            </a:r>
            <a:r>
              <a:rPr lang="en-US" altLang="en-US" sz="1800" b="1" dirty="0" err="1"/>
              <a:t>sportWt</a:t>
            </a:r>
            <a:r>
              <a:rPr lang="en-US" altLang="en-US" sz="1800" b="1" dirty="0"/>
              <a:t> ;</a:t>
            </a:r>
          </a:p>
          <a:p>
            <a:pPr>
              <a:lnSpc>
                <a:spcPct val="80000"/>
              </a:lnSpc>
              <a:buFontTx/>
              <a:buNone/>
            </a:pPr>
            <a:r>
              <a:rPr lang="en-US" altLang="en-US" sz="1800" b="1" dirty="0"/>
              <a:t>    			</a:t>
            </a:r>
            <a:r>
              <a:rPr lang="en-US" altLang="en-US" sz="1800" b="1" dirty="0" err="1"/>
              <a:t>putNumber</a:t>
            </a:r>
            <a:r>
              <a:rPr lang="en-US" altLang="en-US" sz="1800" b="1" dirty="0"/>
              <a:t>( );</a:t>
            </a:r>
          </a:p>
          <a:p>
            <a:pPr>
              <a:lnSpc>
                <a:spcPct val="80000"/>
              </a:lnSpc>
              <a:buFontTx/>
              <a:buNone/>
            </a:pPr>
            <a:r>
              <a:rPr lang="en-US" altLang="en-US" sz="1800" b="1" dirty="0"/>
              <a:t>   			</a:t>
            </a:r>
            <a:r>
              <a:rPr lang="en-US" altLang="en-US" sz="1800" b="1" dirty="0" err="1"/>
              <a:t>putMarks</a:t>
            </a:r>
            <a:r>
              <a:rPr lang="en-US" altLang="en-US" sz="1800" b="1" dirty="0"/>
              <a:t>( );</a:t>
            </a:r>
          </a:p>
          <a:p>
            <a:pPr>
              <a:lnSpc>
                <a:spcPct val="80000"/>
              </a:lnSpc>
              <a:buFontTx/>
              <a:buNone/>
            </a:pPr>
            <a:r>
              <a:rPr lang="en-US" altLang="en-US" sz="1800" b="1" dirty="0"/>
              <a:t>    			</a:t>
            </a:r>
            <a:r>
              <a:rPr lang="en-US" altLang="en-US" sz="1800" b="1" dirty="0" err="1"/>
              <a:t>putWt</a:t>
            </a:r>
            <a:r>
              <a:rPr lang="en-US" altLang="en-US" sz="1800" b="1" dirty="0"/>
              <a:t>( );</a:t>
            </a:r>
          </a:p>
          <a:p>
            <a:pPr>
              <a:lnSpc>
                <a:spcPct val="80000"/>
              </a:lnSpc>
              <a:buFontTx/>
              <a:buNone/>
            </a:pPr>
            <a:r>
              <a:rPr lang="en-US" altLang="en-US" sz="1800" b="1" dirty="0"/>
              <a:t>    			</a:t>
            </a:r>
            <a:r>
              <a:rPr lang="en-US" altLang="en-US" sz="1800" b="1" dirty="0" err="1"/>
              <a:t>System.out.println</a:t>
            </a:r>
            <a:r>
              <a:rPr lang="en-US" altLang="en-US" sz="1800" b="1" dirty="0"/>
              <a:t>(" Total score = " + total);</a:t>
            </a:r>
          </a:p>
          <a:p>
            <a:pPr>
              <a:lnSpc>
                <a:spcPct val="80000"/>
              </a:lnSpc>
              <a:buFontTx/>
              <a:buNone/>
            </a:pPr>
            <a:r>
              <a:rPr lang="en-US" altLang="en-US" sz="1800" b="1" dirty="0"/>
              <a:t>  		}</a:t>
            </a:r>
          </a:p>
          <a:p>
            <a:pPr>
              <a:lnSpc>
                <a:spcPct val="80000"/>
              </a:lnSpc>
              <a:buFontTx/>
              <a:buNone/>
            </a:pPr>
            <a:r>
              <a:rPr lang="en-US" altLang="en-US" sz="1800" b="1" dirty="0"/>
              <a: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D5E670FF-54E5-46A9-BE09-230B816BE873}"/>
              </a:ext>
            </a:extLst>
          </p:cNvPr>
          <p:cNvSpPr>
            <a:spLocks noGrp="1" noChangeArrowheads="1"/>
          </p:cNvSpPr>
          <p:nvPr>
            <p:ph type="body" idx="1"/>
          </p:nvPr>
        </p:nvSpPr>
        <p:spPr>
          <a:xfrm>
            <a:off x="395288" y="620713"/>
            <a:ext cx="8229600" cy="3529012"/>
          </a:xfrm>
        </p:spPr>
        <p:txBody>
          <a:bodyPr/>
          <a:lstStyle/>
          <a:p>
            <a:pPr>
              <a:lnSpc>
                <a:spcPct val="90000"/>
              </a:lnSpc>
              <a:buFontTx/>
              <a:buNone/>
            </a:pPr>
            <a:r>
              <a:rPr lang="en-US" altLang="en-US" sz="2000" b="1">
                <a:solidFill>
                  <a:srgbClr val="006600"/>
                </a:solidFill>
              </a:rPr>
              <a:t>class </a:t>
            </a:r>
            <a:r>
              <a:rPr lang="en-US" altLang="en-US" sz="2000" b="1"/>
              <a:t>Hybrid</a:t>
            </a:r>
          </a:p>
          <a:p>
            <a:pPr>
              <a:lnSpc>
                <a:spcPct val="90000"/>
              </a:lnSpc>
              <a:buFontTx/>
              <a:buNone/>
            </a:pPr>
            <a:r>
              <a:rPr lang="en-US" altLang="en-US" sz="2000" b="1"/>
              <a:t>{</a:t>
            </a:r>
          </a:p>
          <a:p>
            <a:pPr>
              <a:lnSpc>
                <a:spcPct val="90000"/>
              </a:lnSpc>
              <a:buFontTx/>
              <a:buNone/>
            </a:pPr>
            <a:r>
              <a:rPr lang="en-US" altLang="en-US" sz="2000" b="1"/>
              <a:t>  		</a:t>
            </a:r>
            <a:r>
              <a:rPr lang="en-US" altLang="en-US" sz="2000" b="1">
                <a:solidFill>
                  <a:srgbClr val="003366"/>
                </a:solidFill>
              </a:rPr>
              <a:t>public static void</a:t>
            </a:r>
            <a:r>
              <a:rPr lang="en-US" altLang="en-US" sz="2000" b="1"/>
              <a:t> main(</a:t>
            </a:r>
            <a:r>
              <a:rPr lang="en-US" altLang="en-US" sz="2000" b="1">
                <a:solidFill>
                  <a:srgbClr val="003366"/>
                </a:solidFill>
              </a:rPr>
              <a:t>String </a:t>
            </a:r>
            <a:r>
              <a:rPr lang="en-US" altLang="en-US" sz="2000" b="1"/>
              <a:t>args[ ])</a:t>
            </a:r>
          </a:p>
          <a:p>
            <a:pPr>
              <a:lnSpc>
                <a:spcPct val="90000"/>
              </a:lnSpc>
              <a:buFontTx/>
              <a:buNone/>
            </a:pPr>
            <a:r>
              <a:rPr lang="en-US" altLang="en-US" sz="2000" b="1"/>
              <a:t>  		{</a:t>
            </a:r>
          </a:p>
          <a:p>
            <a:pPr>
              <a:lnSpc>
                <a:spcPct val="90000"/>
              </a:lnSpc>
              <a:buFontTx/>
              <a:buNone/>
            </a:pPr>
            <a:r>
              <a:rPr lang="en-US" altLang="en-US" sz="2000" b="1"/>
              <a:t>    			Results student1 = </a:t>
            </a:r>
            <a:r>
              <a:rPr lang="en-US" altLang="en-US" sz="2000" b="1">
                <a:solidFill>
                  <a:srgbClr val="003366"/>
                </a:solidFill>
              </a:rPr>
              <a:t>new</a:t>
            </a:r>
            <a:r>
              <a:rPr lang="en-US" altLang="en-US" sz="2000" b="1"/>
              <a:t> Results( );</a:t>
            </a:r>
          </a:p>
          <a:p>
            <a:pPr>
              <a:lnSpc>
                <a:spcPct val="90000"/>
              </a:lnSpc>
              <a:buFontTx/>
              <a:buNone/>
            </a:pPr>
            <a:r>
              <a:rPr lang="en-US" altLang="en-US" sz="2000" b="1"/>
              <a:t>			student1.getNumber(1234);</a:t>
            </a:r>
          </a:p>
          <a:p>
            <a:pPr>
              <a:lnSpc>
                <a:spcPct val="90000"/>
              </a:lnSpc>
              <a:buFontTx/>
              <a:buNone/>
            </a:pPr>
            <a:r>
              <a:rPr lang="en-US" altLang="en-US" sz="2000" b="1"/>
              <a:t>    			student1.getMarks(27.5f, 24.5f);</a:t>
            </a:r>
          </a:p>
          <a:p>
            <a:pPr>
              <a:lnSpc>
                <a:spcPct val="90000"/>
              </a:lnSpc>
              <a:buFontTx/>
              <a:buNone/>
            </a:pPr>
            <a:r>
              <a:rPr lang="en-US" altLang="en-US" sz="2000" b="1"/>
              <a:t>    			student1.display( );</a:t>
            </a:r>
          </a:p>
          <a:p>
            <a:pPr>
              <a:lnSpc>
                <a:spcPct val="90000"/>
              </a:lnSpc>
              <a:buFontTx/>
              <a:buNone/>
            </a:pPr>
            <a:r>
              <a:rPr lang="en-US" altLang="en-US" sz="2000" b="1"/>
              <a:t>      	}</a:t>
            </a:r>
          </a:p>
          <a:p>
            <a:pPr>
              <a:lnSpc>
                <a:spcPct val="90000"/>
              </a:lnSpc>
              <a:buFontTx/>
              <a:buNone/>
            </a:pPr>
            <a:r>
              <a:rPr lang="en-US" altLang="en-US" sz="2000" b="1"/>
              <a:t>}</a:t>
            </a:r>
            <a:endParaRPr lang="en-US" altLang="en-US" sz="2000"/>
          </a:p>
          <a:p>
            <a:pPr>
              <a:lnSpc>
                <a:spcPct val="90000"/>
              </a:lnSpc>
            </a:pPr>
            <a:endParaRPr lang="en-US" altLang="en-US" sz="2000"/>
          </a:p>
        </p:txBody>
      </p:sp>
      <p:sp>
        <p:nvSpPr>
          <p:cNvPr id="37892" name="Text Box 4">
            <a:extLst>
              <a:ext uri="{FF2B5EF4-FFF2-40B4-BE49-F238E27FC236}">
                <a16:creationId xmlns:a16="http://schemas.microsoft.com/office/drawing/2014/main" id="{DD6F5E34-C63C-4BBF-B1FA-B35BAAAA5FF3}"/>
              </a:ext>
            </a:extLst>
          </p:cNvPr>
          <p:cNvSpPr txBox="1">
            <a:spLocks noChangeArrowheads="1"/>
          </p:cNvSpPr>
          <p:nvPr/>
        </p:nvSpPr>
        <p:spPr bwMode="auto">
          <a:xfrm>
            <a:off x="3995738" y="3789363"/>
            <a:ext cx="3671887" cy="284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FF0066"/>
                </a:solidFill>
              </a:rPr>
              <a:t>Output:</a:t>
            </a:r>
            <a:r>
              <a:rPr lang="en-US" altLang="en-US">
                <a:solidFill>
                  <a:srgbClr val="FF0066"/>
                </a:solidFill>
              </a:rPr>
              <a:t> </a:t>
            </a:r>
          </a:p>
          <a:p>
            <a:pPr>
              <a:spcBef>
                <a:spcPct val="50000"/>
              </a:spcBef>
            </a:pPr>
            <a:r>
              <a:rPr lang="en-US" altLang="en-US"/>
              <a:t>	Roll no: = 1234</a:t>
            </a:r>
          </a:p>
          <a:p>
            <a:pPr>
              <a:spcBef>
                <a:spcPct val="50000"/>
              </a:spcBef>
            </a:pPr>
            <a:r>
              <a:rPr lang="en-US" altLang="en-US"/>
              <a:t>	Marks obtained</a:t>
            </a:r>
          </a:p>
          <a:p>
            <a:pPr>
              <a:spcBef>
                <a:spcPct val="50000"/>
              </a:spcBef>
            </a:pPr>
            <a:r>
              <a:rPr lang="en-US" altLang="en-US"/>
              <a:t>	Part1 = 27.5</a:t>
            </a:r>
          </a:p>
          <a:p>
            <a:pPr>
              <a:spcBef>
                <a:spcPct val="50000"/>
              </a:spcBef>
            </a:pPr>
            <a:r>
              <a:rPr lang="en-US" altLang="en-US"/>
              <a:t>	Part2 = 24.5</a:t>
            </a:r>
          </a:p>
          <a:p>
            <a:pPr>
              <a:spcBef>
                <a:spcPct val="50000"/>
              </a:spcBef>
            </a:pPr>
            <a:r>
              <a:rPr lang="en-US" altLang="en-US"/>
              <a:t>	Sports Wt = 6.0</a:t>
            </a:r>
          </a:p>
          <a:p>
            <a:pPr>
              <a:spcBef>
                <a:spcPct val="50000"/>
              </a:spcBef>
            </a:pPr>
            <a:r>
              <a:rPr lang="en-US" altLang="en-US"/>
              <a:t>	Total Score = 58.0</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F1C9138D-E9D3-4B16-959F-94CBB0844BC5}"/>
              </a:ext>
            </a:extLst>
          </p:cNvPr>
          <p:cNvSpPr>
            <a:spLocks noGrp="1" noChangeArrowheads="1"/>
          </p:cNvSpPr>
          <p:nvPr>
            <p:ph type="title"/>
          </p:nvPr>
        </p:nvSpPr>
        <p:spPr>
          <a:xfrm>
            <a:off x="1219200" y="609600"/>
            <a:ext cx="8229600" cy="346075"/>
          </a:xfrm>
        </p:spPr>
        <p:txBody>
          <a:bodyPr/>
          <a:lstStyle/>
          <a:p>
            <a:pPr algn="l"/>
            <a:r>
              <a:rPr lang="en-US" altLang="en-US" sz="2800" dirty="0">
                <a:solidFill>
                  <a:schemeClr val="tx1"/>
                </a:solidFill>
              </a:rPr>
              <a:t>Dynamic Binding, using an interface</a:t>
            </a:r>
          </a:p>
        </p:txBody>
      </p:sp>
      <p:sp>
        <p:nvSpPr>
          <p:cNvPr id="62467" name="Rectangle 3">
            <a:extLst>
              <a:ext uri="{FF2B5EF4-FFF2-40B4-BE49-F238E27FC236}">
                <a16:creationId xmlns:a16="http://schemas.microsoft.com/office/drawing/2014/main" id="{5F111E02-7129-4261-ABBA-6FDB5C76F314}"/>
              </a:ext>
            </a:extLst>
          </p:cNvPr>
          <p:cNvSpPr>
            <a:spLocks noGrp="1" noChangeArrowheads="1"/>
          </p:cNvSpPr>
          <p:nvPr>
            <p:ph type="body" idx="1"/>
          </p:nvPr>
        </p:nvSpPr>
        <p:spPr>
          <a:xfrm>
            <a:off x="1" y="1143000"/>
            <a:ext cx="9144000" cy="5715000"/>
          </a:xfrm>
        </p:spPr>
        <p:txBody>
          <a:bodyPr/>
          <a:lstStyle/>
          <a:p>
            <a:pPr>
              <a:lnSpc>
                <a:spcPct val="80000"/>
              </a:lnSpc>
              <a:buFontTx/>
              <a:buNone/>
            </a:pPr>
            <a:r>
              <a:rPr lang="en-US" altLang="en-US" sz="800" dirty="0">
                <a:solidFill>
                  <a:srgbClr val="FF0066"/>
                </a:solidFill>
              </a:rPr>
              <a:t>	</a:t>
            </a:r>
            <a:r>
              <a:rPr lang="en-US" altLang="en-US" sz="1800" dirty="0">
                <a:solidFill>
                  <a:srgbClr val="FF0066"/>
                </a:solidFill>
              </a:rPr>
              <a:t>interface </a:t>
            </a:r>
            <a:r>
              <a:rPr lang="en-US" altLang="en-US" sz="1800" dirty="0"/>
              <a:t>Shape</a:t>
            </a:r>
          </a:p>
          <a:p>
            <a:pPr>
              <a:lnSpc>
                <a:spcPct val="80000"/>
              </a:lnSpc>
              <a:buFontTx/>
              <a:buNone/>
            </a:pPr>
            <a:r>
              <a:rPr lang="en-US" altLang="en-US" sz="1800" dirty="0"/>
              <a:t>	{</a:t>
            </a:r>
          </a:p>
          <a:p>
            <a:pPr>
              <a:lnSpc>
                <a:spcPct val="80000"/>
              </a:lnSpc>
              <a:buFontTx/>
              <a:buNone/>
            </a:pPr>
            <a:r>
              <a:rPr lang="en-US" altLang="en-US" sz="1800" dirty="0"/>
              <a:t>		</a:t>
            </a:r>
            <a:r>
              <a:rPr lang="en-US" altLang="en-US" sz="1800" dirty="0">
                <a:solidFill>
                  <a:srgbClr val="006600"/>
                </a:solidFill>
              </a:rPr>
              <a:t>float</a:t>
            </a:r>
            <a:r>
              <a:rPr lang="en-US" altLang="en-US" sz="1800" dirty="0"/>
              <a:t> PI=3.14F;</a:t>
            </a:r>
          </a:p>
          <a:p>
            <a:pPr>
              <a:lnSpc>
                <a:spcPct val="80000"/>
              </a:lnSpc>
              <a:buFontTx/>
              <a:buNone/>
            </a:pPr>
            <a:r>
              <a:rPr lang="en-US" altLang="en-US" sz="1800" dirty="0"/>
              <a:t>		</a:t>
            </a:r>
            <a:r>
              <a:rPr lang="en-US" altLang="en-US" sz="1800" dirty="0">
                <a:solidFill>
                  <a:srgbClr val="006600"/>
                </a:solidFill>
              </a:rPr>
              <a:t>void</a:t>
            </a:r>
            <a:r>
              <a:rPr lang="en-US" altLang="en-US" sz="1800" dirty="0"/>
              <a:t> </a:t>
            </a:r>
            <a:r>
              <a:rPr lang="en-US" altLang="en-US" sz="1800" dirty="0" err="1"/>
              <a:t>displayArea</a:t>
            </a:r>
            <a:r>
              <a:rPr lang="en-US" altLang="en-US" sz="1800" dirty="0"/>
              <a:t>();</a:t>
            </a:r>
          </a:p>
          <a:p>
            <a:pPr>
              <a:lnSpc>
                <a:spcPct val="80000"/>
              </a:lnSpc>
              <a:buFontTx/>
              <a:buNone/>
            </a:pPr>
            <a:r>
              <a:rPr lang="en-US" altLang="en-US" sz="1800" dirty="0"/>
              <a:t>	}</a:t>
            </a:r>
          </a:p>
          <a:p>
            <a:pPr>
              <a:lnSpc>
                <a:spcPct val="80000"/>
              </a:lnSpc>
              <a:buFontTx/>
              <a:buNone/>
            </a:pPr>
            <a:r>
              <a:rPr lang="en-US" altLang="en-US" sz="1800" dirty="0"/>
              <a:t>	</a:t>
            </a:r>
            <a:r>
              <a:rPr lang="en-US" altLang="en-US" sz="1800" dirty="0">
                <a:solidFill>
                  <a:srgbClr val="FF0066"/>
                </a:solidFill>
              </a:rPr>
              <a:t>class</a:t>
            </a:r>
            <a:r>
              <a:rPr lang="en-US" altLang="en-US" sz="1800" dirty="0"/>
              <a:t> Circle </a:t>
            </a:r>
            <a:r>
              <a:rPr lang="en-US" altLang="en-US" sz="1800" dirty="0">
                <a:solidFill>
                  <a:srgbClr val="FF0066"/>
                </a:solidFill>
              </a:rPr>
              <a:t>implements </a:t>
            </a:r>
            <a:r>
              <a:rPr lang="en-US" altLang="en-US" sz="1800" dirty="0"/>
              <a:t>Shape</a:t>
            </a:r>
          </a:p>
          <a:p>
            <a:pPr>
              <a:lnSpc>
                <a:spcPct val="80000"/>
              </a:lnSpc>
              <a:buFontTx/>
              <a:buNone/>
            </a:pPr>
            <a:r>
              <a:rPr lang="en-US" altLang="en-US" sz="1800" dirty="0"/>
              <a:t>	{</a:t>
            </a:r>
          </a:p>
          <a:p>
            <a:pPr>
              <a:lnSpc>
                <a:spcPct val="80000"/>
              </a:lnSpc>
              <a:buFontTx/>
              <a:buNone/>
            </a:pPr>
            <a:r>
              <a:rPr lang="en-US" altLang="en-US" sz="1800" dirty="0"/>
              <a:t>		</a:t>
            </a:r>
            <a:r>
              <a:rPr lang="en-US" altLang="en-US" sz="1800" dirty="0">
                <a:solidFill>
                  <a:srgbClr val="003366"/>
                </a:solidFill>
              </a:rPr>
              <a:t>private</a:t>
            </a:r>
            <a:r>
              <a:rPr lang="en-US" altLang="en-US" sz="1800" dirty="0"/>
              <a:t> </a:t>
            </a:r>
            <a:r>
              <a:rPr lang="en-US" altLang="en-US" sz="1800" dirty="0">
                <a:solidFill>
                  <a:srgbClr val="006600"/>
                </a:solidFill>
              </a:rPr>
              <a:t>float</a:t>
            </a:r>
            <a:r>
              <a:rPr lang="en-US" altLang="en-US" sz="1800" dirty="0"/>
              <a:t> radius ;</a:t>
            </a:r>
          </a:p>
          <a:p>
            <a:pPr>
              <a:lnSpc>
                <a:spcPct val="80000"/>
              </a:lnSpc>
              <a:buFontTx/>
              <a:buNone/>
            </a:pPr>
            <a:r>
              <a:rPr lang="en-US" altLang="en-US" sz="1800" dirty="0"/>
              <a:t>		</a:t>
            </a:r>
            <a:r>
              <a:rPr lang="en-US" altLang="en-US" sz="1800" dirty="0">
                <a:solidFill>
                  <a:srgbClr val="003366"/>
                </a:solidFill>
              </a:rPr>
              <a:t>public </a:t>
            </a:r>
            <a:r>
              <a:rPr lang="en-US" altLang="en-US" sz="1800" dirty="0"/>
              <a:t>Circle(</a:t>
            </a:r>
            <a:r>
              <a:rPr lang="en-US" altLang="en-US" sz="1800" dirty="0">
                <a:solidFill>
                  <a:srgbClr val="006600"/>
                </a:solidFill>
              </a:rPr>
              <a:t>float</a:t>
            </a:r>
            <a:r>
              <a:rPr lang="en-US" altLang="en-US" sz="1800" dirty="0"/>
              <a:t> r)</a:t>
            </a:r>
          </a:p>
          <a:p>
            <a:pPr>
              <a:lnSpc>
                <a:spcPct val="80000"/>
              </a:lnSpc>
              <a:buFontTx/>
              <a:buNone/>
            </a:pPr>
            <a:r>
              <a:rPr lang="en-US" altLang="en-US" sz="1800" dirty="0"/>
              <a:t>		{	radius = r;		}</a:t>
            </a:r>
          </a:p>
          <a:p>
            <a:pPr>
              <a:lnSpc>
                <a:spcPct val="80000"/>
              </a:lnSpc>
              <a:buFontTx/>
              <a:buNone/>
            </a:pPr>
            <a:r>
              <a:rPr lang="en-US" altLang="en-US" sz="1800" dirty="0"/>
              <a:t>		</a:t>
            </a:r>
            <a:r>
              <a:rPr lang="en-US" altLang="en-US" sz="1800" dirty="0">
                <a:solidFill>
                  <a:srgbClr val="003366"/>
                </a:solidFill>
              </a:rPr>
              <a:t>public</a:t>
            </a:r>
            <a:r>
              <a:rPr lang="en-US" altLang="en-US" sz="1800" dirty="0"/>
              <a:t> </a:t>
            </a:r>
            <a:r>
              <a:rPr lang="en-US" altLang="en-US" sz="1800" dirty="0">
                <a:solidFill>
                  <a:srgbClr val="006600"/>
                </a:solidFill>
              </a:rPr>
              <a:t>void </a:t>
            </a:r>
            <a:r>
              <a:rPr lang="en-US" altLang="en-US" sz="1800" dirty="0" err="1"/>
              <a:t>displayArea</a:t>
            </a:r>
            <a:r>
              <a:rPr lang="en-US" altLang="en-US" sz="1800" dirty="0"/>
              <a:t>()</a:t>
            </a:r>
          </a:p>
          <a:p>
            <a:pPr>
              <a:lnSpc>
                <a:spcPct val="80000"/>
              </a:lnSpc>
              <a:buFontTx/>
              <a:buNone/>
            </a:pPr>
            <a:r>
              <a:rPr lang="en-US" altLang="en-US" sz="1800" dirty="0"/>
              <a:t>		{   </a:t>
            </a:r>
            <a:r>
              <a:rPr lang="en-US" altLang="en-US" sz="1800" dirty="0" err="1"/>
              <a:t>System.out.print</a:t>
            </a:r>
            <a:r>
              <a:rPr lang="en-US" altLang="en-US" sz="1800" dirty="0"/>
              <a:t>(“\n Area of the Circle is: “ + (PI *radius*radius)  ) ;    }</a:t>
            </a:r>
          </a:p>
          <a:p>
            <a:pPr>
              <a:lnSpc>
                <a:spcPct val="80000"/>
              </a:lnSpc>
              <a:buFontTx/>
              <a:buNone/>
            </a:pPr>
            <a:r>
              <a:rPr lang="en-US" altLang="en-US" sz="1800" dirty="0"/>
              <a:t>	}</a:t>
            </a:r>
          </a:p>
          <a:p>
            <a:pPr>
              <a:lnSpc>
                <a:spcPct val="80000"/>
              </a:lnSpc>
              <a:buFontTx/>
              <a:buNone/>
            </a:pPr>
            <a:r>
              <a:rPr lang="en-US" altLang="en-US" sz="1800" dirty="0"/>
              <a:t>	</a:t>
            </a:r>
            <a:r>
              <a:rPr lang="en-US" altLang="en-US" sz="1800" dirty="0">
                <a:solidFill>
                  <a:srgbClr val="FF0066"/>
                </a:solidFill>
              </a:rPr>
              <a:t>class</a:t>
            </a:r>
            <a:r>
              <a:rPr lang="en-US" altLang="en-US" sz="1800" dirty="0"/>
              <a:t> Rectangle </a:t>
            </a:r>
            <a:r>
              <a:rPr lang="en-US" altLang="en-US" sz="1800" dirty="0">
                <a:solidFill>
                  <a:srgbClr val="FF0066"/>
                </a:solidFill>
              </a:rPr>
              <a:t>implements</a:t>
            </a:r>
            <a:r>
              <a:rPr lang="en-US" altLang="en-US" sz="1800" dirty="0"/>
              <a:t> Shape</a:t>
            </a:r>
          </a:p>
          <a:p>
            <a:pPr>
              <a:lnSpc>
                <a:spcPct val="80000"/>
              </a:lnSpc>
              <a:buFontTx/>
              <a:buNone/>
            </a:pPr>
            <a:r>
              <a:rPr lang="en-US" altLang="en-US" sz="1800" dirty="0"/>
              <a:t>	{</a:t>
            </a:r>
          </a:p>
          <a:p>
            <a:pPr>
              <a:lnSpc>
                <a:spcPct val="80000"/>
              </a:lnSpc>
              <a:buFontTx/>
              <a:buNone/>
            </a:pPr>
            <a:r>
              <a:rPr lang="en-US" altLang="en-US" sz="1800" dirty="0"/>
              <a:t>		</a:t>
            </a:r>
            <a:r>
              <a:rPr lang="en-US" altLang="en-US" sz="1800" dirty="0">
                <a:solidFill>
                  <a:srgbClr val="FF0066"/>
                </a:solidFill>
              </a:rPr>
              <a:t>private</a:t>
            </a:r>
            <a:r>
              <a:rPr lang="en-US" altLang="en-US" sz="1800" dirty="0"/>
              <a:t> </a:t>
            </a:r>
            <a:r>
              <a:rPr lang="en-US" altLang="en-US" sz="1800" dirty="0">
                <a:solidFill>
                  <a:srgbClr val="006600"/>
                </a:solidFill>
              </a:rPr>
              <a:t>float </a:t>
            </a:r>
            <a:r>
              <a:rPr lang="en-US" altLang="en-US" sz="1800" dirty="0"/>
              <a:t>length, breadth;</a:t>
            </a:r>
          </a:p>
          <a:p>
            <a:pPr>
              <a:lnSpc>
                <a:spcPct val="80000"/>
              </a:lnSpc>
              <a:buFontTx/>
              <a:buNone/>
            </a:pPr>
            <a:r>
              <a:rPr lang="en-US" altLang="en-US" sz="1800" dirty="0"/>
              <a:t>		</a:t>
            </a:r>
            <a:r>
              <a:rPr lang="en-US" altLang="en-US" sz="1800" dirty="0">
                <a:solidFill>
                  <a:srgbClr val="FF0066"/>
                </a:solidFill>
              </a:rPr>
              <a:t>public</a:t>
            </a:r>
            <a:r>
              <a:rPr lang="en-US" altLang="en-US" sz="1800" dirty="0"/>
              <a:t> Rectangle(</a:t>
            </a:r>
            <a:r>
              <a:rPr lang="en-US" altLang="en-US" sz="1800" dirty="0">
                <a:solidFill>
                  <a:srgbClr val="006600"/>
                </a:solidFill>
              </a:rPr>
              <a:t>float</a:t>
            </a:r>
            <a:r>
              <a:rPr lang="en-US" altLang="en-US" sz="1800" dirty="0"/>
              <a:t> l,</a:t>
            </a:r>
            <a:r>
              <a:rPr lang="en-US" altLang="en-US" sz="1800" dirty="0">
                <a:solidFill>
                  <a:srgbClr val="006600"/>
                </a:solidFill>
              </a:rPr>
              <a:t> float</a:t>
            </a:r>
            <a:r>
              <a:rPr lang="en-US" altLang="en-US" sz="1800" dirty="0"/>
              <a:t> b)</a:t>
            </a:r>
          </a:p>
          <a:p>
            <a:pPr>
              <a:lnSpc>
                <a:spcPct val="80000"/>
              </a:lnSpc>
              <a:buFontTx/>
              <a:buNone/>
            </a:pPr>
            <a:r>
              <a:rPr lang="en-US" altLang="en-US" sz="1800" dirty="0"/>
              <a:t>		{	Length =l; breadth = b;	}</a:t>
            </a:r>
          </a:p>
          <a:p>
            <a:pPr>
              <a:lnSpc>
                <a:spcPct val="80000"/>
              </a:lnSpc>
              <a:buFontTx/>
              <a:buNone/>
            </a:pPr>
            <a:r>
              <a:rPr lang="en-US" altLang="en-US" sz="1800" dirty="0"/>
              <a:t>		public </a:t>
            </a:r>
            <a:r>
              <a:rPr lang="en-US" altLang="en-US" sz="1800" dirty="0">
                <a:solidFill>
                  <a:srgbClr val="006600"/>
                </a:solidFill>
              </a:rPr>
              <a:t>void </a:t>
            </a:r>
            <a:r>
              <a:rPr lang="en-US" altLang="en-US" sz="1800" dirty="0" err="1"/>
              <a:t>displayArea</a:t>
            </a:r>
            <a:r>
              <a:rPr lang="en-US" altLang="en-US" sz="1800" dirty="0"/>
              <a:t>()</a:t>
            </a:r>
          </a:p>
          <a:p>
            <a:pPr>
              <a:lnSpc>
                <a:spcPct val="80000"/>
              </a:lnSpc>
              <a:buFontTx/>
              <a:buNone/>
            </a:pPr>
            <a:r>
              <a:rPr lang="en-US" altLang="en-US" sz="1800" dirty="0"/>
              <a:t>		{   </a:t>
            </a:r>
            <a:r>
              <a:rPr lang="en-US" altLang="en-US" sz="1800" dirty="0" err="1"/>
              <a:t>System.out.print</a:t>
            </a:r>
            <a:r>
              <a:rPr lang="en-US" altLang="en-US" sz="1800" dirty="0"/>
              <a:t>(“\n Area of rectangle = “ + (length*breadth) )  ;       }</a:t>
            </a:r>
          </a:p>
          <a:p>
            <a:pPr>
              <a:lnSpc>
                <a:spcPct val="80000"/>
              </a:lnSpc>
              <a:buFontTx/>
              <a:buNone/>
            </a:pPr>
            <a:r>
              <a:rPr lang="en-US" altLang="en-US" sz="1800" dirty="0"/>
              <a:t>	}</a:t>
            </a:r>
          </a:p>
          <a:p>
            <a:pPr>
              <a:lnSpc>
                <a:spcPct val="80000"/>
              </a:lnSpc>
            </a:pPr>
            <a:endParaRPr lang="en-US" altLang="en-US" sz="18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ED476F3C-CA4E-4CCD-AC99-5DFEBA331FF8}"/>
              </a:ext>
            </a:extLst>
          </p:cNvPr>
          <p:cNvSpPr>
            <a:spLocks noGrp="1" noChangeArrowheads="1"/>
          </p:cNvSpPr>
          <p:nvPr>
            <p:ph type="body" idx="1"/>
          </p:nvPr>
        </p:nvSpPr>
        <p:spPr>
          <a:xfrm>
            <a:off x="457200" y="1125538"/>
            <a:ext cx="8229600" cy="4175125"/>
          </a:xfrm>
        </p:spPr>
        <p:txBody>
          <a:bodyPr/>
          <a:lstStyle/>
          <a:p>
            <a:pPr>
              <a:lnSpc>
                <a:spcPct val="80000"/>
              </a:lnSpc>
              <a:buFontTx/>
              <a:buNone/>
            </a:pPr>
            <a:r>
              <a:rPr lang="en-US" altLang="en-US" sz="2000">
                <a:solidFill>
                  <a:srgbClr val="FF0066"/>
                </a:solidFill>
              </a:rPr>
              <a:t>class</a:t>
            </a:r>
            <a:r>
              <a:rPr lang="en-US" altLang="en-US" sz="2000"/>
              <a:t> ShapeRun </a:t>
            </a:r>
          </a:p>
          <a:p>
            <a:pPr>
              <a:lnSpc>
                <a:spcPct val="80000"/>
              </a:lnSpc>
              <a:buFontTx/>
              <a:buNone/>
            </a:pPr>
            <a:r>
              <a:rPr lang="en-US" altLang="en-US" sz="2000"/>
              <a:t>{</a:t>
            </a:r>
          </a:p>
          <a:p>
            <a:pPr>
              <a:lnSpc>
                <a:spcPct val="80000"/>
              </a:lnSpc>
              <a:buFontTx/>
              <a:buNone/>
            </a:pPr>
            <a:r>
              <a:rPr lang="en-US" altLang="en-US" sz="2000"/>
              <a:t>	</a:t>
            </a:r>
            <a:r>
              <a:rPr lang="en-US" altLang="en-US" sz="2000">
                <a:solidFill>
                  <a:srgbClr val="FF0066"/>
                </a:solidFill>
              </a:rPr>
              <a:t>public</a:t>
            </a:r>
            <a:r>
              <a:rPr lang="en-US" altLang="en-US" sz="2000"/>
              <a:t> </a:t>
            </a:r>
            <a:r>
              <a:rPr lang="en-US" altLang="en-US" sz="2000">
                <a:solidFill>
                  <a:srgbClr val="006600"/>
                </a:solidFill>
              </a:rPr>
              <a:t>static void</a:t>
            </a:r>
            <a:r>
              <a:rPr lang="en-US" altLang="en-US" sz="2000"/>
              <a:t> main(String args[])</a:t>
            </a:r>
          </a:p>
          <a:p>
            <a:pPr>
              <a:lnSpc>
                <a:spcPct val="80000"/>
              </a:lnSpc>
              <a:buFontTx/>
              <a:buNone/>
            </a:pPr>
            <a:r>
              <a:rPr lang="en-US" altLang="en-US" sz="2000"/>
              <a:t>	{</a:t>
            </a:r>
          </a:p>
          <a:p>
            <a:pPr>
              <a:lnSpc>
                <a:spcPct val="80000"/>
              </a:lnSpc>
              <a:buFontTx/>
              <a:buNone/>
            </a:pPr>
            <a:r>
              <a:rPr lang="en-US" altLang="en-US" sz="2000"/>
              <a:t>		Shape s ; </a:t>
            </a:r>
          </a:p>
          <a:p>
            <a:pPr>
              <a:lnSpc>
                <a:spcPct val="80000"/>
              </a:lnSpc>
              <a:buFontTx/>
              <a:buNone/>
            </a:pPr>
            <a:r>
              <a:rPr lang="en-US" altLang="en-US" sz="2000"/>
              <a:t>		Circle c = new Circle(5.5f);</a:t>
            </a:r>
          </a:p>
          <a:p>
            <a:pPr>
              <a:lnSpc>
                <a:spcPct val="80000"/>
              </a:lnSpc>
              <a:buFontTx/>
              <a:buNone/>
            </a:pPr>
            <a:r>
              <a:rPr lang="en-US" altLang="en-US" sz="2000"/>
              <a:t>		s = c ;</a:t>
            </a:r>
          </a:p>
          <a:p>
            <a:pPr>
              <a:lnSpc>
                <a:spcPct val="80000"/>
              </a:lnSpc>
              <a:buFontTx/>
              <a:buNone/>
            </a:pPr>
            <a:r>
              <a:rPr lang="en-US" altLang="en-US" sz="2000"/>
              <a:t>		s.displayArea();</a:t>
            </a:r>
          </a:p>
          <a:p>
            <a:pPr>
              <a:lnSpc>
                <a:spcPct val="80000"/>
              </a:lnSpc>
              <a:buFontTx/>
              <a:buNone/>
            </a:pPr>
            <a:r>
              <a:rPr lang="en-US" altLang="en-US" sz="2000"/>
              <a:t>		Rectangle r = new Rectangle(5.5f 3.5f) ;</a:t>
            </a:r>
          </a:p>
          <a:p>
            <a:pPr>
              <a:lnSpc>
                <a:spcPct val="80000"/>
              </a:lnSpc>
              <a:buFontTx/>
              <a:buNone/>
            </a:pPr>
            <a:r>
              <a:rPr lang="en-US" altLang="en-US" sz="2000"/>
              <a:t>		s = r ;</a:t>
            </a:r>
          </a:p>
          <a:p>
            <a:pPr>
              <a:lnSpc>
                <a:spcPct val="80000"/>
              </a:lnSpc>
              <a:buFontTx/>
              <a:buNone/>
            </a:pPr>
            <a:r>
              <a:rPr lang="en-US" altLang="en-US" sz="2000"/>
              <a:t>		s.displayArea();</a:t>
            </a:r>
          </a:p>
          <a:p>
            <a:pPr>
              <a:lnSpc>
                <a:spcPct val="80000"/>
              </a:lnSpc>
              <a:buFontTx/>
              <a:buNone/>
            </a:pPr>
            <a:r>
              <a:rPr lang="en-US" altLang="en-US" sz="2000"/>
              <a:t>	}</a:t>
            </a:r>
          </a:p>
          <a:p>
            <a:pPr>
              <a:lnSpc>
                <a:spcPct val="80000"/>
              </a:lnSpc>
              <a:buFontTx/>
              <a:buNone/>
            </a:pPr>
            <a:r>
              <a:rPr lang="en-US" altLang="en-US" sz="2000"/>
              <a:t>}</a:t>
            </a:r>
          </a:p>
          <a:p>
            <a:pPr>
              <a:lnSpc>
                <a:spcPct val="80000"/>
              </a:lnSpc>
            </a:pPr>
            <a:endParaRPr lang="en-US" altLang="en-US" sz="2000"/>
          </a:p>
        </p:txBody>
      </p:sp>
      <p:sp>
        <p:nvSpPr>
          <p:cNvPr id="64517" name="Text Box 5">
            <a:extLst>
              <a:ext uri="{FF2B5EF4-FFF2-40B4-BE49-F238E27FC236}">
                <a16:creationId xmlns:a16="http://schemas.microsoft.com/office/drawing/2014/main" id="{561383EB-78C2-45B4-910A-8872E0D73AE4}"/>
              </a:ext>
            </a:extLst>
          </p:cNvPr>
          <p:cNvSpPr txBox="1">
            <a:spLocks noChangeArrowheads="1"/>
          </p:cNvSpPr>
          <p:nvPr/>
        </p:nvSpPr>
        <p:spPr bwMode="auto">
          <a:xfrm>
            <a:off x="3348038" y="4652963"/>
            <a:ext cx="1152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i="1">
                <a:solidFill>
                  <a:srgbClr val="FF0066"/>
                </a:solidFill>
              </a:rPr>
              <a:t>Output:</a:t>
            </a:r>
          </a:p>
        </p:txBody>
      </p:sp>
      <p:pic>
        <p:nvPicPr>
          <p:cNvPr id="64518" name="Picture 6">
            <a:extLst>
              <a:ext uri="{FF2B5EF4-FFF2-40B4-BE49-F238E27FC236}">
                <a16:creationId xmlns:a16="http://schemas.microsoft.com/office/drawing/2014/main" id="{47ABB6FF-1839-4611-A4CC-0E754D6983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5084763"/>
            <a:ext cx="4392613" cy="1393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84" name="Group 76">
            <a:extLst>
              <a:ext uri="{FF2B5EF4-FFF2-40B4-BE49-F238E27FC236}">
                <a16:creationId xmlns:a16="http://schemas.microsoft.com/office/drawing/2014/main" id="{A0983081-02D2-4A6F-996C-674F7C201E9C}"/>
              </a:ext>
            </a:extLst>
          </p:cNvPr>
          <p:cNvGraphicFramePr>
            <a:graphicFrameLocks noGrp="1"/>
          </p:cNvGraphicFramePr>
          <p:nvPr/>
        </p:nvGraphicFramePr>
        <p:xfrm>
          <a:off x="250825" y="836613"/>
          <a:ext cx="8642350" cy="5577840"/>
        </p:xfrm>
        <a:graphic>
          <a:graphicData uri="http://schemas.openxmlformats.org/drawingml/2006/table">
            <a:tbl>
              <a:tblPr/>
              <a:tblGrid>
                <a:gridCol w="4430713">
                  <a:extLst>
                    <a:ext uri="{9D8B030D-6E8A-4147-A177-3AD203B41FA5}">
                      <a16:colId xmlns:a16="http://schemas.microsoft.com/office/drawing/2014/main" val="1359822410"/>
                    </a:ext>
                  </a:extLst>
                </a:gridCol>
                <a:gridCol w="4211637">
                  <a:extLst>
                    <a:ext uri="{9D8B030D-6E8A-4147-A177-3AD203B41FA5}">
                      <a16:colId xmlns:a16="http://schemas.microsoft.com/office/drawing/2014/main" val="3605199865"/>
                    </a:ext>
                  </a:extLst>
                </a:gridCol>
              </a:tblGrid>
              <a:tr h="2889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rgbClr val="FF0066"/>
                          </a:solidFill>
                          <a:effectLst/>
                          <a:latin typeface="Arial" panose="020B0604020202020204" pitchFamily="34" charset="0"/>
                          <a:cs typeface="Arial" panose="020B0604020202020204" pitchFamily="34" charset="0"/>
                        </a:rPr>
                        <a:t>Abstract 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a:ln>
                            <a:noFill/>
                          </a:ln>
                          <a:solidFill>
                            <a:srgbClr val="FF0066"/>
                          </a:solidFill>
                          <a:effectLst/>
                          <a:latin typeface="Arial" panose="020B0604020202020204" pitchFamily="34" charset="0"/>
                          <a:cs typeface="Arial" panose="020B0604020202020204" pitchFamily="34" charset="0"/>
                        </a:rPr>
                        <a:t>Interface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1382313"/>
                  </a:ext>
                </a:extLst>
              </a:tr>
              <a:tr h="739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Abstract classes are used only when there is a “is-a” type of relationship between the classes.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Interfaces can be implemented by classes that are not related to one another.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7089852"/>
                  </a:ext>
                </a:extLst>
              </a:tr>
              <a:tr h="5159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You cannot extend more than one abstract class.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You can implement more than one interface.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8070472"/>
                  </a:ext>
                </a:extLst>
              </a:tr>
              <a:tr h="5159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Abstract class can implemented some methods also.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Interfaces can not implement methods.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4759601"/>
                  </a:ext>
                </a:extLst>
              </a:tr>
              <a:tr h="5842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With abstract classes, you are grabbing away each class’s individuality.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With Interfaces, you are merely extending each class’s functionality.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5251207"/>
                  </a:ext>
                </a:extLst>
              </a:tr>
              <a:tr h="10842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An abstract class can have instance methods that implement a default behavior.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An Interface can only declare constants and instance methods, but cannot implement default behavior and all methods are implicitly abstract.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730741"/>
                  </a:ext>
                </a:extLst>
              </a:tr>
              <a:tr h="11572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An abstract class is a class which may have the usual flavors of class members (private, protected, etc.), but has some abstract methods.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An interface has all public members and no implementation.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8564164"/>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7AAFA-176C-423E-851C-581618650526}"/>
              </a:ext>
            </a:extLst>
          </p:cNvPr>
          <p:cNvSpPr>
            <a:spLocks noGrp="1"/>
          </p:cNvSpPr>
          <p:nvPr>
            <p:ph type="title"/>
          </p:nvPr>
        </p:nvSpPr>
        <p:spPr>
          <a:xfrm>
            <a:off x="457200" y="609600"/>
            <a:ext cx="8229600" cy="808038"/>
          </a:xfrm>
        </p:spPr>
        <p:txBody>
          <a:bodyPr/>
          <a:lstStyle/>
          <a:p>
            <a:r>
              <a:rPr lang="en-US" dirty="0"/>
              <a:t>Interface</a:t>
            </a:r>
          </a:p>
        </p:txBody>
      </p:sp>
      <p:sp>
        <p:nvSpPr>
          <p:cNvPr id="3" name="Content Placeholder 2">
            <a:extLst>
              <a:ext uri="{FF2B5EF4-FFF2-40B4-BE49-F238E27FC236}">
                <a16:creationId xmlns:a16="http://schemas.microsoft.com/office/drawing/2014/main" id="{A9839EE2-6038-40D6-9273-5F5CBD612F50}"/>
              </a:ext>
            </a:extLst>
          </p:cNvPr>
          <p:cNvSpPr>
            <a:spLocks noGrp="1"/>
          </p:cNvSpPr>
          <p:nvPr>
            <p:ph idx="1"/>
          </p:nvPr>
        </p:nvSpPr>
        <p:spPr/>
        <p:txBody>
          <a:bodyPr/>
          <a:lstStyle/>
          <a:p>
            <a:pPr algn="just"/>
            <a:r>
              <a:rPr lang="en-US" sz="2800" dirty="0">
                <a:cs typeface="Times New Roman" panose="02020603050405020304" pitchFamily="18" charset="0"/>
              </a:rPr>
              <a:t>An interface is a reference type in Java. It is similar to class. It is a collection of abstract methods. </a:t>
            </a:r>
          </a:p>
          <a:p>
            <a:pPr algn="just"/>
            <a:r>
              <a:rPr lang="en-US" sz="2800" b="0" i="0" dirty="0">
                <a:effectLst/>
                <a:cs typeface="Times New Roman" panose="02020603050405020304" pitchFamily="18" charset="0"/>
              </a:rPr>
              <a:t>An </a:t>
            </a:r>
            <a:r>
              <a:rPr lang="en-US" sz="2800" b="1" i="0" dirty="0">
                <a:effectLst/>
                <a:cs typeface="Times New Roman" panose="02020603050405020304" pitchFamily="18" charset="0"/>
              </a:rPr>
              <a:t>Interface in Java</a:t>
            </a:r>
            <a:r>
              <a:rPr lang="en-US" sz="2800" b="0" i="0" dirty="0">
                <a:effectLst/>
                <a:cs typeface="Times New Roman" panose="02020603050405020304" pitchFamily="18" charset="0"/>
              </a:rPr>
              <a:t> programming language is defined as an abstract type used to specify the behavior of a class. An interface in Java is a blueprint of a class. A Java interface contains static constants and abstract methods.</a:t>
            </a:r>
          </a:p>
          <a:p>
            <a:endParaRPr lang="en-US" dirty="0"/>
          </a:p>
        </p:txBody>
      </p:sp>
      <p:sp>
        <p:nvSpPr>
          <p:cNvPr id="4" name="Slide Number Placeholder 3">
            <a:extLst>
              <a:ext uri="{FF2B5EF4-FFF2-40B4-BE49-F238E27FC236}">
                <a16:creationId xmlns:a16="http://schemas.microsoft.com/office/drawing/2014/main" id="{9BCF8B2F-07D0-4F9D-9A3D-C24318EC9BED}"/>
              </a:ext>
            </a:extLst>
          </p:cNvPr>
          <p:cNvSpPr>
            <a:spLocks noGrp="1"/>
          </p:cNvSpPr>
          <p:nvPr>
            <p:ph type="sldNum" sz="quarter" idx="10"/>
          </p:nvPr>
        </p:nvSpPr>
        <p:spPr/>
        <p:txBody>
          <a:bodyPr/>
          <a:lstStyle/>
          <a:p>
            <a:pPr>
              <a:defRPr/>
            </a:pPr>
            <a:fld id="{6F5B34F6-CFDA-4837-B8C1-E942023A937E}" type="slidenum">
              <a:rPr lang="en-US" altLang="en-US" smtClean="0"/>
              <a:pPr>
                <a:defRPr/>
              </a:pPr>
              <a:t>3</a:t>
            </a:fld>
            <a:endParaRPr lang="en-US" altLang="en-US"/>
          </a:p>
        </p:txBody>
      </p:sp>
    </p:spTree>
    <p:extLst>
      <p:ext uri="{BB962C8B-B14F-4D97-AF65-F5344CB8AC3E}">
        <p14:creationId xmlns:p14="http://schemas.microsoft.com/office/powerpoint/2010/main" val="173841647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11BA7D5-C9D4-4C06-9776-67F8118375D5}"/>
              </a:ext>
            </a:extLst>
          </p:cNvPr>
          <p:cNvSpPr>
            <a:spLocks noGrp="1" noChangeArrowheads="1"/>
          </p:cNvSpPr>
          <p:nvPr>
            <p:ph type="title"/>
          </p:nvPr>
        </p:nvSpPr>
        <p:spPr>
          <a:xfrm>
            <a:off x="239712" y="609600"/>
            <a:ext cx="8686800" cy="360363"/>
          </a:xfrm>
        </p:spPr>
        <p:txBody>
          <a:bodyPr/>
          <a:lstStyle/>
          <a:p>
            <a:pPr algn="l"/>
            <a:r>
              <a:rPr lang="en-US" altLang="en-US" sz="4000" dirty="0"/>
              <a:t> </a:t>
            </a:r>
            <a:r>
              <a:rPr lang="en-US" altLang="en-US" sz="2800" b="1" dirty="0">
                <a:solidFill>
                  <a:schemeClr val="tx1"/>
                </a:solidFill>
              </a:rPr>
              <a:t>When to use the interface and an abstract class?</a:t>
            </a:r>
          </a:p>
        </p:txBody>
      </p:sp>
      <p:sp>
        <p:nvSpPr>
          <p:cNvPr id="46083" name="Rectangle 3">
            <a:extLst>
              <a:ext uri="{FF2B5EF4-FFF2-40B4-BE49-F238E27FC236}">
                <a16:creationId xmlns:a16="http://schemas.microsoft.com/office/drawing/2014/main" id="{58CFDFBE-53EF-4ECE-BB22-F221A0C922A8}"/>
              </a:ext>
            </a:extLst>
          </p:cNvPr>
          <p:cNvSpPr>
            <a:spLocks noGrp="1" noChangeArrowheads="1"/>
          </p:cNvSpPr>
          <p:nvPr>
            <p:ph type="body" idx="1"/>
          </p:nvPr>
        </p:nvSpPr>
        <p:spPr>
          <a:xfrm>
            <a:off x="250825" y="1295400"/>
            <a:ext cx="8642350" cy="5229225"/>
          </a:xfrm>
        </p:spPr>
        <p:txBody>
          <a:bodyPr/>
          <a:lstStyle/>
          <a:p>
            <a:pPr algn="just"/>
            <a:r>
              <a:rPr lang="en-US" altLang="en-US" sz="2800" dirty="0"/>
              <a:t>Interfaces</a:t>
            </a:r>
            <a:r>
              <a:rPr lang="en-US" altLang="en-US" sz="2800" b="1" dirty="0"/>
              <a:t> </a:t>
            </a:r>
            <a:r>
              <a:rPr lang="en-US" altLang="en-US" sz="2800" dirty="0"/>
              <a:t>are useful when you do not want classes to inherit from unrelated classes just to get the required functionality. </a:t>
            </a:r>
          </a:p>
          <a:p>
            <a:pPr algn="just"/>
            <a:endParaRPr lang="en-US" altLang="en-US" sz="2800" dirty="0"/>
          </a:p>
          <a:p>
            <a:pPr algn="just"/>
            <a:r>
              <a:rPr lang="en-US" altLang="en-US" sz="2800" dirty="0"/>
              <a:t>For example, let </a:t>
            </a:r>
            <a:r>
              <a:rPr lang="en-US" altLang="en-US" sz="2800" b="1" dirty="0">
                <a:solidFill>
                  <a:srgbClr val="003366"/>
                </a:solidFill>
              </a:rPr>
              <a:t>Bird</a:t>
            </a:r>
            <a:r>
              <a:rPr lang="en-US" altLang="en-US" sz="2800" dirty="0"/>
              <a:t> be a class with a method </a:t>
            </a:r>
            <a:r>
              <a:rPr lang="en-US" altLang="en-US" sz="2800" b="1" dirty="0">
                <a:solidFill>
                  <a:srgbClr val="003366"/>
                </a:solidFill>
              </a:rPr>
              <a:t>fly()</a:t>
            </a:r>
            <a:r>
              <a:rPr lang="en-US" altLang="en-US" sz="2800" dirty="0">
                <a:solidFill>
                  <a:srgbClr val="003366"/>
                </a:solidFill>
              </a:rPr>
              <a:t>.</a:t>
            </a:r>
            <a:r>
              <a:rPr lang="en-US" altLang="en-US" sz="2800" dirty="0"/>
              <a:t> It will be ridiculous for an </a:t>
            </a:r>
            <a:r>
              <a:rPr lang="en-US" altLang="en-US" sz="2800" b="1" dirty="0" err="1">
                <a:solidFill>
                  <a:srgbClr val="003366"/>
                </a:solidFill>
              </a:rPr>
              <a:t>Aeroplane</a:t>
            </a:r>
            <a:r>
              <a:rPr lang="en-US" altLang="en-US" sz="2800" dirty="0"/>
              <a:t> to inherit from </a:t>
            </a:r>
            <a:r>
              <a:rPr lang="en-US" altLang="en-US" sz="2800" b="1" dirty="0">
                <a:solidFill>
                  <a:srgbClr val="003366"/>
                </a:solidFill>
              </a:rPr>
              <a:t>Bird</a:t>
            </a:r>
            <a:r>
              <a:rPr lang="en-US" altLang="en-US" sz="2800" dirty="0"/>
              <a:t> class just because it has the </a:t>
            </a:r>
            <a:r>
              <a:rPr lang="en-US" altLang="en-US" sz="2800" b="1" dirty="0">
                <a:solidFill>
                  <a:srgbClr val="003366"/>
                </a:solidFill>
              </a:rPr>
              <a:t>fly()</a:t>
            </a:r>
            <a:r>
              <a:rPr lang="en-US" altLang="en-US" sz="2800" dirty="0"/>
              <a:t> method. </a:t>
            </a:r>
          </a:p>
          <a:p>
            <a:pPr algn="just"/>
            <a:endParaRPr lang="en-US" altLang="en-US" sz="2800" dirty="0"/>
          </a:p>
          <a:p>
            <a:pPr algn="just"/>
            <a:r>
              <a:rPr lang="en-US" altLang="en-US" sz="2800" dirty="0"/>
              <a:t>Rather the </a:t>
            </a:r>
            <a:r>
              <a:rPr lang="en-US" altLang="en-US" sz="2800" b="1" dirty="0">
                <a:solidFill>
                  <a:srgbClr val="003366"/>
                </a:solidFill>
              </a:rPr>
              <a:t>fly()</a:t>
            </a:r>
            <a:r>
              <a:rPr lang="en-US" altLang="en-US" sz="2800" dirty="0"/>
              <a:t> method should be defined as an interface and both </a:t>
            </a:r>
            <a:r>
              <a:rPr lang="en-US" altLang="en-US" sz="2800" b="1" dirty="0">
                <a:solidFill>
                  <a:srgbClr val="003366"/>
                </a:solidFill>
              </a:rPr>
              <a:t>Bird </a:t>
            </a:r>
            <a:r>
              <a:rPr lang="en-US" altLang="en-US" sz="2800" dirty="0"/>
              <a:t>and</a:t>
            </a:r>
            <a:r>
              <a:rPr lang="en-US" altLang="en-US" sz="2800" b="1" dirty="0"/>
              <a:t> </a:t>
            </a:r>
            <a:r>
              <a:rPr lang="en-US" altLang="en-US" sz="2800" b="1" dirty="0" err="1">
                <a:solidFill>
                  <a:srgbClr val="003366"/>
                </a:solidFill>
              </a:rPr>
              <a:t>Aeroplane</a:t>
            </a:r>
            <a:r>
              <a:rPr lang="en-US" altLang="en-US" sz="2800" dirty="0">
                <a:solidFill>
                  <a:srgbClr val="003366"/>
                </a:solidFill>
              </a:rPr>
              <a:t> </a:t>
            </a:r>
            <a:r>
              <a:rPr lang="en-US" altLang="en-US" sz="2800" dirty="0"/>
              <a:t>should implement that interface.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19DE820-269E-4913-8C09-6437815EE940}"/>
              </a:ext>
            </a:extLst>
          </p:cNvPr>
          <p:cNvSpPr>
            <a:spLocks noGrp="1" noChangeArrowheads="1"/>
          </p:cNvSpPr>
          <p:nvPr>
            <p:ph type="title"/>
          </p:nvPr>
        </p:nvSpPr>
        <p:spPr>
          <a:xfrm>
            <a:off x="179387" y="701675"/>
            <a:ext cx="8785225" cy="1143000"/>
          </a:xfrm>
        </p:spPr>
        <p:txBody>
          <a:bodyPr/>
          <a:lstStyle/>
          <a:p>
            <a:pPr algn="l"/>
            <a:r>
              <a:rPr lang="en-US" altLang="en-US" sz="2800" b="1" dirty="0">
                <a:solidFill>
                  <a:schemeClr val="tx1"/>
                </a:solidFill>
              </a:rPr>
              <a:t>When to use the interface and an abstract class? (An example)</a:t>
            </a:r>
          </a:p>
        </p:txBody>
      </p:sp>
      <p:sp>
        <p:nvSpPr>
          <p:cNvPr id="56323" name="Rectangle 3">
            <a:extLst>
              <a:ext uri="{FF2B5EF4-FFF2-40B4-BE49-F238E27FC236}">
                <a16:creationId xmlns:a16="http://schemas.microsoft.com/office/drawing/2014/main" id="{24C8C2A5-C8D6-4AC9-8734-22D3A5646AD6}"/>
              </a:ext>
            </a:extLst>
          </p:cNvPr>
          <p:cNvSpPr>
            <a:spLocks noGrp="1" noChangeArrowheads="1"/>
          </p:cNvSpPr>
          <p:nvPr>
            <p:ph type="body" idx="1"/>
          </p:nvPr>
        </p:nvSpPr>
        <p:spPr>
          <a:xfrm>
            <a:off x="611188" y="1844675"/>
            <a:ext cx="8281987" cy="3629025"/>
          </a:xfrm>
        </p:spPr>
        <p:txBody>
          <a:bodyPr/>
          <a:lstStyle/>
          <a:p>
            <a:pPr algn="just">
              <a:buFontTx/>
              <a:buNone/>
            </a:pPr>
            <a:r>
              <a:rPr lang="en-US" altLang="en-US" sz="2800" i="1">
                <a:solidFill>
                  <a:srgbClr val="003366"/>
                </a:solidFill>
              </a:rPr>
              <a:t>Consider a real estate builder is constructing an</a:t>
            </a:r>
          </a:p>
          <a:p>
            <a:pPr algn="just">
              <a:buFontTx/>
              <a:buNone/>
            </a:pPr>
            <a:r>
              <a:rPr lang="en-US" altLang="en-US" sz="2800" i="1">
                <a:solidFill>
                  <a:srgbClr val="003366"/>
                </a:solidFill>
              </a:rPr>
              <a:t>apartment with many flats. All the rooms in the</a:t>
            </a:r>
          </a:p>
          <a:p>
            <a:pPr algn="just">
              <a:buFontTx/>
              <a:buNone/>
            </a:pPr>
            <a:r>
              <a:rPr lang="en-US" altLang="en-US" sz="2800" i="1">
                <a:solidFill>
                  <a:srgbClr val="003366"/>
                </a:solidFill>
              </a:rPr>
              <a:t>flats have the same design, except the bedroom.</a:t>
            </a:r>
          </a:p>
          <a:p>
            <a:pPr algn="just">
              <a:buFontTx/>
              <a:buNone/>
            </a:pPr>
            <a:r>
              <a:rPr lang="en-US" altLang="en-US" sz="2800" i="1">
                <a:solidFill>
                  <a:srgbClr val="003366"/>
                </a:solidFill>
              </a:rPr>
              <a:t>The bedroom design is left for the people who </a:t>
            </a:r>
          </a:p>
          <a:p>
            <a:pPr algn="just">
              <a:buFontTx/>
              <a:buNone/>
            </a:pPr>
            <a:r>
              <a:rPr lang="en-US" altLang="en-US" sz="2800" i="1">
                <a:solidFill>
                  <a:srgbClr val="003366"/>
                </a:solidFill>
              </a:rPr>
              <a:t>would own the flats i.e. the bedrooms can be of </a:t>
            </a:r>
          </a:p>
          <a:p>
            <a:pPr algn="just">
              <a:buFontTx/>
              <a:buNone/>
            </a:pPr>
            <a:r>
              <a:rPr lang="en-US" altLang="en-US" sz="2800" i="1">
                <a:solidFill>
                  <a:srgbClr val="003366"/>
                </a:solidFill>
              </a:rPr>
              <a:t>different designs for different flats.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FB229AC-557D-4367-9314-005F52FD9B1A}"/>
              </a:ext>
            </a:extLst>
          </p:cNvPr>
          <p:cNvSpPr>
            <a:spLocks noGrp="1" noChangeArrowheads="1"/>
          </p:cNvSpPr>
          <p:nvPr>
            <p:ph type="title"/>
          </p:nvPr>
        </p:nvSpPr>
        <p:spPr>
          <a:xfrm>
            <a:off x="215106" y="609600"/>
            <a:ext cx="8713787" cy="576263"/>
          </a:xfrm>
        </p:spPr>
        <p:txBody>
          <a:bodyPr/>
          <a:lstStyle/>
          <a:p>
            <a:pPr algn="just"/>
            <a:r>
              <a:rPr lang="en-US" altLang="en-US" sz="2400" i="1" dirty="0">
                <a:solidFill>
                  <a:schemeClr val="tx1"/>
                </a:solidFill>
              </a:rPr>
              <a:t>The solution to above can be achieved through an abstract class like below:</a:t>
            </a:r>
          </a:p>
        </p:txBody>
      </p:sp>
      <p:sp>
        <p:nvSpPr>
          <p:cNvPr id="48131" name="Rectangle 3">
            <a:extLst>
              <a:ext uri="{FF2B5EF4-FFF2-40B4-BE49-F238E27FC236}">
                <a16:creationId xmlns:a16="http://schemas.microsoft.com/office/drawing/2014/main" id="{25B04EF0-4BAF-46B5-BDFC-8DEB7727DB56}"/>
              </a:ext>
            </a:extLst>
          </p:cNvPr>
          <p:cNvSpPr>
            <a:spLocks noGrp="1" noChangeArrowheads="1"/>
          </p:cNvSpPr>
          <p:nvPr>
            <p:ph type="body" idx="1"/>
          </p:nvPr>
        </p:nvSpPr>
        <p:spPr>
          <a:xfrm>
            <a:off x="462756" y="1447800"/>
            <a:ext cx="8218488" cy="5616575"/>
          </a:xfrm>
        </p:spPr>
        <p:txBody>
          <a:bodyPr/>
          <a:lstStyle/>
          <a:p>
            <a:pPr>
              <a:lnSpc>
                <a:spcPct val="80000"/>
              </a:lnSpc>
              <a:buFontTx/>
              <a:buNone/>
            </a:pPr>
            <a:r>
              <a:rPr lang="en-US" altLang="en-US" sz="2000" dirty="0">
                <a:solidFill>
                  <a:srgbClr val="FF0066"/>
                </a:solidFill>
              </a:rPr>
              <a:t>public</a:t>
            </a:r>
            <a:r>
              <a:rPr lang="en-US" altLang="en-US" sz="2000" dirty="0">
                <a:solidFill>
                  <a:srgbClr val="006600"/>
                </a:solidFill>
              </a:rPr>
              <a:t> </a:t>
            </a:r>
            <a:r>
              <a:rPr lang="en-US" altLang="en-US" sz="2000" dirty="0">
                <a:solidFill>
                  <a:srgbClr val="003366"/>
                </a:solidFill>
              </a:rPr>
              <a:t>abstract </a:t>
            </a:r>
            <a:r>
              <a:rPr lang="en-US" altLang="en-US" sz="2000" dirty="0">
                <a:solidFill>
                  <a:srgbClr val="FF0066"/>
                </a:solidFill>
              </a:rPr>
              <a:t>class</a:t>
            </a:r>
            <a:r>
              <a:rPr lang="en-US" altLang="en-US" sz="2000" dirty="0"/>
              <a:t> Flat</a:t>
            </a:r>
          </a:p>
          <a:p>
            <a:pPr>
              <a:lnSpc>
                <a:spcPct val="80000"/>
              </a:lnSpc>
              <a:buFontTx/>
              <a:buNone/>
            </a:pPr>
            <a:r>
              <a:rPr lang="en-US" altLang="en-US" sz="2000" dirty="0"/>
              <a:t>{	</a:t>
            </a:r>
          </a:p>
          <a:p>
            <a:pPr>
              <a:lnSpc>
                <a:spcPct val="80000"/>
              </a:lnSpc>
              <a:buFontTx/>
              <a:buNone/>
            </a:pPr>
            <a:r>
              <a:rPr lang="en-US" altLang="en-US" sz="2000" dirty="0"/>
              <a:t>		</a:t>
            </a:r>
            <a:r>
              <a:rPr lang="en-US" altLang="en-US" sz="1600" i="1" dirty="0"/>
              <a:t>//some properties / variables</a:t>
            </a:r>
            <a:br>
              <a:rPr lang="en-US" altLang="en-US" sz="1600" i="1" dirty="0"/>
            </a:br>
            <a:br>
              <a:rPr lang="en-US" altLang="en-US" sz="2000" dirty="0"/>
            </a:br>
            <a:r>
              <a:rPr lang="en-US" altLang="en-US" sz="2000" dirty="0"/>
              <a:t>	</a:t>
            </a:r>
            <a:r>
              <a:rPr lang="en-US" altLang="en-US" sz="2000" dirty="0">
                <a:solidFill>
                  <a:srgbClr val="FF0066"/>
                </a:solidFill>
              </a:rPr>
              <a:t>public</a:t>
            </a:r>
            <a:r>
              <a:rPr lang="en-US" altLang="en-US" sz="2000" dirty="0">
                <a:solidFill>
                  <a:srgbClr val="006600"/>
                </a:solidFill>
              </a:rPr>
              <a:t> void</a:t>
            </a:r>
            <a:r>
              <a:rPr lang="en-US" altLang="en-US" sz="2000" dirty="0"/>
              <a:t> </a:t>
            </a:r>
            <a:r>
              <a:rPr lang="en-US" altLang="en-US" sz="2000" dirty="0" err="1"/>
              <a:t>livingRoom</a:t>
            </a:r>
            <a:r>
              <a:rPr lang="en-US" altLang="en-US" sz="2000" dirty="0"/>
              <a:t>()	</a:t>
            </a:r>
          </a:p>
          <a:p>
            <a:pPr>
              <a:lnSpc>
                <a:spcPct val="80000"/>
              </a:lnSpc>
              <a:buFontTx/>
              <a:buNone/>
            </a:pPr>
            <a:r>
              <a:rPr lang="en-US" altLang="en-US" sz="2000" dirty="0"/>
              <a:t>		{	   </a:t>
            </a:r>
            <a:r>
              <a:rPr lang="en-US" altLang="en-US" sz="1600" i="1" dirty="0"/>
              <a:t>//some code</a:t>
            </a:r>
            <a:r>
              <a:rPr lang="en-US" altLang="en-US" sz="2000" dirty="0"/>
              <a:t>	}		</a:t>
            </a:r>
          </a:p>
          <a:p>
            <a:pPr>
              <a:lnSpc>
                <a:spcPct val="80000"/>
              </a:lnSpc>
              <a:buFontTx/>
              <a:buNone/>
            </a:pPr>
            <a:r>
              <a:rPr lang="en-US" altLang="en-US" sz="2000" dirty="0"/>
              <a:t>		</a:t>
            </a:r>
            <a:r>
              <a:rPr lang="en-US" altLang="en-US" sz="2000" dirty="0">
                <a:solidFill>
                  <a:srgbClr val="FF0066"/>
                </a:solidFill>
              </a:rPr>
              <a:t>public</a:t>
            </a:r>
            <a:r>
              <a:rPr lang="en-US" altLang="en-US" sz="2000" dirty="0">
                <a:solidFill>
                  <a:srgbClr val="006600"/>
                </a:solidFill>
              </a:rPr>
              <a:t> void</a:t>
            </a:r>
            <a:r>
              <a:rPr lang="en-US" altLang="en-US" sz="2000" dirty="0"/>
              <a:t> kitchen()	</a:t>
            </a:r>
          </a:p>
          <a:p>
            <a:pPr>
              <a:lnSpc>
                <a:spcPct val="80000"/>
              </a:lnSpc>
              <a:buFontTx/>
              <a:buNone/>
            </a:pPr>
            <a:r>
              <a:rPr lang="en-US" altLang="en-US" sz="2000" dirty="0"/>
              <a:t>		{	   </a:t>
            </a:r>
            <a:r>
              <a:rPr lang="en-US" altLang="en-US" sz="1600" i="1" dirty="0"/>
              <a:t>//some code</a:t>
            </a:r>
            <a:r>
              <a:rPr lang="en-US" altLang="en-US" sz="2000" dirty="0"/>
              <a:t>	}	</a:t>
            </a:r>
          </a:p>
          <a:p>
            <a:pPr>
              <a:lnSpc>
                <a:spcPct val="80000"/>
              </a:lnSpc>
              <a:buFontTx/>
              <a:buNone/>
            </a:pPr>
            <a:r>
              <a:rPr lang="en-US" altLang="en-US" sz="2000" dirty="0"/>
              <a:t>		</a:t>
            </a:r>
            <a:r>
              <a:rPr lang="en-US" altLang="en-US" sz="2000" dirty="0">
                <a:solidFill>
                  <a:srgbClr val="FF0066"/>
                </a:solidFill>
              </a:rPr>
              <a:t>public </a:t>
            </a:r>
            <a:r>
              <a:rPr lang="en-US" altLang="en-US" sz="2000" dirty="0">
                <a:solidFill>
                  <a:srgbClr val="003366"/>
                </a:solidFill>
              </a:rPr>
              <a:t>abstract </a:t>
            </a:r>
            <a:r>
              <a:rPr lang="en-US" altLang="en-US" sz="2000" dirty="0">
                <a:solidFill>
                  <a:srgbClr val="006600"/>
                </a:solidFill>
              </a:rPr>
              <a:t>void</a:t>
            </a:r>
            <a:r>
              <a:rPr lang="en-US" altLang="en-US" sz="2000" dirty="0"/>
              <a:t> </a:t>
            </a:r>
            <a:r>
              <a:rPr lang="en-US" altLang="en-US" sz="2000" dirty="0" err="1"/>
              <a:t>bedRoom</a:t>
            </a:r>
            <a:r>
              <a:rPr lang="en-US" altLang="en-US" sz="2000" dirty="0"/>
              <a:t>( );</a:t>
            </a:r>
          </a:p>
          <a:p>
            <a:pPr>
              <a:lnSpc>
                <a:spcPct val="80000"/>
              </a:lnSpc>
              <a:buFontTx/>
              <a:buNone/>
            </a:pPr>
            <a:r>
              <a:rPr lang="en-US" altLang="en-US" sz="2000" dirty="0"/>
              <a:t>} </a:t>
            </a:r>
          </a:p>
          <a:p>
            <a:pPr>
              <a:lnSpc>
                <a:spcPct val="80000"/>
              </a:lnSpc>
              <a:buFontTx/>
              <a:buNone/>
            </a:pPr>
            <a:endParaRPr lang="en-US" altLang="en-US" sz="2000" dirty="0"/>
          </a:p>
          <a:p>
            <a:pPr>
              <a:lnSpc>
                <a:spcPct val="80000"/>
              </a:lnSpc>
              <a:buFontTx/>
              <a:buNone/>
            </a:pPr>
            <a:r>
              <a:rPr lang="en-US" altLang="en-US" sz="2000" dirty="0">
                <a:solidFill>
                  <a:srgbClr val="FF0066"/>
                </a:solidFill>
              </a:rPr>
              <a:t>public class</a:t>
            </a:r>
            <a:r>
              <a:rPr lang="en-US" altLang="en-US" sz="2000" dirty="0"/>
              <a:t> Flat101 </a:t>
            </a:r>
            <a:r>
              <a:rPr lang="en-US" altLang="en-US" sz="2000" dirty="0">
                <a:solidFill>
                  <a:srgbClr val="FF0066"/>
                </a:solidFill>
              </a:rPr>
              <a:t>extends</a:t>
            </a:r>
            <a:r>
              <a:rPr lang="en-US" altLang="en-US" sz="2000" dirty="0"/>
              <a:t> Flat</a:t>
            </a:r>
          </a:p>
          <a:p>
            <a:pPr>
              <a:lnSpc>
                <a:spcPct val="80000"/>
              </a:lnSpc>
              <a:buFontTx/>
              <a:buNone/>
            </a:pPr>
            <a:r>
              <a:rPr lang="en-US" altLang="en-US" sz="2000" dirty="0"/>
              <a:t>{      	</a:t>
            </a:r>
          </a:p>
          <a:p>
            <a:pPr>
              <a:lnSpc>
                <a:spcPct val="80000"/>
              </a:lnSpc>
              <a:buFontTx/>
              <a:buNone/>
            </a:pPr>
            <a:r>
              <a:rPr lang="en-US" altLang="en-US" sz="2000" dirty="0"/>
              <a:t>	</a:t>
            </a:r>
            <a:r>
              <a:rPr lang="en-US" altLang="en-US" sz="2000" dirty="0">
                <a:solidFill>
                  <a:srgbClr val="FF0066"/>
                </a:solidFill>
              </a:rPr>
              <a:t>public </a:t>
            </a:r>
            <a:r>
              <a:rPr lang="en-US" altLang="en-US" sz="2000" dirty="0">
                <a:solidFill>
                  <a:srgbClr val="006600"/>
                </a:solidFill>
              </a:rPr>
              <a:t>void</a:t>
            </a:r>
            <a:r>
              <a:rPr lang="en-US" altLang="en-US" sz="2000" dirty="0"/>
              <a:t> </a:t>
            </a:r>
            <a:r>
              <a:rPr lang="en-US" altLang="en-US" sz="2000" dirty="0" err="1"/>
              <a:t>bedRoom</a:t>
            </a:r>
            <a:r>
              <a:rPr lang="en-US" altLang="en-US" sz="2000" dirty="0"/>
              <a:t>() 	</a:t>
            </a:r>
          </a:p>
          <a:p>
            <a:pPr>
              <a:lnSpc>
                <a:spcPct val="80000"/>
              </a:lnSpc>
              <a:buFontTx/>
              <a:buNone/>
            </a:pPr>
            <a:r>
              <a:rPr lang="en-US" altLang="en-US" sz="2000" dirty="0"/>
              <a:t>	{</a:t>
            </a:r>
          </a:p>
          <a:p>
            <a:pPr>
              <a:lnSpc>
                <a:spcPct val="80000"/>
              </a:lnSpc>
              <a:buFontTx/>
              <a:buNone/>
            </a:pPr>
            <a:r>
              <a:rPr lang="en-US" altLang="en-US" sz="2000" dirty="0"/>
              <a:t>		</a:t>
            </a:r>
            <a:r>
              <a:rPr lang="en-US" altLang="en-US" sz="2000" dirty="0" err="1"/>
              <a:t>System.out.println</a:t>
            </a:r>
            <a:r>
              <a:rPr lang="en-US" altLang="en-US" sz="2000" dirty="0"/>
              <a:t>("This flat has a customized bedroom");      </a:t>
            </a:r>
          </a:p>
          <a:p>
            <a:pPr>
              <a:lnSpc>
                <a:spcPct val="80000"/>
              </a:lnSpc>
              <a:buFontTx/>
              <a:buNone/>
            </a:pPr>
            <a:r>
              <a:rPr lang="en-US" altLang="en-US" sz="2000" dirty="0"/>
              <a:t>	}		</a:t>
            </a:r>
          </a:p>
          <a:p>
            <a:pPr>
              <a:lnSpc>
                <a:spcPct val="80000"/>
              </a:lnSpc>
              <a:buFontTx/>
              <a:buNone/>
            </a:pPr>
            <a:r>
              <a:rPr lang="en-US" altLang="en-US" sz="2000" dirty="0"/>
              <a: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62D4B1F4-B11D-4E76-8B38-26D585FE7944}"/>
              </a:ext>
            </a:extLst>
          </p:cNvPr>
          <p:cNvSpPr>
            <a:spLocks noGrp="1" noChangeArrowheads="1"/>
          </p:cNvSpPr>
          <p:nvPr>
            <p:ph type="title"/>
          </p:nvPr>
        </p:nvSpPr>
        <p:spPr>
          <a:xfrm>
            <a:off x="487362" y="533400"/>
            <a:ext cx="8642350" cy="490537"/>
          </a:xfrm>
        </p:spPr>
        <p:txBody>
          <a:bodyPr/>
          <a:lstStyle/>
          <a:p>
            <a:pPr algn="just"/>
            <a:r>
              <a:rPr lang="en-US" altLang="en-US" sz="2400" i="1" dirty="0">
                <a:solidFill>
                  <a:srgbClr val="003366"/>
                </a:solidFill>
              </a:rPr>
              <a:t>Alternatively I can use an interface instead of an abstract class to achieve the same purpose like follows:</a:t>
            </a:r>
          </a:p>
        </p:txBody>
      </p:sp>
      <p:sp>
        <p:nvSpPr>
          <p:cNvPr id="52227" name="Rectangle 3">
            <a:extLst>
              <a:ext uri="{FF2B5EF4-FFF2-40B4-BE49-F238E27FC236}">
                <a16:creationId xmlns:a16="http://schemas.microsoft.com/office/drawing/2014/main" id="{CF963F57-187F-4019-A039-20DA85AAA8BA}"/>
              </a:ext>
            </a:extLst>
          </p:cNvPr>
          <p:cNvSpPr>
            <a:spLocks noGrp="1" noChangeArrowheads="1"/>
          </p:cNvSpPr>
          <p:nvPr>
            <p:ph type="body" idx="1"/>
          </p:nvPr>
        </p:nvSpPr>
        <p:spPr>
          <a:xfrm>
            <a:off x="250825" y="1295400"/>
            <a:ext cx="8642350" cy="5302250"/>
          </a:xfrm>
        </p:spPr>
        <p:txBody>
          <a:bodyPr/>
          <a:lstStyle/>
          <a:p>
            <a:pPr>
              <a:lnSpc>
                <a:spcPct val="80000"/>
              </a:lnSpc>
              <a:buFontTx/>
              <a:buNone/>
            </a:pPr>
            <a:r>
              <a:rPr lang="en-US" altLang="en-US" sz="2000" dirty="0">
                <a:solidFill>
                  <a:srgbClr val="FF0066"/>
                </a:solidFill>
              </a:rPr>
              <a:t>class</a:t>
            </a:r>
            <a:r>
              <a:rPr lang="en-US" altLang="en-US" sz="2000" dirty="0"/>
              <a:t> Flat</a:t>
            </a:r>
          </a:p>
          <a:p>
            <a:pPr>
              <a:lnSpc>
                <a:spcPct val="80000"/>
              </a:lnSpc>
              <a:buFontTx/>
              <a:buNone/>
            </a:pPr>
            <a:r>
              <a:rPr lang="en-US" altLang="en-US" sz="2000" dirty="0"/>
              <a:t>{     </a:t>
            </a:r>
          </a:p>
          <a:p>
            <a:pPr>
              <a:lnSpc>
                <a:spcPct val="80000"/>
              </a:lnSpc>
              <a:buFontTx/>
              <a:buNone/>
            </a:pPr>
            <a:r>
              <a:rPr lang="en-US" altLang="en-US" sz="2000" dirty="0"/>
              <a:t> 		</a:t>
            </a:r>
            <a:r>
              <a:rPr lang="en-US" altLang="en-US" sz="2000" dirty="0">
                <a:solidFill>
                  <a:srgbClr val="FF0066"/>
                </a:solidFill>
              </a:rPr>
              <a:t>public</a:t>
            </a:r>
            <a:r>
              <a:rPr lang="en-US" altLang="en-US" sz="2000" dirty="0"/>
              <a:t> </a:t>
            </a:r>
            <a:r>
              <a:rPr lang="en-US" altLang="en-US" sz="2000" dirty="0">
                <a:solidFill>
                  <a:srgbClr val="006600"/>
                </a:solidFill>
              </a:rPr>
              <a:t>void </a:t>
            </a:r>
            <a:r>
              <a:rPr lang="en-US" altLang="en-US" sz="2000" dirty="0" err="1"/>
              <a:t>livingRoom</a:t>
            </a:r>
            <a:r>
              <a:rPr lang="en-US" altLang="en-US" sz="2000" dirty="0"/>
              <a:t>()</a:t>
            </a:r>
          </a:p>
          <a:p>
            <a:pPr>
              <a:lnSpc>
                <a:spcPct val="80000"/>
              </a:lnSpc>
              <a:buFontTx/>
              <a:buNone/>
            </a:pPr>
            <a:r>
              <a:rPr lang="en-US" altLang="en-US" sz="2000" dirty="0"/>
              <a:t>		{  	</a:t>
            </a:r>
            <a:r>
              <a:rPr lang="en-US" altLang="en-US" sz="2000" dirty="0" err="1"/>
              <a:t>System.out.println</a:t>
            </a:r>
            <a:r>
              <a:rPr lang="en-US" altLang="en-US" sz="2000" dirty="0"/>
              <a:t>("This flat has a living room");      }           </a:t>
            </a:r>
          </a:p>
          <a:p>
            <a:pPr>
              <a:lnSpc>
                <a:spcPct val="80000"/>
              </a:lnSpc>
              <a:buFontTx/>
              <a:buNone/>
            </a:pPr>
            <a:r>
              <a:rPr lang="en-US" altLang="en-US" sz="2000" dirty="0"/>
              <a:t>		</a:t>
            </a:r>
            <a:r>
              <a:rPr lang="en-US" altLang="en-US" sz="2000" dirty="0">
                <a:solidFill>
                  <a:srgbClr val="FF0066"/>
                </a:solidFill>
              </a:rPr>
              <a:t>public</a:t>
            </a:r>
            <a:r>
              <a:rPr lang="en-US" altLang="en-US" sz="2000" dirty="0"/>
              <a:t> </a:t>
            </a:r>
            <a:r>
              <a:rPr lang="en-US" altLang="en-US" sz="2000" dirty="0">
                <a:solidFill>
                  <a:srgbClr val="006600"/>
                </a:solidFill>
              </a:rPr>
              <a:t>void </a:t>
            </a:r>
            <a:r>
              <a:rPr lang="en-US" altLang="en-US" sz="2000" dirty="0"/>
              <a:t>kitchen()</a:t>
            </a:r>
          </a:p>
          <a:p>
            <a:pPr>
              <a:lnSpc>
                <a:spcPct val="80000"/>
              </a:lnSpc>
              <a:buFontTx/>
              <a:buNone/>
            </a:pPr>
            <a:r>
              <a:rPr lang="en-US" altLang="en-US" sz="2000" dirty="0"/>
              <a:t>		{         	</a:t>
            </a:r>
            <a:r>
              <a:rPr lang="en-US" altLang="en-US" sz="2000" dirty="0" err="1"/>
              <a:t>System.out.println</a:t>
            </a:r>
            <a:r>
              <a:rPr lang="en-US" altLang="en-US" sz="2000" dirty="0"/>
              <a:t>("This flat has a kitchen");     } </a:t>
            </a:r>
          </a:p>
          <a:p>
            <a:pPr>
              <a:lnSpc>
                <a:spcPct val="80000"/>
              </a:lnSpc>
              <a:buFontTx/>
              <a:buNone/>
            </a:pPr>
            <a:r>
              <a:rPr lang="en-US" altLang="en-US" sz="2000" dirty="0"/>
              <a:t>}</a:t>
            </a:r>
          </a:p>
          <a:p>
            <a:pPr>
              <a:lnSpc>
                <a:spcPct val="80000"/>
              </a:lnSpc>
              <a:buFontTx/>
              <a:buNone/>
            </a:pPr>
            <a:r>
              <a:rPr lang="en-US" altLang="en-US" sz="2000" dirty="0">
                <a:solidFill>
                  <a:srgbClr val="FF0066"/>
                </a:solidFill>
              </a:rPr>
              <a:t>interface</a:t>
            </a:r>
            <a:r>
              <a:rPr lang="en-US" altLang="en-US" sz="2000" dirty="0"/>
              <a:t> </a:t>
            </a:r>
            <a:r>
              <a:rPr lang="en-US" altLang="en-US" sz="2000" dirty="0" err="1"/>
              <a:t>BedRoomInterface</a:t>
            </a:r>
            <a:endParaRPr lang="en-US" altLang="en-US" sz="2000" dirty="0"/>
          </a:p>
          <a:p>
            <a:pPr>
              <a:lnSpc>
                <a:spcPct val="80000"/>
              </a:lnSpc>
              <a:buFontTx/>
              <a:buNone/>
            </a:pPr>
            <a:r>
              <a:rPr lang="en-US" altLang="en-US" sz="2000" dirty="0"/>
              <a:t>{     </a:t>
            </a:r>
          </a:p>
          <a:p>
            <a:pPr>
              <a:lnSpc>
                <a:spcPct val="80000"/>
              </a:lnSpc>
              <a:buFontTx/>
              <a:buNone/>
            </a:pPr>
            <a:r>
              <a:rPr lang="en-US" altLang="en-US" sz="2000" dirty="0"/>
              <a:t>	</a:t>
            </a:r>
            <a:r>
              <a:rPr lang="en-US" altLang="en-US" sz="2000" dirty="0">
                <a:solidFill>
                  <a:srgbClr val="FF0066"/>
                </a:solidFill>
              </a:rPr>
              <a:t>public</a:t>
            </a:r>
            <a:r>
              <a:rPr lang="en-US" altLang="en-US" sz="2000" dirty="0"/>
              <a:t> </a:t>
            </a:r>
            <a:r>
              <a:rPr lang="en-US" altLang="en-US" sz="2000" dirty="0">
                <a:solidFill>
                  <a:srgbClr val="006600"/>
                </a:solidFill>
              </a:rPr>
              <a:t>abstract void</a:t>
            </a:r>
            <a:r>
              <a:rPr lang="en-US" altLang="en-US" sz="2000" dirty="0"/>
              <a:t> </a:t>
            </a:r>
            <a:r>
              <a:rPr lang="en-US" altLang="en-US" sz="2000" dirty="0" err="1"/>
              <a:t>bedRoom</a:t>
            </a:r>
            <a:r>
              <a:rPr lang="en-US" altLang="en-US" sz="2000" dirty="0"/>
              <a:t>();</a:t>
            </a:r>
          </a:p>
          <a:p>
            <a:pPr>
              <a:lnSpc>
                <a:spcPct val="80000"/>
              </a:lnSpc>
              <a:buFontTx/>
              <a:buNone/>
            </a:pPr>
            <a:r>
              <a:rPr lang="en-US" altLang="en-US" sz="2000" dirty="0"/>
              <a:t>} </a:t>
            </a:r>
          </a:p>
          <a:p>
            <a:pPr>
              <a:lnSpc>
                <a:spcPct val="80000"/>
              </a:lnSpc>
              <a:buFontTx/>
              <a:buNone/>
            </a:pPr>
            <a:r>
              <a:rPr lang="en-US" altLang="en-US" sz="2000" dirty="0">
                <a:solidFill>
                  <a:srgbClr val="FF0066"/>
                </a:solidFill>
              </a:rPr>
              <a:t>public class</a:t>
            </a:r>
            <a:r>
              <a:rPr lang="en-US" altLang="en-US" sz="2000" dirty="0"/>
              <a:t> Flat101 </a:t>
            </a:r>
            <a:r>
              <a:rPr lang="en-US" altLang="en-US" sz="2000" dirty="0">
                <a:solidFill>
                  <a:srgbClr val="FF0066"/>
                </a:solidFill>
              </a:rPr>
              <a:t>extends </a:t>
            </a:r>
            <a:r>
              <a:rPr lang="en-US" altLang="en-US" sz="2000" dirty="0"/>
              <a:t>Flat </a:t>
            </a:r>
            <a:r>
              <a:rPr lang="en-US" altLang="en-US" sz="2000" dirty="0">
                <a:solidFill>
                  <a:srgbClr val="FF0066"/>
                </a:solidFill>
              </a:rPr>
              <a:t>implements </a:t>
            </a:r>
            <a:r>
              <a:rPr lang="en-US" altLang="en-US" sz="2000" dirty="0" err="1"/>
              <a:t>BedRoomInterface</a:t>
            </a:r>
            <a:endParaRPr lang="en-US" altLang="en-US" sz="2000" dirty="0"/>
          </a:p>
          <a:p>
            <a:pPr>
              <a:lnSpc>
                <a:spcPct val="80000"/>
              </a:lnSpc>
              <a:buFontTx/>
              <a:buNone/>
            </a:pPr>
            <a:r>
              <a:rPr lang="en-US" altLang="en-US" sz="2000" dirty="0"/>
              <a:t>{       </a:t>
            </a:r>
          </a:p>
          <a:p>
            <a:pPr>
              <a:lnSpc>
                <a:spcPct val="80000"/>
              </a:lnSpc>
              <a:buFontTx/>
              <a:buNone/>
            </a:pPr>
            <a:r>
              <a:rPr lang="en-US" altLang="en-US" sz="2000" dirty="0"/>
              <a:t>		</a:t>
            </a:r>
            <a:r>
              <a:rPr lang="en-US" altLang="en-US" sz="2000" dirty="0">
                <a:solidFill>
                  <a:srgbClr val="FF0066"/>
                </a:solidFill>
              </a:rPr>
              <a:t>public</a:t>
            </a:r>
            <a:r>
              <a:rPr lang="en-US" altLang="en-US" sz="2000" dirty="0"/>
              <a:t> </a:t>
            </a:r>
            <a:r>
              <a:rPr lang="en-US" altLang="en-US" sz="2000" dirty="0">
                <a:solidFill>
                  <a:srgbClr val="006600"/>
                </a:solidFill>
              </a:rPr>
              <a:t>void </a:t>
            </a:r>
            <a:r>
              <a:rPr lang="en-US" altLang="en-US" sz="2000" dirty="0" err="1"/>
              <a:t>bedRoom</a:t>
            </a:r>
            <a:r>
              <a:rPr lang="en-US" altLang="en-US" sz="2000" dirty="0"/>
              <a:t>() </a:t>
            </a:r>
          </a:p>
          <a:p>
            <a:pPr>
              <a:lnSpc>
                <a:spcPct val="80000"/>
              </a:lnSpc>
              <a:buFontTx/>
              <a:buNone/>
            </a:pPr>
            <a:r>
              <a:rPr lang="en-US" altLang="en-US" sz="2000" dirty="0"/>
              <a:t>		{	  </a:t>
            </a:r>
          </a:p>
          <a:p>
            <a:pPr>
              <a:lnSpc>
                <a:spcPct val="80000"/>
              </a:lnSpc>
              <a:buFontTx/>
              <a:buNone/>
            </a:pPr>
            <a:r>
              <a:rPr lang="en-US" altLang="en-US" sz="2000" dirty="0"/>
              <a:t>			</a:t>
            </a:r>
            <a:r>
              <a:rPr lang="en-US" altLang="en-US" sz="2000" dirty="0" err="1"/>
              <a:t>System.out.println</a:t>
            </a:r>
            <a:r>
              <a:rPr lang="en-US" altLang="en-US" sz="2000" dirty="0"/>
              <a:t>("This flat has a customized bedroom");      </a:t>
            </a:r>
          </a:p>
          <a:p>
            <a:pPr>
              <a:lnSpc>
                <a:spcPct val="80000"/>
              </a:lnSpc>
              <a:buFontTx/>
              <a:buNone/>
            </a:pPr>
            <a:r>
              <a:rPr lang="en-US" altLang="en-US" sz="2000" dirty="0"/>
              <a:t> 		}</a:t>
            </a:r>
          </a:p>
          <a:p>
            <a:pPr>
              <a:lnSpc>
                <a:spcPct val="80000"/>
              </a:lnSpc>
              <a:buFontTx/>
              <a:buNone/>
            </a:pPr>
            <a:r>
              <a:rPr lang="en-US" altLang="en-US" sz="2000" dirty="0"/>
              <a:t>}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50810287-A677-4DAC-BA15-EB7695F8C6C6}"/>
              </a:ext>
            </a:extLst>
          </p:cNvPr>
          <p:cNvSpPr>
            <a:spLocks noGrp="1" noChangeArrowheads="1"/>
          </p:cNvSpPr>
          <p:nvPr>
            <p:ph type="title"/>
          </p:nvPr>
        </p:nvSpPr>
        <p:spPr>
          <a:xfrm>
            <a:off x="219076" y="838200"/>
            <a:ext cx="8640762" cy="647700"/>
          </a:xfrm>
        </p:spPr>
        <p:txBody>
          <a:bodyPr/>
          <a:lstStyle/>
          <a:p>
            <a:pPr algn="just"/>
            <a:r>
              <a:rPr lang="en-US" altLang="en-US" sz="2400" i="1" dirty="0">
                <a:solidFill>
                  <a:srgbClr val="FF0066"/>
                </a:solidFill>
              </a:rPr>
              <a:t>Now the question is:</a:t>
            </a:r>
            <a:r>
              <a:rPr lang="en-US" altLang="en-US" sz="2400" dirty="0">
                <a:solidFill>
                  <a:srgbClr val="FF0066"/>
                </a:solidFill>
              </a:rPr>
              <a:t> </a:t>
            </a:r>
            <a:r>
              <a:rPr lang="en-US" altLang="en-US" sz="2400" i="1" dirty="0">
                <a:solidFill>
                  <a:srgbClr val="003366"/>
                </a:solidFill>
              </a:rPr>
              <a:t>For this setup why should I choose to use an interface (or) why should I choose to use an abstract class?</a:t>
            </a:r>
          </a:p>
        </p:txBody>
      </p:sp>
      <p:sp>
        <p:nvSpPr>
          <p:cNvPr id="54275" name="Rectangle 3">
            <a:extLst>
              <a:ext uri="{FF2B5EF4-FFF2-40B4-BE49-F238E27FC236}">
                <a16:creationId xmlns:a16="http://schemas.microsoft.com/office/drawing/2014/main" id="{B3167380-D34F-48DB-B2FE-DDD518FFA966}"/>
              </a:ext>
            </a:extLst>
          </p:cNvPr>
          <p:cNvSpPr>
            <a:spLocks noGrp="1" noChangeArrowheads="1"/>
          </p:cNvSpPr>
          <p:nvPr>
            <p:ph type="body" idx="1"/>
          </p:nvPr>
        </p:nvSpPr>
        <p:spPr>
          <a:xfrm>
            <a:off x="179388" y="2133600"/>
            <a:ext cx="8642350" cy="4535487"/>
          </a:xfrm>
        </p:spPr>
        <p:txBody>
          <a:bodyPr/>
          <a:lstStyle/>
          <a:p>
            <a:pPr algn="just">
              <a:lnSpc>
                <a:spcPct val="90000"/>
              </a:lnSpc>
              <a:buFont typeface="Wingdings" panose="05000000000000000000" pitchFamily="2" charset="2"/>
              <a:buChar char="Ø"/>
            </a:pPr>
            <a:r>
              <a:rPr lang="en-US" altLang="en-US" sz="2400" dirty="0"/>
              <a:t>An </a:t>
            </a:r>
            <a:r>
              <a:rPr lang="en-US" altLang="en-US" sz="2400" b="1" i="1" dirty="0">
                <a:solidFill>
                  <a:srgbClr val="FF0066"/>
                </a:solidFill>
              </a:rPr>
              <a:t>interface</a:t>
            </a:r>
            <a:r>
              <a:rPr lang="en-US" altLang="en-US" sz="2400" dirty="0"/>
              <a:t> would be best choice for above case. Because you got the method which got various implementations. So it's the key concept if your methods got various implementations you should always go for interface.</a:t>
            </a:r>
          </a:p>
          <a:p>
            <a:pPr algn="just">
              <a:lnSpc>
                <a:spcPct val="90000"/>
              </a:lnSpc>
              <a:buFont typeface="Wingdings" panose="05000000000000000000" pitchFamily="2" charset="2"/>
              <a:buChar char="Ø"/>
            </a:pPr>
            <a:endParaRPr lang="en-US" altLang="en-US" sz="2400" dirty="0"/>
          </a:p>
          <a:p>
            <a:pPr lvl="1" algn="just">
              <a:lnSpc>
                <a:spcPct val="90000"/>
              </a:lnSpc>
              <a:buFont typeface="Wingdings" panose="05000000000000000000" pitchFamily="2" charset="2"/>
              <a:buChar char="Ø"/>
            </a:pPr>
            <a:r>
              <a:rPr lang="en-US" altLang="en-US" sz="2000" dirty="0"/>
              <a:t>This is because when you define an object of the class </a:t>
            </a:r>
            <a:r>
              <a:rPr lang="en-US" altLang="en-US" sz="2000" b="1" i="1" dirty="0"/>
              <a:t>Flat101</a:t>
            </a:r>
            <a:r>
              <a:rPr lang="en-US" altLang="en-US" sz="2000" dirty="0"/>
              <a:t> you will have access to all the method and can any time tamper the implementation. </a:t>
            </a:r>
          </a:p>
          <a:p>
            <a:pPr algn="just">
              <a:lnSpc>
                <a:spcPct val="90000"/>
              </a:lnSpc>
              <a:buFont typeface="Wingdings" panose="05000000000000000000" pitchFamily="2" charset="2"/>
              <a:buChar char="Ø"/>
            </a:pPr>
            <a:endParaRPr lang="en-US" altLang="en-US" sz="2400" dirty="0"/>
          </a:p>
          <a:p>
            <a:pPr lvl="1" algn="just">
              <a:lnSpc>
                <a:spcPct val="90000"/>
              </a:lnSpc>
              <a:buFont typeface="Wingdings" panose="05000000000000000000" pitchFamily="2" charset="2"/>
              <a:buChar char="Ø"/>
            </a:pPr>
            <a:r>
              <a:rPr lang="en-US" altLang="en-US" sz="2000" dirty="0"/>
              <a:t>On the other hand if you get the interface object, you can only invoke the method but not modify. Security can be achieved through interfaces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19AE-25FA-447F-A5DF-D4F087FB4AEF}"/>
              </a:ext>
            </a:extLst>
          </p:cNvPr>
          <p:cNvSpPr>
            <a:spLocks noGrp="1"/>
          </p:cNvSpPr>
          <p:nvPr>
            <p:ph type="title"/>
          </p:nvPr>
        </p:nvSpPr>
        <p:spPr>
          <a:xfrm>
            <a:off x="457200" y="731836"/>
            <a:ext cx="8229600" cy="685801"/>
          </a:xfrm>
        </p:spPr>
        <p:txBody>
          <a:bodyPr/>
          <a:lstStyle/>
          <a:p>
            <a:r>
              <a:rPr lang="en-US" dirty="0"/>
              <a:t>Interface Nesting</a:t>
            </a:r>
          </a:p>
        </p:txBody>
      </p:sp>
      <p:sp>
        <p:nvSpPr>
          <p:cNvPr id="3" name="Content Placeholder 2">
            <a:extLst>
              <a:ext uri="{FF2B5EF4-FFF2-40B4-BE49-F238E27FC236}">
                <a16:creationId xmlns:a16="http://schemas.microsoft.com/office/drawing/2014/main" id="{A2DAFD07-8327-4426-A1B3-1A1785166DC2}"/>
              </a:ext>
            </a:extLst>
          </p:cNvPr>
          <p:cNvSpPr>
            <a:spLocks noGrp="1"/>
          </p:cNvSpPr>
          <p:nvPr>
            <p:ph idx="1"/>
          </p:nvPr>
        </p:nvSpPr>
        <p:spPr/>
        <p:txBody>
          <a:bodyPr/>
          <a:lstStyle/>
          <a:p>
            <a:r>
              <a:rPr lang="en-US" dirty="0"/>
              <a:t>public interface </a:t>
            </a:r>
            <a:r>
              <a:rPr lang="en-US" dirty="0" err="1"/>
              <a:t>outerinter</a:t>
            </a:r>
            <a:r>
              <a:rPr lang="en-US" dirty="0"/>
              <a:t>{</a:t>
            </a:r>
          </a:p>
          <a:p>
            <a:r>
              <a:rPr lang="en-US" dirty="0"/>
              <a:t>     void display();</a:t>
            </a:r>
          </a:p>
          <a:p>
            <a:r>
              <a:rPr lang="en-US" dirty="0"/>
              <a:t>  interface Inner {</a:t>
            </a:r>
          </a:p>
          <a:p>
            <a:r>
              <a:rPr lang="en-US" dirty="0"/>
              <a:t>     void </a:t>
            </a:r>
            <a:r>
              <a:rPr lang="en-US" dirty="0" err="1"/>
              <a:t>Innermethod</a:t>
            </a:r>
            <a:r>
              <a:rPr lang="en-US" dirty="0"/>
              <a:t>();</a:t>
            </a:r>
          </a:p>
          <a:p>
            <a:r>
              <a:rPr lang="en-US" dirty="0"/>
              <a:t>    }</a:t>
            </a:r>
          </a:p>
          <a:p>
            <a:r>
              <a:rPr lang="en-US" dirty="0"/>
              <a:t>}</a:t>
            </a:r>
          </a:p>
        </p:txBody>
      </p:sp>
      <p:sp>
        <p:nvSpPr>
          <p:cNvPr id="4" name="Slide Number Placeholder 3">
            <a:extLst>
              <a:ext uri="{FF2B5EF4-FFF2-40B4-BE49-F238E27FC236}">
                <a16:creationId xmlns:a16="http://schemas.microsoft.com/office/drawing/2014/main" id="{C100B0C6-ED11-4174-87DF-84F61F4A2C25}"/>
              </a:ext>
            </a:extLst>
          </p:cNvPr>
          <p:cNvSpPr>
            <a:spLocks noGrp="1"/>
          </p:cNvSpPr>
          <p:nvPr>
            <p:ph type="sldNum" sz="quarter" idx="10"/>
          </p:nvPr>
        </p:nvSpPr>
        <p:spPr/>
        <p:txBody>
          <a:bodyPr/>
          <a:lstStyle/>
          <a:p>
            <a:pPr>
              <a:defRPr/>
            </a:pPr>
            <a:fld id="{6F5B34F6-CFDA-4837-B8C1-E942023A937E}" type="slidenum">
              <a:rPr lang="en-US" altLang="en-US" smtClean="0"/>
              <a:pPr>
                <a:defRPr/>
              </a:pPr>
              <a:t>35</a:t>
            </a:fld>
            <a:endParaRPr lang="en-US" altLang="en-US"/>
          </a:p>
        </p:txBody>
      </p:sp>
    </p:spTree>
    <p:extLst>
      <p:ext uri="{BB962C8B-B14F-4D97-AF65-F5344CB8AC3E}">
        <p14:creationId xmlns:p14="http://schemas.microsoft.com/office/powerpoint/2010/main" val="16476272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20F799-473A-4025-87E2-782FADC2F61E}"/>
              </a:ext>
            </a:extLst>
          </p:cNvPr>
          <p:cNvSpPr>
            <a:spLocks noGrp="1"/>
          </p:cNvSpPr>
          <p:nvPr>
            <p:ph idx="1"/>
          </p:nvPr>
        </p:nvSpPr>
        <p:spPr>
          <a:xfrm>
            <a:off x="398463" y="762000"/>
            <a:ext cx="8229600" cy="5943600"/>
          </a:xfrm>
        </p:spPr>
        <p:txBody>
          <a:bodyPr/>
          <a:lstStyle/>
          <a:p>
            <a:pPr marL="0" indent="0">
              <a:buNone/>
            </a:pPr>
            <a:r>
              <a:rPr lang="en-US" sz="2400" dirty="0"/>
              <a:t>class </a:t>
            </a:r>
            <a:r>
              <a:rPr lang="en-US" sz="2400" dirty="0" err="1"/>
              <a:t>fibo</a:t>
            </a:r>
            <a:r>
              <a:rPr lang="en-US" sz="2400" dirty="0"/>
              <a:t> implements </a:t>
            </a:r>
            <a:r>
              <a:rPr lang="en-US" sz="2400" dirty="0" err="1"/>
              <a:t>outerinter.Inner</a:t>
            </a:r>
            <a:r>
              <a:rPr lang="en-US" sz="2400" dirty="0"/>
              <a:t> {</a:t>
            </a:r>
          </a:p>
          <a:p>
            <a:pPr marL="0" indent="0">
              <a:buNone/>
            </a:pPr>
            <a:endParaRPr lang="en-US" sz="2400" dirty="0"/>
          </a:p>
          <a:p>
            <a:pPr marL="0" indent="0">
              <a:buNone/>
            </a:pPr>
            <a:r>
              <a:rPr lang="en-US" sz="2400" dirty="0"/>
              <a:t>    public void </a:t>
            </a:r>
            <a:r>
              <a:rPr lang="en-US" sz="2400" dirty="0" err="1"/>
              <a:t>Innermethod</a:t>
            </a:r>
            <a:r>
              <a:rPr lang="en-US" sz="2400" dirty="0"/>
              <a:t>()</a:t>
            </a:r>
          </a:p>
          <a:p>
            <a:pPr marL="0" indent="0">
              <a:buNone/>
            </a:pPr>
            <a:r>
              <a:rPr lang="en-US" sz="2400" dirty="0"/>
              <a:t>    {</a:t>
            </a:r>
          </a:p>
          <a:p>
            <a:pPr marL="0" indent="0">
              <a:buNone/>
            </a:pPr>
            <a:r>
              <a:rPr lang="en-US" sz="2400" dirty="0"/>
              <a:t>         int n=10,t1=0,t2=1;</a:t>
            </a:r>
          </a:p>
          <a:p>
            <a:pPr marL="0" indent="0">
              <a:buNone/>
            </a:pPr>
            <a:r>
              <a:rPr lang="en-US" sz="2400" dirty="0"/>
              <a:t>        </a:t>
            </a:r>
            <a:r>
              <a:rPr lang="en-US" sz="2400" dirty="0" err="1"/>
              <a:t>System.out.println</a:t>
            </a:r>
            <a:r>
              <a:rPr lang="en-US" sz="2400" dirty="0"/>
              <a:t>("First "+n+" terms");</a:t>
            </a:r>
          </a:p>
          <a:p>
            <a:pPr marL="0" indent="0">
              <a:buNone/>
            </a:pPr>
            <a:r>
              <a:rPr lang="en-US" sz="2400" dirty="0"/>
              <a:t>        for(int </a:t>
            </a:r>
            <a:r>
              <a:rPr lang="en-US" sz="2400" dirty="0" err="1"/>
              <a:t>i</a:t>
            </a:r>
            <a:r>
              <a:rPr lang="en-US" sz="2400" dirty="0"/>
              <a:t>=1;i&lt;=10; </a:t>
            </a:r>
            <a:r>
              <a:rPr lang="en-US" sz="2400" dirty="0" err="1"/>
              <a:t>i</a:t>
            </a:r>
            <a:r>
              <a:rPr lang="en-US" sz="2400" dirty="0"/>
              <a:t>++)</a:t>
            </a:r>
          </a:p>
          <a:p>
            <a:pPr marL="0" indent="0">
              <a:buNone/>
            </a:pPr>
            <a:r>
              <a:rPr lang="en-US" sz="2400" dirty="0"/>
              <a:t>         {</a:t>
            </a:r>
          </a:p>
          <a:p>
            <a:pPr marL="0" indent="0">
              <a:buNone/>
            </a:pPr>
            <a:r>
              <a:rPr lang="en-US" sz="2400" dirty="0"/>
              <a:t>               </a:t>
            </a:r>
            <a:r>
              <a:rPr lang="en-US" sz="2400" dirty="0" err="1"/>
              <a:t>System.out.print</a:t>
            </a:r>
            <a:r>
              <a:rPr lang="en-US" sz="2400" dirty="0"/>
              <a:t>(t1 + "+");</a:t>
            </a:r>
          </a:p>
          <a:p>
            <a:pPr marL="0" indent="0">
              <a:buNone/>
            </a:pPr>
            <a:r>
              <a:rPr lang="en-US" sz="2400" dirty="0"/>
              <a:t>              int sum=t1+t2;</a:t>
            </a:r>
          </a:p>
          <a:p>
            <a:pPr marL="0" indent="0">
              <a:buNone/>
            </a:pPr>
            <a:r>
              <a:rPr lang="en-US" sz="2400" dirty="0"/>
              <a:t>              t1=t2;</a:t>
            </a:r>
          </a:p>
          <a:p>
            <a:pPr marL="0" indent="0">
              <a:buNone/>
            </a:pPr>
            <a:r>
              <a:rPr lang="en-US" sz="2400" dirty="0"/>
              <a:t>              t2=sum;</a:t>
            </a:r>
          </a:p>
          <a:p>
            <a:pPr marL="0" indent="0">
              <a:buNone/>
            </a:pPr>
            <a:r>
              <a:rPr lang="en-US" sz="2400" dirty="0"/>
              <a:t>          }</a:t>
            </a:r>
          </a:p>
          <a:p>
            <a:endParaRPr lang="en-US" dirty="0"/>
          </a:p>
        </p:txBody>
      </p:sp>
      <p:sp>
        <p:nvSpPr>
          <p:cNvPr id="4" name="Slide Number Placeholder 3">
            <a:extLst>
              <a:ext uri="{FF2B5EF4-FFF2-40B4-BE49-F238E27FC236}">
                <a16:creationId xmlns:a16="http://schemas.microsoft.com/office/drawing/2014/main" id="{295A4B4F-299F-42A0-ADBE-20222AA0BB02}"/>
              </a:ext>
            </a:extLst>
          </p:cNvPr>
          <p:cNvSpPr>
            <a:spLocks noGrp="1"/>
          </p:cNvSpPr>
          <p:nvPr>
            <p:ph type="sldNum" sz="quarter" idx="10"/>
          </p:nvPr>
        </p:nvSpPr>
        <p:spPr/>
        <p:txBody>
          <a:bodyPr/>
          <a:lstStyle/>
          <a:p>
            <a:pPr>
              <a:defRPr/>
            </a:pPr>
            <a:fld id="{6F5B34F6-CFDA-4837-B8C1-E942023A937E}" type="slidenum">
              <a:rPr lang="en-US" altLang="en-US" smtClean="0"/>
              <a:pPr>
                <a:defRPr/>
              </a:pPr>
              <a:t>36</a:t>
            </a:fld>
            <a:endParaRPr lang="en-US" altLang="en-US"/>
          </a:p>
        </p:txBody>
      </p:sp>
    </p:spTree>
    <p:extLst>
      <p:ext uri="{BB962C8B-B14F-4D97-AF65-F5344CB8AC3E}">
        <p14:creationId xmlns:p14="http://schemas.microsoft.com/office/powerpoint/2010/main" val="38212227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20F799-473A-4025-87E2-782FADC2F61E}"/>
              </a:ext>
            </a:extLst>
          </p:cNvPr>
          <p:cNvSpPr>
            <a:spLocks noGrp="1"/>
          </p:cNvSpPr>
          <p:nvPr>
            <p:ph idx="1"/>
          </p:nvPr>
        </p:nvSpPr>
        <p:spPr>
          <a:xfrm>
            <a:off x="398463" y="762000"/>
            <a:ext cx="8229600" cy="5943600"/>
          </a:xfrm>
        </p:spPr>
        <p:txBody>
          <a:bodyPr/>
          <a:lstStyle/>
          <a:p>
            <a:pPr marL="0" indent="0">
              <a:buNone/>
            </a:pPr>
            <a:r>
              <a:rPr lang="en-US" sz="2400" dirty="0" err="1"/>
              <a:t>System.out.println</a:t>
            </a:r>
            <a:r>
              <a:rPr lang="en-US" sz="2400" dirty="0"/>
              <a:t>("Printing from nested interface method");</a:t>
            </a:r>
          </a:p>
          <a:p>
            <a:pPr marL="0" indent="0">
              <a:buNone/>
            </a:pPr>
            <a:r>
              <a:rPr lang="en-US" sz="2400" dirty="0"/>
              <a:t>     }</a:t>
            </a:r>
          </a:p>
          <a:p>
            <a:pPr marL="0" indent="0">
              <a:buNone/>
            </a:pPr>
            <a:r>
              <a:rPr lang="en-US" sz="2400" dirty="0"/>
              <a:t>     public static void main(String </a:t>
            </a:r>
            <a:r>
              <a:rPr lang="en-US" sz="2400" dirty="0" err="1"/>
              <a:t>args</a:t>
            </a:r>
            <a:r>
              <a:rPr lang="en-US" sz="2400" dirty="0"/>
              <a:t>[])</a:t>
            </a:r>
          </a:p>
          <a:p>
            <a:pPr marL="0" indent="0">
              <a:buNone/>
            </a:pPr>
            <a:r>
              <a:rPr lang="en-US" sz="2400" dirty="0"/>
              <a:t>      {</a:t>
            </a:r>
          </a:p>
          <a:p>
            <a:pPr marL="0" indent="0">
              <a:buNone/>
            </a:pPr>
            <a:r>
              <a:rPr lang="en-US" sz="2400" dirty="0"/>
              <a:t>           </a:t>
            </a:r>
            <a:r>
              <a:rPr lang="en-US" sz="2400" dirty="0" err="1"/>
              <a:t>outerinter.Inner</a:t>
            </a:r>
            <a:r>
              <a:rPr lang="en-US" sz="2400" dirty="0"/>
              <a:t> obj= new </a:t>
            </a:r>
            <a:r>
              <a:rPr lang="en-US" sz="2400" dirty="0" err="1"/>
              <a:t>fibo</a:t>
            </a:r>
            <a:r>
              <a:rPr lang="en-US" sz="2400" dirty="0"/>
              <a:t>();</a:t>
            </a:r>
          </a:p>
          <a:p>
            <a:pPr marL="0" indent="0">
              <a:buNone/>
            </a:pPr>
            <a:r>
              <a:rPr lang="en-US" sz="2400" dirty="0"/>
              <a:t>           </a:t>
            </a:r>
            <a:r>
              <a:rPr lang="en-US" sz="2400" dirty="0" err="1"/>
              <a:t>obj.Innermethod</a:t>
            </a:r>
            <a:r>
              <a:rPr lang="en-US" sz="2400" dirty="0"/>
              <a:t>();</a:t>
            </a:r>
          </a:p>
          <a:p>
            <a:pPr marL="0" indent="0">
              <a:buNone/>
            </a:pPr>
            <a:r>
              <a:rPr lang="en-US" sz="2400" dirty="0"/>
              <a:t>      }</a:t>
            </a:r>
            <a:endParaRPr lang="en-US" dirty="0"/>
          </a:p>
        </p:txBody>
      </p:sp>
      <p:sp>
        <p:nvSpPr>
          <p:cNvPr id="4" name="Slide Number Placeholder 3">
            <a:extLst>
              <a:ext uri="{FF2B5EF4-FFF2-40B4-BE49-F238E27FC236}">
                <a16:creationId xmlns:a16="http://schemas.microsoft.com/office/drawing/2014/main" id="{295A4B4F-299F-42A0-ADBE-20222AA0BB02}"/>
              </a:ext>
            </a:extLst>
          </p:cNvPr>
          <p:cNvSpPr>
            <a:spLocks noGrp="1"/>
          </p:cNvSpPr>
          <p:nvPr>
            <p:ph type="sldNum" sz="quarter" idx="10"/>
          </p:nvPr>
        </p:nvSpPr>
        <p:spPr/>
        <p:txBody>
          <a:bodyPr/>
          <a:lstStyle/>
          <a:p>
            <a:pPr>
              <a:defRPr/>
            </a:pPr>
            <a:fld id="{6F5B34F6-CFDA-4837-B8C1-E942023A937E}" type="slidenum">
              <a:rPr lang="en-US" altLang="en-US" smtClean="0"/>
              <a:pPr>
                <a:defRPr/>
              </a:pPr>
              <a:t>37</a:t>
            </a:fld>
            <a:endParaRPr lang="en-US" altLang="en-US"/>
          </a:p>
        </p:txBody>
      </p:sp>
    </p:spTree>
    <p:extLst>
      <p:ext uri="{BB962C8B-B14F-4D97-AF65-F5344CB8AC3E}">
        <p14:creationId xmlns:p14="http://schemas.microsoft.com/office/powerpoint/2010/main" val="347210646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2ABB4-CEDC-49CB-8115-D1CD77451A85}"/>
              </a:ext>
            </a:extLst>
          </p:cNvPr>
          <p:cNvSpPr>
            <a:spLocks noGrp="1"/>
          </p:cNvSpPr>
          <p:nvPr>
            <p:ph type="title"/>
          </p:nvPr>
        </p:nvSpPr>
        <p:spPr>
          <a:xfrm>
            <a:off x="457200" y="609600"/>
            <a:ext cx="8229600" cy="808038"/>
          </a:xfrm>
        </p:spPr>
        <p:txBody>
          <a:bodyPr/>
          <a:lstStyle/>
          <a:p>
            <a:r>
              <a:rPr lang="en-US" b="1" i="0" dirty="0">
                <a:solidFill>
                  <a:srgbClr val="273239"/>
                </a:solidFill>
                <a:effectLst/>
                <a:latin typeface="urw-din"/>
              </a:rPr>
              <a:t>New Features Added in Interfaces in JDK 9</a:t>
            </a:r>
            <a:endParaRPr lang="en-US" dirty="0"/>
          </a:p>
        </p:txBody>
      </p:sp>
      <p:sp>
        <p:nvSpPr>
          <p:cNvPr id="3" name="Content Placeholder 2">
            <a:extLst>
              <a:ext uri="{FF2B5EF4-FFF2-40B4-BE49-F238E27FC236}">
                <a16:creationId xmlns:a16="http://schemas.microsoft.com/office/drawing/2014/main" id="{6B27D1B6-7B4D-4BEB-AD88-312A3FA9F0AE}"/>
              </a:ext>
            </a:extLst>
          </p:cNvPr>
          <p:cNvSpPr>
            <a:spLocks noGrp="1"/>
          </p:cNvSpPr>
          <p:nvPr>
            <p:ph idx="1"/>
          </p:nvPr>
        </p:nvSpPr>
        <p:spPr>
          <a:xfrm>
            <a:off x="457200" y="2133600"/>
            <a:ext cx="8229600" cy="3992563"/>
          </a:xfrm>
        </p:spPr>
        <p:txBody>
          <a:bodyPr/>
          <a:lstStyle/>
          <a:p>
            <a:pPr algn="l" fontAlgn="base">
              <a:buFont typeface="+mj-lt"/>
              <a:buAutoNum type="arabicPeriod"/>
            </a:pPr>
            <a:r>
              <a:rPr lang="en-US" b="0" i="0" dirty="0">
                <a:solidFill>
                  <a:srgbClr val="273239"/>
                </a:solidFill>
                <a:effectLst/>
                <a:latin typeface="urw-din"/>
              </a:rPr>
              <a:t>Static methods</a:t>
            </a:r>
          </a:p>
          <a:p>
            <a:pPr algn="l" fontAlgn="base">
              <a:buFont typeface="+mj-lt"/>
              <a:buAutoNum type="arabicPeriod"/>
            </a:pPr>
            <a:r>
              <a:rPr lang="en-US" b="0" i="0" dirty="0">
                <a:solidFill>
                  <a:srgbClr val="273239"/>
                </a:solidFill>
                <a:effectLst/>
                <a:latin typeface="urw-din"/>
              </a:rPr>
              <a:t>Private methods</a:t>
            </a:r>
          </a:p>
          <a:p>
            <a:pPr algn="l" fontAlgn="base">
              <a:buFont typeface="+mj-lt"/>
              <a:buAutoNum type="arabicPeriod"/>
            </a:pPr>
            <a:r>
              <a:rPr lang="en-US" b="0" i="0" dirty="0">
                <a:solidFill>
                  <a:srgbClr val="273239"/>
                </a:solidFill>
                <a:effectLst/>
                <a:latin typeface="urw-din"/>
              </a:rPr>
              <a:t>Private Static methods</a:t>
            </a:r>
          </a:p>
          <a:p>
            <a:endParaRPr lang="en-US" dirty="0"/>
          </a:p>
        </p:txBody>
      </p:sp>
      <p:sp>
        <p:nvSpPr>
          <p:cNvPr id="4" name="Slide Number Placeholder 3">
            <a:extLst>
              <a:ext uri="{FF2B5EF4-FFF2-40B4-BE49-F238E27FC236}">
                <a16:creationId xmlns:a16="http://schemas.microsoft.com/office/drawing/2014/main" id="{B5298EC4-8B37-4FF1-996F-9A79DC8FB779}"/>
              </a:ext>
            </a:extLst>
          </p:cNvPr>
          <p:cNvSpPr>
            <a:spLocks noGrp="1"/>
          </p:cNvSpPr>
          <p:nvPr>
            <p:ph type="sldNum" sz="quarter" idx="10"/>
          </p:nvPr>
        </p:nvSpPr>
        <p:spPr/>
        <p:txBody>
          <a:bodyPr/>
          <a:lstStyle/>
          <a:p>
            <a:pPr>
              <a:defRPr/>
            </a:pPr>
            <a:fld id="{6F5B34F6-CFDA-4837-B8C1-E942023A937E}" type="slidenum">
              <a:rPr lang="en-US" altLang="en-US" smtClean="0"/>
              <a:pPr>
                <a:defRPr/>
              </a:pPr>
              <a:t>38</a:t>
            </a:fld>
            <a:endParaRPr lang="en-US" altLang="en-US"/>
          </a:p>
        </p:txBody>
      </p:sp>
    </p:spTree>
    <p:extLst>
      <p:ext uri="{BB962C8B-B14F-4D97-AF65-F5344CB8AC3E}">
        <p14:creationId xmlns:p14="http://schemas.microsoft.com/office/powerpoint/2010/main" val="144600573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B21F4-ACD1-44CB-B397-DFD1B78C9EF2}"/>
              </a:ext>
            </a:extLst>
          </p:cNvPr>
          <p:cNvSpPr>
            <a:spLocks noGrp="1"/>
          </p:cNvSpPr>
          <p:nvPr>
            <p:ph type="title"/>
          </p:nvPr>
        </p:nvSpPr>
        <p:spPr>
          <a:xfrm>
            <a:off x="457200" y="731836"/>
            <a:ext cx="8229600" cy="685801"/>
          </a:xfrm>
        </p:spPr>
        <p:txBody>
          <a:bodyPr/>
          <a:lstStyle/>
          <a:p>
            <a:r>
              <a:rPr lang="en-US" dirty="0"/>
              <a:t>Static Method in Interface</a:t>
            </a:r>
          </a:p>
        </p:txBody>
      </p:sp>
      <p:sp>
        <p:nvSpPr>
          <p:cNvPr id="3" name="Content Placeholder 2">
            <a:extLst>
              <a:ext uri="{FF2B5EF4-FFF2-40B4-BE49-F238E27FC236}">
                <a16:creationId xmlns:a16="http://schemas.microsoft.com/office/drawing/2014/main" id="{52AC9DAD-EF6E-4A85-9740-691A2334DD0D}"/>
              </a:ext>
            </a:extLst>
          </p:cNvPr>
          <p:cNvSpPr>
            <a:spLocks noGrp="1"/>
          </p:cNvSpPr>
          <p:nvPr>
            <p:ph idx="1"/>
          </p:nvPr>
        </p:nvSpPr>
        <p:spPr>
          <a:xfrm>
            <a:off x="0" y="1417638"/>
            <a:ext cx="9144000" cy="4708526"/>
          </a:xfrm>
        </p:spPr>
        <p:txBody>
          <a:bodyPr/>
          <a:lstStyle/>
          <a:p>
            <a:r>
              <a:rPr lang="en-US" sz="2800" b="1" i="0" dirty="0">
                <a:solidFill>
                  <a:srgbClr val="273239"/>
                </a:solidFill>
                <a:effectLst/>
                <a:latin typeface="Times New Roman" panose="02020603050405020304" pitchFamily="18" charset="0"/>
                <a:cs typeface="Times New Roman" panose="02020603050405020304" pitchFamily="18" charset="0"/>
              </a:rPr>
              <a:t>Static Methods</a:t>
            </a:r>
            <a:r>
              <a:rPr lang="en-US" sz="2800" b="0" i="0" dirty="0">
                <a:solidFill>
                  <a:srgbClr val="273239"/>
                </a:solidFill>
                <a:effectLst/>
                <a:latin typeface="Times New Roman" panose="02020603050405020304" pitchFamily="18" charset="0"/>
                <a:cs typeface="Times New Roman" panose="02020603050405020304" pitchFamily="18" charset="0"/>
              </a:rPr>
              <a:t> in </a:t>
            </a:r>
            <a:r>
              <a:rPr lang="en-US" sz="2800" b="1" i="0" dirty="0">
                <a:solidFill>
                  <a:srgbClr val="273239"/>
                </a:solidFill>
                <a:effectLst/>
                <a:latin typeface="Times New Roman" panose="02020603050405020304" pitchFamily="18" charset="0"/>
                <a:cs typeface="Times New Roman" panose="02020603050405020304" pitchFamily="18" charset="0"/>
              </a:rPr>
              <a:t>Interface </a:t>
            </a:r>
            <a:r>
              <a:rPr lang="en-US" sz="2800" b="0" i="0" dirty="0">
                <a:solidFill>
                  <a:srgbClr val="273239"/>
                </a:solidFill>
                <a:effectLst/>
                <a:latin typeface="Times New Roman" panose="02020603050405020304" pitchFamily="18" charset="0"/>
                <a:cs typeface="Times New Roman" panose="02020603050405020304" pitchFamily="18" charset="0"/>
              </a:rPr>
              <a:t>are those methods, which are defined in the interface with the keyword static. Unlike other methods in Interface, these static methods contain the complete definition of the function and since the definition is complete and the method is static, therefore these methods cannot be overridden or changed in the implementation class.</a:t>
            </a:r>
          </a:p>
          <a:p>
            <a:r>
              <a:rPr lang="en-US" sz="2800" dirty="0">
                <a:solidFill>
                  <a:srgbClr val="273239"/>
                </a:solidFill>
                <a:latin typeface="Times New Roman" panose="02020603050405020304" pitchFamily="18" charset="0"/>
                <a:cs typeface="Times New Roman" panose="02020603050405020304" pitchFamily="18" charset="0"/>
              </a:rPr>
              <a:t>The static method in an interface can be defined in the interface but cannot be overridden in Implementation Classes. To use a static method, Interface name should be instantiated with it, as it is a part of the Interface only.</a:t>
            </a:r>
          </a:p>
        </p:txBody>
      </p:sp>
      <p:sp>
        <p:nvSpPr>
          <p:cNvPr id="4" name="Slide Number Placeholder 3">
            <a:extLst>
              <a:ext uri="{FF2B5EF4-FFF2-40B4-BE49-F238E27FC236}">
                <a16:creationId xmlns:a16="http://schemas.microsoft.com/office/drawing/2014/main" id="{115275D1-15D6-46BE-B6B4-B6139ACD041C}"/>
              </a:ext>
            </a:extLst>
          </p:cNvPr>
          <p:cNvSpPr>
            <a:spLocks noGrp="1"/>
          </p:cNvSpPr>
          <p:nvPr>
            <p:ph type="sldNum" sz="quarter" idx="10"/>
          </p:nvPr>
        </p:nvSpPr>
        <p:spPr/>
        <p:txBody>
          <a:bodyPr/>
          <a:lstStyle/>
          <a:p>
            <a:pPr>
              <a:defRPr/>
            </a:pPr>
            <a:fld id="{6F5B34F6-CFDA-4837-B8C1-E942023A937E}" type="slidenum">
              <a:rPr lang="en-US" altLang="en-US" smtClean="0"/>
              <a:pPr>
                <a:defRPr/>
              </a:pPr>
              <a:t>39</a:t>
            </a:fld>
            <a:endParaRPr lang="en-US" altLang="en-US"/>
          </a:p>
        </p:txBody>
      </p:sp>
    </p:spTree>
    <p:extLst>
      <p:ext uri="{BB962C8B-B14F-4D97-AF65-F5344CB8AC3E}">
        <p14:creationId xmlns:p14="http://schemas.microsoft.com/office/powerpoint/2010/main" val="34556264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7AAFA-176C-423E-851C-581618650526}"/>
              </a:ext>
            </a:extLst>
          </p:cNvPr>
          <p:cNvSpPr>
            <a:spLocks noGrp="1"/>
          </p:cNvSpPr>
          <p:nvPr>
            <p:ph type="title"/>
          </p:nvPr>
        </p:nvSpPr>
        <p:spPr>
          <a:xfrm>
            <a:off x="457200" y="609600"/>
            <a:ext cx="8229600" cy="808038"/>
          </a:xfrm>
        </p:spPr>
        <p:txBody>
          <a:bodyPr/>
          <a:lstStyle/>
          <a:p>
            <a:r>
              <a:rPr lang="en-US" dirty="0"/>
              <a:t>Interface</a:t>
            </a:r>
          </a:p>
        </p:txBody>
      </p:sp>
      <p:sp>
        <p:nvSpPr>
          <p:cNvPr id="3" name="Content Placeholder 2">
            <a:extLst>
              <a:ext uri="{FF2B5EF4-FFF2-40B4-BE49-F238E27FC236}">
                <a16:creationId xmlns:a16="http://schemas.microsoft.com/office/drawing/2014/main" id="{A9839EE2-6038-40D6-9273-5F5CBD612F50}"/>
              </a:ext>
            </a:extLst>
          </p:cNvPr>
          <p:cNvSpPr>
            <a:spLocks noGrp="1"/>
          </p:cNvSpPr>
          <p:nvPr>
            <p:ph idx="1"/>
          </p:nvPr>
        </p:nvSpPr>
        <p:spPr/>
        <p:txBody>
          <a:bodyPr/>
          <a:lstStyle/>
          <a:p>
            <a:pPr algn="just">
              <a:lnSpc>
                <a:spcPct val="90000"/>
              </a:lnSpc>
            </a:pPr>
            <a:r>
              <a:rPr lang="en-US" altLang="en-US" sz="2800" dirty="0"/>
              <a:t>An interface is basically a kind of class. </a:t>
            </a:r>
          </a:p>
          <a:p>
            <a:pPr algn="just">
              <a:lnSpc>
                <a:spcPct val="90000"/>
              </a:lnSpc>
            </a:pPr>
            <a:r>
              <a:rPr lang="en-US" altLang="en-US" sz="2800" dirty="0"/>
              <a:t>Like classes, interfaces contain methods and variables but with a major difference.</a:t>
            </a:r>
          </a:p>
          <a:p>
            <a:pPr algn="just">
              <a:lnSpc>
                <a:spcPct val="90000"/>
              </a:lnSpc>
            </a:pPr>
            <a:r>
              <a:rPr lang="en-US" altLang="en-US" sz="2800" dirty="0"/>
              <a:t>The difference is that interfaces define only </a:t>
            </a:r>
            <a:r>
              <a:rPr lang="en-US" altLang="en-US" sz="2800" i="1" dirty="0"/>
              <a:t>abstract methods</a:t>
            </a:r>
            <a:r>
              <a:rPr lang="en-US" altLang="en-US" sz="2800" dirty="0"/>
              <a:t> and </a:t>
            </a:r>
            <a:r>
              <a:rPr lang="en-US" altLang="en-US" sz="2800" i="1" dirty="0"/>
              <a:t>final fields</a:t>
            </a:r>
            <a:r>
              <a:rPr lang="en-US" altLang="en-US" sz="2800" dirty="0"/>
              <a:t>. </a:t>
            </a:r>
          </a:p>
          <a:p>
            <a:pPr algn="just">
              <a:lnSpc>
                <a:spcPct val="90000"/>
              </a:lnSpc>
            </a:pPr>
            <a:r>
              <a:rPr lang="en-US" altLang="en-US" sz="2800" dirty="0"/>
              <a:t>This means that interfaces do not specify any code to implement these methods and data fields contain only constants. </a:t>
            </a:r>
          </a:p>
          <a:p>
            <a:pPr algn="just">
              <a:lnSpc>
                <a:spcPct val="90000"/>
              </a:lnSpc>
            </a:pPr>
            <a:r>
              <a:rPr lang="en-US" altLang="en-US" sz="2800" dirty="0"/>
              <a:t>Therefore, it is the responsibility of the class that implements an interface to define the code for implementation of these methods. </a:t>
            </a:r>
          </a:p>
          <a:p>
            <a:endParaRPr lang="en-US" dirty="0"/>
          </a:p>
        </p:txBody>
      </p:sp>
      <p:sp>
        <p:nvSpPr>
          <p:cNvPr id="4" name="Slide Number Placeholder 3">
            <a:extLst>
              <a:ext uri="{FF2B5EF4-FFF2-40B4-BE49-F238E27FC236}">
                <a16:creationId xmlns:a16="http://schemas.microsoft.com/office/drawing/2014/main" id="{9BCF8B2F-07D0-4F9D-9A3D-C24318EC9BED}"/>
              </a:ext>
            </a:extLst>
          </p:cNvPr>
          <p:cNvSpPr>
            <a:spLocks noGrp="1"/>
          </p:cNvSpPr>
          <p:nvPr>
            <p:ph type="sldNum" sz="quarter" idx="10"/>
          </p:nvPr>
        </p:nvSpPr>
        <p:spPr/>
        <p:txBody>
          <a:bodyPr/>
          <a:lstStyle/>
          <a:p>
            <a:pPr>
              <a:defRPr/>
            </a:pPr>
            <a:fld id="{6F5B34F6-CFDA-4837-B8C1-E942023A937E}" type="slidenum">
              <a:rPr lang="en-US" altLang="en-US" smtClean="0"/>
              <a:pPr>
                <a:defRPr/>
              </a:pPr>
              <a:t>4</a:t>
            </a:fld>
            <a:endParaRPr lang="en-US" altLang="en-US"/>
          </a:p>
        </p:txBody>
      </p:sp>
    </p:spTree>
    <p:extLst>
      <p:ext uri="{BB962C8B-B14F-4D97-AF65-F5344CB8AC3E}">
        <p14:creationId xmlns:p14="http://schemas.microsoft.com/office/powerpoint/2010/main" val="280315976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1C79-310C-4240-B258-B733C273ED93}"/>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68DA487F-9B04-4573-99AD-3ECE88496D8F}"/>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interface </a:t>
            </a:r>
            <a:r>
              <a:rPr lang="en-US" sz="2400" dirty="0" err="1">
                <a:latin typeface="Times New Roman" panose="02020603050405020304" pitchFamily="18" charset="0"/>
                <a:cs typeface="Times New Roman" panose="02020603050405020304" pitchFamily="18" charset="0"/>
              </a:rPr>
              <a:t>NewInterface</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 static method</a:t>
            </a:r>
          </a:p>
          <a:p>
            <a:r>
              <a:rPr lang="en-US" sz="2400" dirty="0">
                <a:latin typeface="Times New Roman" panose="02020603050405020304" pitchFamily="18" charset="0"/>
                <a:cs typeface="Times New Roman" panose="02020603050405020304" pitchFamily="18" charset="0"/>
              </a:rPr>
              <a:t>    static void hello()</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System.out.println</a:t>
            </a:r>
            <a:r>
              <a:rPr lang="en-US" sz="2400" dirty="0">
                <a:latin typeface="Times New Roman" panose="02020603050405020304" pitchFamily="18" charset="0"/>
                <a:cs typeface="Times New Roman" panose="02020603050405020304" pitchFamily="18" charset="0"/>
              </a:rPr>
              <a:t>("Hello, New Static Method Here");</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 Public and abstract method of Interface</a:t>
            </a:r>
          </a:p>
          <a:p>
            <a:r>
              <a:rPr lang="en-US" sz="2400" dirty="0">
                <a:latin typeface="Times New Roman" panose="02020603050405020304" pitchFamily="18" charset="0"/>
                <a:cs typeface="Times New Roman" panose="02020603050405020304" pitchFamily="18" charset="0"/>
              </a:rPr>
              <a:t>    void </a:t>
            </a:r>
            <a:r>
              <a:rPr lang="en-US" sz="2400" dirty="0" err="1">
                <a:latin typeface="Times New Roman" panose="02020603050405020304" pitchFamily="18" charset="0"/>
                <a:cs typeface="Times New Roman" panose="02020603050405020304" pitchFamily="18" charset="0"/>
              </a:rPr>
              <a:t>overrideMethod</a:t>
            </a:r>
            <a:r>
              <a:rPr lang="en-US" sz="2400" dirty="0">
                <a:latin typeface="Times New Roman" panose="02020603050405020304" pitchFamily="18" charset="0"/>
                <a:cs typeface="Times New Roman" panose="02020603050405020304" pitchFamily="18" charset="0"/>
              </a:rPr>
              <a:t>(String str);</a:t>
            </a:r>
          </a:p>
          <a:p>
            <a:r>
              <a:rPr lang="en-US" sz="2400" dirty="0">
                <a:latin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537E66D4-3C04-4D5D-B1E8-D7EEE8A913D8}"/>
              </a:ext>
            </a:extLst>
          </p:cNvPr>
          <p:cNvSpPr>
            <a:spLocks noGrp="1"/>
          </p:cNvSpPr>
          <p:nvPr>
            <p:ph type="sldNum" sz="quarter" idx="10"/>
          </p:nvPr>
        </p:nvSpPr>
        <p:spPr/>
        <p:txBody>
          <a:bodyPr/>
          <a:lstStyle/>
          <a:p>
            <a:pPr>
              <a:defRPr/>
            </a:pPr>
            <a:fld id="{6F5B34F6-CFDA-4837-B8C1-E942023A937E}" type="slidenum">
              <a:rPr lang="en-US" altLang="en-US" smtClean="0"/>
              <a:pPr>
                <a:defRPr/>
              </a:pPr>
              <a:t>40</a:t>
            </a:fld>
            <a:endParaRPr lang="en-US" altLang="en-US"/>
          </a:p>
        </p:txBody>
      </p:sp>
    </p:spTree>
    <p:extLst>
      <p:ext uri="{BB962C8B-B14F-4D97-AF65-F5344CB8AC3E}">
        <p14:creationId xmlns:p14="http://schemas.microsoft.com/office/powerpoint/2010/main" val="361015772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39D385-98FF-4D08-B480-4BAEDA312B23}"/>
              </a:ext>
            </a:extLst>
          </p:cNvPr>
          <p:cNvSpPr>
            <a:spLocks noGrp="1"/>
          </p:cNvSpPr>
          <p:nvPr>
            <p:ph idx="1"/>
          </p:nvPr>
        </p:nvSpPr>
        <p:spPr>
          <a:xfrm>
            <a:off x="0" y="609600"/>
            <a:ext cx="9144000" cy="6096000"/>
          </a:xfrm>
        </p:spPr>
        <p:txBody>
          <a:bodyPr/>
          <a:lstStyle/>
          <a:p>
            <a:pPr marL="0" indent="0">
              <a:buNone/>
            </a:pPr>
            <a:r>
              <a:rPr lang="en-US" sz="2400" dirty="0">
                <a:latin typeface="Times New Roman" panose="02020603050405020304" pitchFamily="18" charset="0"/>
                <a:cs typeface="Times New Roman" panose="02020603050405020304" pitchFamily="18" charset="0"/>
              </a:rPr>
              <a:t>public class </a:t>
            </a:r>
            <a:r>
              <a:rPr lang="en-US" sz="2400" dirty="0" err="1">
                <a:latin typeface="Times New Roman" panose="02020603050405020304" pitchFamily="18" charset="0"/>
                <a:cs typeface="Times New Roman" panose="02020603050405020304" pitchFamily="18" charset="0"/>
              </a:rPr>
              <a:t>InterfaceDemo</a:t>
            </a:r>
            <a:r>
              <a:rPr lang="en-US" sz="2400" dirty="0">
                <a:latin typeface="Times New Roman" panose="02020603050405020304" pitchFamily="18" charset="0"/>
                <a:cs typeface="Times New Roman" panose="02020603050405020304" pitchFamily="18" charset="0"/>
              </a:rPr>
              <a:t> implements </a:t>
            </a:r>
            <a:r>
              <a:rPr lang="en-US" sz="2400" dirty="0" err="1">
                <a:latin typeface="Times New Roman" panose="02020603050405020304" pitchFamily="18" charset="0"/>
                <a:cs typeface="Times New Roman" panose="02020603050405020304" pitchFamily="18" charset="0"/>
              </a:rPr>
              <a:t>NewInterface</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public static void main(String[] </a:t>
            </a:r>
            <a:r>
              <a:rPr lang="en-US" sz="2400" dirty="0" err="1">
                <a:latin typeface="Times New Roman" panose="02020603050405020304" pitchFamily="18" charset="0"/>
                <a:cs typeface="Times New Roman" panose="02020603050405020304" pitchFamily="18" charset="0"/>
              </a:rPr>
              <a:t>args</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InterfaceDemo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interfaceDemo</a:t>
            </a:r>
            <a:r>
              <a:rPr lang="en-US" sz="2400" dirty="0">
                <a:latin typeface="Times New Roman" panose="02020603050405020304" pitchFamily="18" charset="0"/>
                <a:cs typeface="Times New Roman" panose="02020603050405020304" pitchFamily="18" charset="0"/>
              </a:rPr>
              <a:t> = new </a:t>
            </a:r>
            <a:r>
              <a:rPr lang="en-US" sz="2400" dirty="0" err="1">
                <a:latin typeface="Times New Roman" panose="02020603050405020304" pitchFamily="18" charset="0"/>
                <a:cs typeface="Times New Roman" panose="02020603050405020304" pitchFamily="18" charset="0"/>
              </a:rPr>
              <a:t>InterfaceDemo</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 Calling the static method of interface</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NewInterface.hello</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 Calling the abstract method of interface</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interfaceDemo.overrideMethod</a:t>
            </a:r>
            <a:r>
              <a:rPr lang="en-US" sz="2400" dirty="0">
                <a:latin typeface="Times New Roman" panose="02020603050405020304" pitchFamily="18" charset="0"/>
                <a:cs typeface="Times New Roman" panose="02020603050405020304" pitchFamily="18" charset="0"/>
              </a:rPr>
              <a:t>("Hello, Override </a:t>
            </a:r>
            <a:r>
              <a:rPr lang="en-US" sz="2400" dirty="0" err="1">
                <a:latin typeface="Times New Roman" panose="02020603050405020304" pitchFamily="18" charset="0"/>
                <a:cs typeface="Times New Roman" panose="02020603050405020304" pitchFamily="18" charset="0"/>
              </a:rPr>
              <a:t>Methodhere</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     // Implementing interface method</a:t>
            </a:r>
          </a:p>
          <a:p>
            <a:pPr marL="0" indent="0">
              <a:buNone/>
            </a:pPr>
            <a:r>
              <a:rPr lang="en-US" sz="2400" dirty="0">
                <a:latin typeface="Times New Roman" panose="02020603050405020304" pitchFamily="18" charset="0"/>
                <a:cs typeface="Times New Roman" panose="02020603050405020304" pitchFamily="18" charset="0"/>
              </a:rPr>
              <a:t>     @Override</a:t>
            </a:r>
          </a:p>
          <a:p>
            <a:pPr marL="0" indent="0">
              <a:buNone/>
            </a:pPr>
            <a:r>
              <a:rPr lang="en-US" sz="2400" dirty="0">
                <a:latin typeface="Times New Roman" panose="02020603050405020304" pitchFamily="18" charset="0"/>
                <a:cs typeface="Times New Roman" panose="02020603050405020304" pitchFamily="18" charset="0"/>
              </a:rPr>
              <a:t>    public void </a:t>
            </a:r>
            <a:r>
              <a:rPr lang="en-US" sz="2400" dirty="0" err="1">
                <a:latin typeface="Times New Roman" panose="02020603050405020304" pitchFamily="18" charset="0"/>
                <a:cs typeface="Times New Roman" panose="02020603050405020304" pitchFamily="18" charset="0"/>
              </a:rPr>
              <a:t>overrideMethod</a:t>
            </a:r>
            <a:r>
              <a:rPr lang="en-US" sz="2400" dirty="0">
                <a:latin typeface="Times New Roman" panose="02020603050405020304" pitchFamily="18" charset="0"/>
                <a:cs typeface="Times New Roman" panose="02020603050405020304" pitchFamily="18" charset="0"/>
              </a:rPr>
              <a:t>(String str)</a:t>
            </a:r>
          </a:p>
          <a:p>
            <a:pPr marL="0" indent="0">
              <a:buNone/>
            </a:pP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System.out.println</a:t>
            </a:r>
            <a:r>
              <a:rPr lang="en-US" sz="2400" dirty="0">
                <a:latin typeface="Times New Roman" panose="02020603050405020304" pitchFamily="18" charset="0"/>
                <a:cs typeface="Times New Roman" panose="02020603050405020304" pitchFamily="18" charset="0"/>
              </a:rPr>
              <a:t>(str);</a:t>
            </a:r>
          </a:p>
          <a:p>
            <a:pPr marL="0" indent="0">
              <a:buNone/>
            </a:pP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3A3F6361-6217-4B34-8BFA-796BC9EC63F3}"/>
              </a:ext>
            </a:extLst>
          </p:cNvPr>
          <p:cNvSpPr>
            <a:spLocks noGrp="1"/>
          </p:cNvSpPr>
          <p:nvPr>
            <p:ph type="sldNum" sz="quarter" idx="10"/>
          </p:nvPr>
        </p:nvSpPr>
        <p:spPr/>
        <p:txBody>
          <a:bodyPr/>
          <a:lstStyle/>
          <a:p>
            <a:pPr>
              <a:defRPr/>
            </a:pPr>
            <a:fld id="{6F5B34F6-CFDA-4837-B8C1-E942023A937E}" type="slidenum">
              <a:rPr lang="en-US" altLang="en-US" smtClean="0"/>
              <a:pPr>
                <a:defRPr/>
              </a:pPr>
              <a:t>41</a:t>
            </a:fld>
            <a:endParaRPr lang="en-US" altLang="en-US"/>
          </a:p>
        </p:txBody>
      </p:sp>
    </p:spTree>
    <p:extLst>
      <p:ext uri="{BB962C8B-B14F-4D97-AF65-F5344CB8AC3E}">
        <p14:creationId xmlns:p14="http://schemas.microsoft.com/office/powerpoint/2010/main" val="201892002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20F7-A5F7-49F6-99F3-0BC3274D69EF}"/>
              </a:ext>
            </a:extLst>
          </p:cNvPr>
          <p:cNvSpPr>
            <a:spLocks noGrp="1"/>
          </p:cNvSpPr>
          <p:nvPr>
            <p:ph type="title"/>
          </p:nvPr>
        </p:nvSpPr>
        <p:spPr>
          <a:xfrm>
            <a:off x="457200" y="609600"/>
            <a:ext cx="8229600" cy="808038"/>
          </a:xfrm>
        </p:spPr>
        <p:txBody>
          <a:bodyPr/>
          <a:lstStyle/>
          <a:p>
            <a:r>
              <a:rPr lang="en-US" b="0" i="0" dirty="0">
                <a:solidFill>
                  <a:srgbClr val="273239"/>
                </a:solidFill>
                <a:effectLst/>
                <a:latin typeface="urw-din"/>
              </a:rPr>
              <a:t>Scope of Static method.</a:t>
            </a:r>
            <a:endParaRPr lang="en-US" dirty="0"/>
          </a:p>
        </p:txBody>
      </p:sp>
      <p:sp>
        <p:nvSpPr>
          <p:cNvPr id="3" name="Content Placeholder 2">
            <a:extLst>
              <a:ext uri="{FF2B5EF4-FFF2-40B4-BE49-F238E27FC236}">
                <a16:creationId xmlns:a16="http://schemas.microsoft.com/office/drawing/2014/main" id="{B1117523-1091-4C94-A373-1952147EA4B4}"/>
              </a:ext>
            </a:extLst>
          </p:cNvPr>
          <p:cNvSpPr>
            <a:spLocks noGrp="1"/>
          </p:cNvSpPr>
          <p:nvPr>
            <p:ph idx="1"/>
          </p:nvPr>
        </p:nvSpPr>
        <p:spPr>
          <a:xfrm>
            <a:off x="457200" y="1600200"/>
            <a:ext cx="8382000" cy="5105400"/>
          </a:xfrm>
        </p:spPr>
        <p:txBody>
          <a:bodyPr/>
          <a:lstStyle/>
          <a:p>
            <a:r>
              <a:rPr lang="en-US" sz="2800" dirty="0">
                <a:solidFill>
                  <a:srgbClr val="273239"/>
                </a:solidFill>
                <a:latin typeface="Times New Roman" panose="02020603050405020304" pitchFamily="18" charset="0"/>
                <a:cs typeface="Times New Roman" panose="02020603050405020304" pitchFamily="18" charset="0"/>
              </a:rPr>
              <a:t>T</a:t>
            </a:r>
            <a:r>
              <a:rPr lang="en-US" sz="2800" b="0" i="0" dirty="0">
                <a:solidFill>
                  <a:srgbClr val="273239"/>
                </a:solidFill>
                <a:effectLst/>
                <a:latin typeface="Times New Roman" panose="02020603050405020304" pitchFamily="18" charset="0"/>
                <a:cs typeface="Times New Roman" panose="02020603050405020304" pitchFamily="18" charset="0"/>
              </a:rPr>
              <a:t>he scope of the static method definition is within the interface only. If same name method is implemented in the implementation class then that method becomes a static member of that respective class.</a:t>
            </a:r>
          </a:p>
          <a:p>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55EECE5-269D-4508-9D5F-78B0136961D3}"/>
              </a:ext>
            </a:extLst>
          </p:cNvPr>
          <p:cNvSpPr>
            <a:spLocks noGrp="1"/>
          </p:cNvSpPr>
          <p:nvPr>
            <p:ph type="sldNum" sz="quarter" idx="10"/>
          </p:nvPr>
        </p:nvSpPr>
        <p:spPr/>
        <p:txBody>
          <a:bodyPr/>
          <a:lstStyle/>
          <a:p>
            <a:pPr>
              <a:defRPr/>
            </a:pPr>
            <a:fld id="{6F5B34F6-CFDA-4837-B8C1-E942023A937E}" type="slidenum">
              <a:rPr lang="en-US" altLang="en-US" smtClean="0"/>
              <a:pPr>
                <a:defRPr/>
              </a:pPr>
              <a:t>42</a:t>
            </a:fld>
            <a:endParaRPr lang="en-US" altLang="en-US"/>
          </a:p>
        </p:txBody>
      </p:sp>
    </p:spTree>
    <p:extLst>
      <p:ext uri="{BB962C8B-B14F-4D97-AF65-F5344CB8AC3E}">
        <p14:creationId xmlns:p14="http://schemas.microsoft.com/office/powerpoint/2010/main" val="410788098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20F7-A5F7-49F6-99F3-0BC3274D69EF}"/>
              </a:ext>
            </a:extLst>
          </p:cNvPr>
          <p:cNvSpPr>
            <a:spLocks noGrp="1"/>
          </p:cNvSpPr>
          <p:nvPr>
            <p:ph type="title"/>
          </p:nvPr>
        </p:nvSpPr>
        <p:spPr>
          <a:xfrm>
            <a:off x="457200" y="609600"/>
            <a:ext cx="8229600" cy="808038"/>
          </a:xfrm>
        </p:spPr>
        <p:txBody>
          <a:bodyPr/>
          <a:lstStyle/>
          <a:p>
            <a:r>
              <a:rPr lang="en-US" b="0" i="0" dirty="0">
                <a:solidFill>
                  <a:srgbClr val="273239"/>
                </a:solidFill>
                <a:effectLst/>
                <a:latin typeface="urw-din"/>
              </a:rPr>
              <a:t>Example</a:t>
            </a:r>
            <a:endParaRPr lang="en-US" dirty="0"/>
          </a:p>
        </p:txBody>
      </p:sp>
      <p:sp>
        <p:nvSpPr>
          <p:cNvPr id="4" name="Slide Number Placeholder 3">
            <a:extLst>
              <a:ext uri="{FF2B5EF4-FFF2-40B4-BE49-F238E27FC236}">
                <a16:creationId xmlns:a16="http://schemas.microsoft.com/office/drawing/2014/main" id="{855EECE5-269D-4508-9D5F-78B0136961D3}"/>
              </a:ext>
            </a:extLst>
          </p:cNvPr>
          <p:cNvSpPr>
            <a:spLocks noGrp="1"/>
          </p:cNvSpPr>
          <p:nvPr>
            <p:ph type="sldNum" sz="quarter" idx="10"/>
          </p:nvPr>
        </p:nvSpPr>
        <p:spPr/>
        <p:txBody>
          <a:bodyPr/>
          <a:lstStyle/>
          <a:p>
            <a:pPr>
              <a:defRPr/>
            </a:pPr>
            <a:fld id="{6F5B34F6-CFDA-4837-B8C1-E942023A937E}" type="slidenum">
              <a:rPr lang="en-US" altLang="en-US" smtClean="0"/>
              <a:pPr>
                <a:defRPr/>
              </a:pPr>
              <a:t>43</a:t>
            </a:fld>
            <a:endParaRPr lang="en-US" altLang="en-US"/>
          </a:p>
        </p:txBody>
      </p:sp>
      <p:sp>
        <p:nvSpPr>
          <p:cNvPr id="7" name="Rectangle 3">
            <a:extLst>
              <a:ext uri="{FF2B5EF4-FFF2-40B4-BE49-F238E27FC236}">
                <a16:creationId xmlns:a16="http://schemas.microsoft.com/office/drawing/2014/main" id="{490CA716-A7C5-4465-B7FA-0A5AB472BA48}"/>
              </a:ext>
            </a:extLst>
          </p:cNvPr>
          <p:cNvSpPr>
            <a:spLocks noGrp="1" noChangeArrowheads="1"/>
          </p:cNvSpPr>
          <p:nvPr>
            <p:ph idx="1"/>
          </p:nvPr>
        </p:nvSpPr>
        <p:spPr bwMode="auto">
          <a:xfrm>
            <a:off x="0" y="1600200"/>
            <a:ext cx="8686800" cy="33239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6699"/>
                </a:solidFill>
                <a:effectLst/>
                <a:latin typeface="Consolas" panose="020B0609020204030204" pitchFamily="49" charset="0"/>
              </a:rPr>
              <a:t>interface</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PrintDemo</a:t>
            </a:r>
            <a:r>
              <a:rPr kumimoji="0" lang="en-US" altLang="en-US" sz="2400" b="0" i="0" u="none" strike="noStrike" cap="none" normalizeH="0" baseline="0" dirty="0">
                <a:ln>
                  <a:noFill/>
                </a:ln>
                <a:solidFill>
                  <a:srgbClr val="000000"/>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8200"/>
                </a:solidFill>
                <a:effectLst/>
                <a:latin typeface="Consolas" panose="020B0609020204030204" pitchFamily="49" charset="0"/>
              </a:rPr>
              <a:t>// Static Method</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static</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void</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hello()</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System.out.println</a:t>
            </a:r>
            <a:r>
              <a:rPr kumimoji="0" lang="en-US" altLang="en-US" sz="2400" b="0" i="0" u="none" strike="noStrike" cap="none" normalizeH="0" baseline="0" dirty="0">
                <a:ln>
                  <a:noFill/>
                </a:ln>
                <a:solidFill>
                  <a:srgbClr val="000000"/>
                </a:solidFill>
                <a:effectLst/>
                <a:latin typeface="Consolas" panose="020B0609020204030204" pitchFamily="49" charset="0"/>
              </a:rPr>
              <a:t>(</a:t>
            </a:r>
            <a:r>
              <a:rPr kumimoji="0" lang="en-US" altLang="en-US" sz="2400" b="0" i="0" u="none" strike="noStrike" cap="none" normalizeH="0" baseline="0" dirty="0">
                <a:ln>
                  <a:noFill/>
                </a:ln>
                <a:solidFill>
                  <a:srgbClr val="0000FF"/>
                </a:solidFill>
                <a:effectLst/>
                <a:latin typeface="Consolas" panose="020B0609020204030204" pitchFamily="49" charset="0"/>
              </a:rPr>
              <a:t>"Called from Interface </a:t>
            </a:r>
            <a:r>
              <a:rPr kumimoji="0" lang="en-US" altLang="en-US" sz="2400" b="0" i="0" u="none" strike="noStrike" cap="none" normalizeH="0" baseline="0" dirty="0" err="1">
                <a:ln>
                  <a:noFill/>
                </a:ln>
                <a:solidFill>
                  <a:srgbClr val="0000FF"/>
                </a:solidFill>
                <a:effectLst/>
                <a:latin typeface="Consolas" panose="020B0609020204030204" pitchFamily="49" charset="0"/>
              </a:rPr>
              <a:t>PrintDemo</a:t>
            </a:r>
            <a:r>
              <a:rPr kumimoji="0" lang="en-US" altLang="en-US" sz="2400" b="0" i="0" u="none" strike="noStrike" cap="none" normalizeH="0" baseline="0" dirty="0">
                <a:ln>
                  <a:noFill/>
                </a:ln>
                <a:solidFill>
                  <a:srgbClr val="0000FF"/>
                </a:solidFill>
                <a:effectLst/>
                <a:latin typeface="Consolas" panose="020B0609020204030204" pitchFamily="49" charset="0"/>
              </a:rPr>
              <a:t>"</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788684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20F7-A5F7-49F6-99F3-0BC3274D69EF}"/>
              </a:ext>
            </a:extLst>
          </p:cNvPr>
          <p:cNvSpPr>
            <a:spLocks noGrp="1"/>
          </p:cNvSpPr>
          <p:nvPr>
            <p:ph type="title"/>
          </p:nvPr>
        </p:nvSpPr>
        <p:spPr>
          <a:xfrm>
            <a:off x="457200" y="609600"/>
            <a:ext cx="8229600" cy="808038"/>
          </a:xfrm>
        </p:spPr>
        <p:txBody>
          <a:bodyPr/>
          <a:lstStyle/>
          <a:p>
            <a:r>
              <a:rPr lang="en-US" b="0" i="0" dirty="0">
                <a:solidFill>
                  <a:srgbClr val="273239"/>
                </a:solidFill>
                <a:effectLst/>
                <a:latin typeface="urw-din"/>
              </a:rPr>
              <a:t>Example</a:t>
            </a:r>
            <a:endParaRPr lang="en-US" dirty="0"/>
          </a:p>
        </p:txBody>
      </p:sp>
      <p:sp>
        <p:nvSpPr>
          <p:cNvPr id="4" name="Slide Number Placeholder 3">
            <a:extLst>
              <a:ext uri="{FF2B5EF4-FFF2-40B4-BE49-F238E27FC236}">
                <a16:creationId xmlns:a16="http://schemas.microsoft.com/office/drawing/2014/main" id="{855EECE5-269D-4508-9D5F-78B0136961D3}"/>
              </a:ext>
            </a:extLst>
          </p:cNvPr>
          <p:cNvSpPr>
            <a:spLocks noGrp="1"/>
          </p:cNvSpPr>
          <p:nvPr>
            <p:ph type="sldNum" sz="quarter" idx="10"/>
          </p:nvPr>
        </p:nvSpPr>
        <p:spPr/>
        <p:txBody>
          <a:bodyPr/>
          <a:lstStyle/>
          <a:p>
            <a:pPr>
              <a:defRPr/>
            </a:pPr>
            <a:fld id="{6F5B34F6-CFDA-4837-B8C1-E942023A937E}" type="slidenum">
              <a:rPr lang="en-US" altLang="en-US" smtClean="0"/>
              <a:pPr>
                <a:defRPr/>
              </a:pPr>
              <a:t>44</a:t>
            </a:fld>
            <a:endParaRPr lang="en-US" altLang="en-US"/>
          </a:p>
        </p:txBody>
      </p:sp>
      <p:sp>
        <p:nvSpPr>
          <p:cNvPr id="3" name="Content Placeholder 2">
            <a:extLst>
              <a:ext uri="{FF2B5EF4-FFF2-40B4-BE49-F238E27FC236}">
                <a16:creationId xmlns:a16="http://schemas.microsoft.com/office/drawing/2014/main" id="{6E1257EC-2896-4E67-B6C9-CEC1BDEE0DBE}"/>
              </a:ext>
            </a:extLst>
          </p:cNvPr>
          <p:cNvSpPr>
            <a:spLocks noGrp="1"/>
          </p:cNvSpPr>
          <p:nvPr>
            <p:ph idx="1"/>
          </p:nvPr>
        </p:nvSpPr>
        <p:spPr>
          <a:xfrm>
            <a:off x="457200" y="1219200"/>
            <a:ext cx="8229600" cy="5638800"/>
          </a:xfrm>
        </p:spPr>
        <p:txBody>
          <a:bodyPr/>
          <a:lstStyle/>
          <a:p>
            <a:pPr marL="0" indent="0">
              <a:buNone/>
            </a:pPr>
            <a:endParaRPr lang="en-US" dirty="0"/>
          </a:p>
        </p:txBody>
      </p:sp>
      <p:sp>
        <p:nvSpPr>
          <p:cNvPr id="5" name="Rectangle 1">
            <a:extLst>
              <a:ext uri="{FF2B5EF4-FFF2-40B4-BE49-F238E27FC236}">
                <a16:creationId xmlns:a16="http://schemas.microsoft.com/office/drawing/2014/main" id="{216061D3-6A5D-441D-AD46-5ED1DA9067E6}"/>
              </a:ext>
            </a:extLst>
          </p:cNvPr>
          <p:cNvSpPr>
            <a:spLocks noChangeArrowheads="1"/>
          </p:cNvSpPr>
          <p:nvPr/>
        </p:nvSpPr>
        <p:spPr bwMode="auto">
          <a:xfrm>
            <a:off x="76200" y="-79653"/>
            <a:ext cx="9067800" cy="70173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public</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class</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InterfaceDemo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implements</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PrintDemo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public</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static</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void</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main(String[]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args</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8200"/>
                </a:solidFill>
                <a:effectLst/>
                <a:latin typeface="Times New Roman" panose="02020603050405020304" pitchFamily="18" charset="0"/>
                <a:cs typeface="Times New Roman" panose="02020603050405020304" pitchFamily="18" charset="0"/>
              </a:rPr>
              <a:t>// Call Interface method as Interface</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8200"/>
                </a:solidFill>
                <a:effectLst/>
                <a:latin typeface="Times New Roman" panose="02020603050405020304" pitchFamily="18" charset="0"/>
                <a:cs typeface="Times New Roman" panose="02020603050405020304" pitchFamily="18" charset="0"/>
              </a:rPr>
              <a:t>// name is preceding with method</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PrintDemo.hello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8200"/>
                </a:solidFill>
                <a:effectLst/>
                <a:latin typeface="Times New Roman" panose="02020603050405020304" pitchFamily="18" charset="0"/>
                <a:cs typeface="Times New Roman" panose="02020603050405020304" pitchFamily="18" charset="0"/>
              </a:rPr>
              <a:t>// Call Class static method</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hello();</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8200"/>
                </a:solidFill>
                <a:effectLst/>
                <a:latin typeface="Times New Roman" panose="02020603050405020304" pitchFamily="18" charset="0"/>
                <a:cs typeface="Times New Roman" panose="02020603050405020304" pitchFamily="18" charset="0"/>
              </a:rPr>
              <a:t>// Class Static method is defined</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static</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a:ln>
                  <a:noFill/>
                </a:ln>
                <a:solidFill>
                  <a:srgbClr val="006699"/>
                </a:solidFill>
                <a:effectLst/>
                <a:latin typeface="Times New Roman" panose="02020603050405020304" pitchFamily="18" charset="0"/>
                <a:cs typeface="Times New Roman" panose="02020603050405020304" pitchFamily="18" charset="0"/>
              </a:rPr>
              <a:t>void</a:t>
            </a: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hello()</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System.out.println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"Called from Class"</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07556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6F1B-45F3-4613-8A46-0396DA147961}"/>
              </a:ext>
            </a:extLst>
          </p:cNvPr>
          <p:cNvSpPr>
            <a:spLocks noGrp="1"/>
          </p:cNvSpPr>
          <p:nvPr>
            <p:ph type="title"/>
          </p:nvPr>
        </p:nvSpPr>
        <p:spPr>
          <a:xfrm>
            <a:off x="457200" y="609600"/>
            <a:ext cx="8229600" cy="808038"/>
          </a:xfrm>
        </p:spPr>
        <p:txBody>
          <a:bodyPr/>
          <a:lstStyle/>
          <a:p>
            <a:r>
              <a:rPr lang="en-US" dirty="0"/>
              <a:t>Private Method</a:t>
            </a:r>
          </a:p>
        </p:txBody>
      </p:sp>
      <p:sp>
        <p:nvSpPr>
          <p:cNvPr id="3" name="Content Placeholder 2">
            <a:extLst>
              <a:ext uri="{FF2B5EF4-FFF2-40B4-BE49-F238E27FC236}">
                <a16:creationId xmlns:a16="http://schemas.microsoft.com/office/drawing/2014/main" id="{A8616E9F-6B54-464B-AC39-D5A213028234}"/>
              </a:ext>
            </a:extLst>
          </p:cNvPr>
          <p:cNvSpPr>
            <a:spLocks noGrp="1"/>
          </p:cNvSpPr>
          <p:nvPr>
            <p:ph idx="1"/>
          </p:nvPr>
        </p:nvSpPr>
        <p:spPr>
          <a:xfrm>
            <a:off x="457200" y="1600200"/>
            <a:ext cx="8534400" cy="4525963"/>
          </a:xfrm>
        </p:spPr>
        <p:txBody>
          <a:bodyPr/>
          <a:lstStyle/>
          <a:p>
            <a:r>
              <a:rPr lang="en-US" sz="2800" b="0" i="0" dirty="0">
                <a:solidFill>
                  <a:srgbClr val="000000"/>
                </a:solidFill>
                <a:effectLst/>
                <a:latin typeface="Times New Roman" panose="02020603050405020304" pitchFamily="18" charset="0"/>
                <a:cs typeface="Times New Roman" panose="02020603050405020304" pitchFamily="18" charset="0"/>
              </a:rPr>
              <a:t>interfaces are able to use private methods to hide details on implementation from classes that implement the interface. As a result, one of the main benefits of having these in interfaces is encapsulation.</a:t>
            </a:r>
          </a:p>
          <a:p>
            <a:r>
              <a:rPr lang="en-US" sz="2800" b="0" i="0" dirty="0">
                <a:solidFill>
                  <a:srgbClr val="000000"/>
                </a:solidFill>
                <a:effectLst/>
                <a:latin typeface="Times New Roman" panose="02020603050405020304" pitchFamily="18" charset="0"/>
                <a:cs typeface="Times New Roman" panose="02020603050405020304" pitchFamily="18" charset="0"/>
              </a:rPr>
              <a:t>Another benefit is (as with private methods in general) that there is less duplication and more re-usable code added to interfaces for methods with similar functionality.</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47DE6E2-BBCA-4FCB-A746-25DFEDB21EA2}"/>
              </a:ext>
            </a:extLst>
          </p:cNvPr>
          <p:cNvSpPr>
            <a:spLocks noGrp="1"/>
          </p:cNvSpPr>
          <p:nvPr>
            <p:ph type="sldNum" sz="quarter" idx="10"/>
          </p:nvPr>
        </p:nvSpPr>
        <p:spPr/>
        <p:txBody>
          <a:bodyPr/>
          <a:lstStyle/>
          <a:p>
            <a:pPr>
              <a:defRPr/>
            </a:pPr>
            <a:fld id="{6F5B34F6-CFDA-4837-B8C1-E942023A937E}" type="slidenum">
              <a:rPr lang="en-US" altLang="en-US" smtClean="0"/>
              <a:pPr>
                <a:defRPr/>
              </a:pPr>
              <a:t>45</a:t>
            </a:fld>
            <a:endParaRPr lang="en-US" altLang="en-US"/>
          </a:p>
        </p:txBody>
      </p:sp>
    </p:spTree>
    <p:extLst>
      <p:ext uri="{BB962C8B-B14F-4D97-AF65-F5344CB8AC3E}">
        <p14:creationId xmlns:p14="http://schemas.microsoft.com/office/powerpoint/2010/main" val="91859505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1151F-9837-4464-AC25-7DED26E86CA4}"/>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FB76A4C6-A21E-4D65-883C-E386A1FAED4F}"/>
              </a:ext>
            </a:extLst>
          </p:cNvPr>
          <p:cNvSpPr>
            <a:spLocks noGrp="1"/>
          </p:cNvSpPr>
          <p:nvPr>
            <p:ph idx="1"/>
          </p:nvPr>
        </p:nvSpPr>
        <p:spPr>
          <a:xfrm>
            <a:off x="457200" y="1417638"/>
            <a:ext cx="8229600" cy="5440362"/>
          </a:xfrm>
        </p:spPr>
        <p:txBody>
          <a:bodyPr/>
          <a:lstStyle/>
          <a:p>
            <a:pPr marL="0" indent="0">
              <a:buNone/>
            </a:pPr>
            <a:r>
              <a:rPr lang="en-US" sz="2800" b="1" i="0" dirty="0">
                <a:solidFill>
                  <a:srgbClr val="63B175"/>
                </a:solidFill>
                <a:effectLst/>
                <a:latin typeface="Times New Roman" panose="02020603050405020304" pitchFamily="18" charset="0"/>
                <a:cs typeface="Times New Roman" panose="02020603050405020304" pitchFamily="18" charset="0"/>
              </a:rPr>
              <a:t>public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interface</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Foo</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default</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void</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bar</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System.out.print</a:t>
            </a:r>
            <a:r>
              <a:rPr lang="en-US" sz="2800" b="0" i="0" dirty="0">
                <a:solidFill>
                  <a:srgbClr val="000000"/>
                </a:solidFill>
                <a:effectLst/>
                <a:latin typeface="Times New Roman" panose="02020603050405020304" pitchFamily="18" charset="0"/>
                <a:cs typeface="Times New Roman" panose="02020603050405020304" pitchFamily="18" charset="0"/>
              </a:rPr>
              <a:t>(</a:t>
            </a:r>
            <a:r>
              <a:rPr lang="en-US" sz="2800" b="0" i="0" dirty="0">
                <a:solidFill>
                  <a:srgbClr val="4E9359"/>
                </a:solidFill>
                <a:effectLst/>
                <a:latin typeface="Times New Roman" panose="02020603050405020304" pitchFamily="18" charset="0"/>
                <a:cs typeface="Times New Roman" panose="02020603050405020304" pitchFamily="18" charset="0"/>
              </a:rPr>
              <a:t>"Hello"</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baz</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private</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void</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267438"/>
                </a:solidFill>
                <a:effectLst/>
                <a:latin typeface="Times New Roman" panose="02020603050405020304" pitchFamily="18" charset="0"/>
                <a:cs typeface="Times New Roman" panose="02020603050405020304" pitchFamily="18" charset="0"/>
              </a:rPr>
              <a:t>baz</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System.out.println</a:t>
            </a:r>
            <a:r>
              <a:rPr lang="en-US" sz="2800" b="0" i="0" dirty="0">
                <a:solidFill>
                  <a:srgbClr val="000000"/>
                </a:solidFill>
                <a:effectLst/>
                <a:latin typeface="Times New Roman" panose="02020603050405020304" pitchFamily="18" charset="0"/>
                <a:cs typeface="Times New Roman" panose="02020603050405020304" pitchFamily="18" charset="0"/>
              </a:rPr>
              <a:t>(</a:t>
            </a:r>
            <a:r>
              <a:rPr lang="en-US" sz="2800" b="0" i="0" dirty="0">
                <a:solidFill>
                  <a:srgbClr val="4E9359"/>
                </a:solidFill>
                <a:effectLst/>
                <a:latin typeface="Times New Roman" panose="02020603050405020304" pitchFamily="18" charset="0"/>
                <a:cs typeface="Times New Roman" panose="02020603050405020304" pitchFamily="18" charset="0"/>
              </a:rPr>
              <a:t>" world!"</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b="0" i="0" dirty="0">
                <a:solidFill>
                  <a:srgbClr val="000000"/>
                </a:solidFill>
                <a:effectLst/>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8F7A6B0-3CCE-4F46-BFBF-2ADDCB24ABEF}"/>
              </a:ext>
            </a:extLst>
          </p:cNvPr>
          <p:cNvSpPr>
            <a:spLocks noGrp="1"/>
          </p:cNvSpPr>
          <p:nvPr>
            <p:ph type="sldNum" sz="quarter" idx="10"/>
          </p:nvPr>
        </p:nvSpPr>
        <p:spPr/>
        <p:txBody>
          <a:bodyPr/>
          <a:lstStyle/>
          <a:p>
            <a:pPr>
              <a:defRPr/>
            </a:pPr>
            <a:fld id="{6F5B34F6-CFDA-4837-B8C1-E942023A937E}" type="slidenum">
              <a:rPr lang="en-US" altLang="en-US" smtClean="0"/>
              <a:pPr>
                <a:defRPr/>
              </a:pPr>
              <a:t>46</a:t>
            </a:fld>
            <a:endParaRPr lang="en-US" altLang="en-US"/>
          </a:p>
        </p:txBody>
      </p:sp>
    </p:spTree>
    <p:extLst>
      <p:ext uri="{BB962C8B-B14F-4D97-AF65-F5344CB8AC3E}">
        <p14:creationId xmlns:p14="http://schemas.microsoft.com/office/powerpoint/2010/main" val="277524401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609B-E696-44C2-AE17-163E13DBD76E}"/>
              </a:ext>
            </a:extLst>
          </p:cNvPr>
          <p:cNvSpPr>
            <a:spLocks noGrp="1"/>
          </p:cNvSpPr>
          <p:nvPr>
            <p:ph type="title"/>
          </p:nvPr>
        </p:nvSpPr>
        <p:spPr>
          <a:xfrm>
            <a:off x="457200" y="609600"/>
            <a:ext cx="8229600" cy="808038"/>
          </a:xfrm>
        </p:spPr>
        <p:txBody>
          <a:bodyPr/>
          <a:lstStyle/>
          <a:p>
            <a:r>
              <a:rPr lang="en-US" dirty="0"/>
              <a:t>Example</a:t>
            </a:r>
          </a:p>
        </p:txBody>
      </p:sp>
      <p:sp>
        <p:nvSpPr>
          <p:cNvPr id="3" name="Content Placeholder 2">
            <a:extLst>
              <a:ext uri="{FF2B5EF4-FFF2-40B4-BE49-F238E27FC236}">
                <a16:creationId xmlns:a16="http://schemas.microsoft.com/office/drawing/2014/main" id="{E3FF48EE-A039-48D9-B1A5-F0748F721EAC}"/>
              </a:ext>
            </a:extLst>
          </p:cNvPr>
          <p:cNvSpPr>
            <a:spLocks noGrp="1"/>
          </p:cNvSpPr>
          <p:nvPr>
            <p:ph idx="1"/>
          </p:nvPr>
        </p:nvSpPr>
        <p:spPr/>
        <p:txBody>
          <a:bodyPr/>
          <a:lstStyle/>
          <a:p>
            <a:pPr marL="0" indent="0">
              <a:buNone/>
            </a:pPr>
            <a:r>
              <a:rPr lang="en-US" sz="2800" b="1" i="0" dirty="0">
                <a:solidFill>
                  <a:srgbClr val="63B175"/>
                </a:solidFill>
                <a:effectLst/>
                <a:latin typeface="Times New Roman" panose="02020603050405020304" pitchFamily="18" charset="0"/>
                <a:cs typeface="Times New Roman" panose="02020603050405020304" pitchFamily="18" charset="0"/>
              </a:rPr>
              <a:t>public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interface</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Foo</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static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void</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buzz</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System.out.print</a:t>
            </a:r>
            <a:r>
              <a:rPr lang="en-US" sz="2800" b="0" i="0" dirty="0">
                <a:solidFill>
                  <a:srgbClr val="000000"/>
                </a:solidFill>
                <a:effectLst/>
                <a:latin typeface="Times New Roman" panose="02020603050405020304" pitchFamily="18" charset="0"/>
                <a:cs typeface="Times New Roman" panose="02020603050405020304" pitchFamily="18" charset="0"/>
              </a:rPr>
              <a:t>(</a:t>
            </a:r>
            <a:r>
              <a:rPr lang="en-US" sz="2800" b="0" i="0" dirty="0">
                <a:solidFill>
                  <a:srgbClr val="4E9359"/>
                </a:solidFill>
                <a:effectLst/>
                <a:latin typeface="Times New Roman" panose="02020603050405020304" pitchFamily="18" charset="0"/>
                <a:cs typeface="Times New Roman" panose="02020603050405020304" pitchFamily="18" charset="0"/>
              </a:rPr>
              <a:t>"Hello"</a:t>
            </a:r>
            <a:r>
              <a:rPr lang="en-US" sz="2800" b="0" i="0" dirty="0">
                <a:solidFill>
                  <a:srgbClr val="000000"/>
                </a:solidFill>
                <a:effectLst/>
                <a:latin typeface="Times New Roman" panose="02020603050405020304" pitchFamily="18" charset="0"/>
                <a:cs typeface="Times New Roman" panose="02020603050405020304" pitchFamily="18" charset="0"/>
              </a:rPr>
              <a:t>);</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staticBaz</a:t>
            </a:r>
            <a:r>
              <a:rPr lang="en-US" sz="2800" b="0" i="0" dirty="0">
                <a:solidFill>
                  <a:srgbClr val="000000"/>
                </a:solidFill>
                <a:effectLst/>
                <a:latin typeface="Times New Roman" panose="02020603050405020304" pitchFamily="18" charset="0"/>
                <a:cs typeface="Times New Roman" panose="02020603050405020304" pitchFamily="18" charset="0"/>
              </a:rPr>
              <a:t>();</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private</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static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void</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267438"/>
                </a:solidFill>
                <a:effectLst/>
                <a:latin typeface="Times New Roman" panose="02020603050405020304" pitchFamily="18" charset="0"/>
                <a:cs typeface="Times New Roman" panose="02020603050405020304" pitchFamily="18" charset="0"/>
              </a:rPr>
              <a:t>staticBaz</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System.out.println</a:t>
            </a:r>
            <a:r>
              <a:rPr lang="en-US" sz="2800" b="0" i="0" dirty="0">
                <a:solidFill>
                  <a:srgbClr val="000000"/>
                </a:solidFill>
                <a:effectLst/>
                <a:latin typeface="Times New Roman" panose="02020603050405020304" pitchFamily="18" charset="0"/>
                <a:cs typeface="Times New Roman" panose="02020603050405020304" pitchFamily="18" charset="0"/>
              </a:rPr>
              <a:t>(</a:t>
            </a:r>
            <a:r>
              <a:rPr lang="en-US" sz="2800" b="0" i="0" dirty="0">
                <a:solidFill>
                  <a:srgbClr val="4E9359"/>
                </a:solidFill>
                <a:effectLst/>
                <a:latin typeface="Times New Roman" panose="02020603050405020304" pitchFamily="18" charset="0"/>
                <a:cs typeface="Times New Roman" panose="02020603050405020304" pitchFamily="18" charset="0"/>
              </a:rPr>
              <a:t>" static world!"</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a:t>
            </a:r>
          </a:p>
          <a:p>
            <a:pPr marL="0" indent="0">
              <a:buNone/>
            </a:pPr>
            <a:r>
              <a:rPr lang="en-US" sz="2800" b="0" i="0" dirty="0">
                <a:solidFill>
                  <a:srgbClr val="000000"/>
                </a:solidFill>
                <a:effectLst/>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497E71-45CD-494B-AB03-73C4BA6EE3F1}"/>
              </a:ext>
            </a:extLst>
          </p:cNvPr>
          <p:cNvSpPr>
            <a:spLocks noGrp="1"/>
          </p:cNvSpPr>
          <p:nvPr>
            <p:ph type="sldNum" sz="quarter" idx="10"/>
          </p:nvPr>
        </p:nvSpPr>
        <p:spPr/>
        <p:txBody>
          <a:bodyPr/>
          <a:lstStyle/>
          <a:p>
            <a:pPr>
              <a:defRPr/>
            </a:pPr>
            <a:fld id="{6F5B34F6-CFDA-4837-B8C1-E942023A937E}" type="slidenum">
              <a:rPr lang="en-US" altLang="en-US" smtClean="0"/>
              <a:pPr>
                <a:defRPr/>
              </a:pPr>
              <a:t>47</a:t>
            </a:fld>
            <a:endParaRPr lang="en-US" altLang="en-US"/>
          </a:p>
        </p:txBody>
      </p:sp>
    </p:spTree>
    <p:extLst>
      <p:ext uri="{BB962C8B-B14F-4D97-AF65-F5344CB8AC3E}">
        <p14:creationId xmlns:p14="http://schemas.microsoft.com/office/powerpoint/2010/main" val="81073869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AF25F-1DEF-4D7F-A8FF-AB12B25BE773}"/>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0667AE34-7329-4075-BAF1-CC15CBB7E65E}"/>
              </a:ext>
            </a:extLst>
          </p:cNvPr>
          <p:cNvSpPr>
            <a:spLocks noGrp="1"/>
          </p:cNvSpPr>
          <p:nvPr>
            <p:ph idx="1"/>
          </p:nvPr>
        </p:nvSpPr>
        <p:spPr/>
        <p:txBody>
          <a:bodyPr/>
          <a:lstStyle/>
          <a:p>
            <a:pPr marL="0" indent="0">
              <a:buNone/>
            </a:pPr>
            <a:r>
              <a:rPr lang="en-US" sz="2800" b="1" i="0" dirty="0">
                <a:solidFill>
                  <a:srgbClr val="63B175"/>
                </a:solidFill>
                <a:effectLst/>
                <a:latin typeface="Times New Roman" panose="02020603050405020304" pitchFamily="18" charset="0"/>
                <a:cs typeface="Times New Roman" panose="02020603050405020304" pitchFamily="18" charset="0"/>
              </a:rPr>
              <a:t>public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class</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267438"/>
                </a:solidFill>
                <a:effectLst/>
                <a:latin typeface="Times New Roman" panose="02020603050405020304" pitchFamily="18" charset="0"/>
                <a:cs typeface="Times New Roman" panose="02020603050405020304" pitchFamily="18" charset="0"/>
              </a:rPr>
              <a:t>CustomFoo</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implements</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Foo</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public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static</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63B175"/>
                </a:solidFill>
                <a:effectLst/>
                <a:latin typeface="Times New Roman" panose="02020603050405020304" pitchFamily="18" charset="0"/>
                <a:cs typeface="Times New Roman" panose="02020603050405020304" pitchFamily="18" charset="0"/>
              </a:rPr>
              <a:t>void</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267438"/>
                </a:solidFill>
                <a:effectLst/>
                <a:latin typeface="Times New Roman" panose="02020603050405020304" pitchFamily="18" charset="0"/>
                <a:cs typeface="Times New Roman" panose="02020603050405020304" pitchFamily="18" charset="0"/>
              </a:rPr>
              <a:t>main</a:t>
            </a:r>
            <a:r>
              <a:rPr lang="en-US" sz="2800" b="0" i="0" dirty="0">
                <a:solidFill>
                  <a:srgbClr val="000000"/>
                </a:solidFill>
                <a:effectLst/>
                <a:latin typeface="Times New Roman" panose="02020603050405020304" pitchFamily="18" charset="0"/>
                <a:cs typeface="Times New Roman" panose="02020603050405020304" pitchFamily="18" charset="0"/>
              </a:rPr>
              <a:t>(String... </a:t>
            </a:r>
            <a:r>
              <a:rPr lang="en-US" sz="2800" b="0" i="0" dirty="0" err="1">
                <a:solidFill>
                  <a:srgbClr val="000000"/>
                </a:solidFill>
                <a:effectLst/>
                <a:latin typeface="Times New Roman" panose="02020603050405020304" pitchFamily="18" charset="0"/>
                <a:cs typeface="Times New Roman" panose="02020603050405020304" pitchFamily="18" charset="0"/>
              </a:rPr>
              <a:t>args</a:t>
            </a:r>
            <a:r>
              <a:rPr lang="en-US" sz="2800" b="0" i="0" dirty="0">
                <a:solidFill>
                  <a:srgbClr val="000000"/>
                </a:solidFill>
                <a:effectLst/>
                <a:latin typeface="Times New Roman" panose="02020603050405020304" pitchFamily="18" charset="0"/>
                <a:cs typeface="Times New Roman" panose="02020603050405020304" pitchFamily="18" charset="0"/>
              </a:rPr>
              <a:t>) {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1" i="0" dirty="0">
                <a:solidFill>
                  <a:srgbClr val="4E9359"/>
                </a:solidFill>
                <a:effectLst/>
                <a:latin typeface="Times New Roman" panose="02020603050405020304" pitchFamily="18" charset="0"/>
                <a:cs typeface="Times New Roman" panose="02020603050405020304" pitchFamily="18" charset="0"/>
              </a:rPr>
              <a:t>Foo</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0" i="0" dirty="0" err="1">
                <a:solidFill>
                  <a:srgbClr val="BC6060"/>
                </a:solidFill>
                <a:effectLst/>
                <a:latin typeface="Times New Roman" panose="02020603050405020304" pitchFamily="18" charset="0"/>
                <a:cs typeface="Times New Roman" panose="02020603050405020304" pitchFamily="18" charset="0"/>
              </a:rPr>
              <a:t>customFoo</a:t>
            </a:r>
            <a:r>
              <a:rPr lang="en-US" sz="2800" b="0" i="0" dirty="0">
                <a:solidFill>
                  <a:srgbClr val="000000"/>
                </a:solidFill>
                <a:effectLst/>
                <a:latin typeface="Times New Roman" panose="02020603050405020304" pitchFamily="18" charset="0"/>
                <a:cs typeface="Times New Roman" panose="02020603050405020304" pitchFamily="18" charset="0"/>
              </a:rPr>
              <a:t> = </a:t>
            </a:r>
            <a:r>
              <a:rPr lang="en-US" sz="2800" b="1" i="0" dirty="0">
                <a:solidFill>
                  <a:srgbClr val="63B175"/>
                </a:solidFill>
                <a:effectLst/>
                <a:latin typeface="Times New Roman" panose="02020603050405020304" pitchFamily="18" charset="0"/>
                <a:cs typeface="Times New Roman" panose="02020603050405020304" pitchFamily="18" charset="0"/>
              </a:rPr>
              <a:t>new</a:t>
            </a: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267438"/>
                </a:solidFill>
                <a:effectLst/>
                <a:latin typeface="Times New Roman" panose="02020603050405020304" pitchFamily="18" charset="0"/>
                <a:cs typeface="Times New Roman" panose="02020603050405020304" pitchFamily="18" charset="0"/>
              </a:rPr>
              <a:t>CustomFoo</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customFoo.bar</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err="1">
                <a:solidFill>
                  <a:srgbClr val="000000"/>
                </a:solidFill>
                <a:effectLst/>
                <a:latin typeface="Times New Roman" panose="02020603050405020304" pitchFamily="18" charset="0"/>
                <a:cs typeface="Times New Roman" panose="02020603050405020304" pitchFamily="18" charset="0"/>
              </a:rPr>
              <a:t>Foo.buzz</a:t>
            </a:r>
            <a:r>
              <a:rPr lang="en-US" sz="2800" b="0" i="0" dirty="0">
                <a:solidFill>
                  <a:srgbClr val="000000"/>
                </a:solidFill>
                <a:effectLst/>
                <a:latin typeface="Times New Roman" panose="02020603050405020304" pitchFamily="18" charset="0"/>
                <a:cs typeface="Times New Roman" panose="02020603050405020304" pitchFamily="18" charset="0"/>
              </a:rPr>
              <a:t>();</a:t>
            </a:r>
          </a:p>
          <a:p>
            <a:pPr marL="0" indent="0">
              <a:buNone/>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buNone/>
            </a:pPr>
            <a:r>
              <a:rPr lang="en-US" sz="2800" b="0" i="0" dirty="0">
                <a:solidFill>
                  <a:srgbClr val="000000"/>
                </a:solidFill>
                <a:effectLst/>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DA833D9-7DF2-4856-AC99-888EF7B44A11}"/>
              </a:ext>
            </a:extLst>
          </p:cNvPr>
          <p:cNvSpPr>
            <a:spLocks noGrp="1"/>
          </p:cNvSpPr>
          <p:nvPr>
            <p:ph type="sldNum" sz="quarter" idx="10"/>
          </p:nvPr>
        </p:nvSpPr>
        <p:spPr/>
        <p:txBody>
          <a:bodyPr/>
          <a:lstStyle/>
          <a:p>
            <a:pPr>
              <a:defRPr/>
            </a:pPr>
            <a:fld id="{6F5B34F6-CFDA-4837-B8C1-E942023A937E}" type="slidenum">
              <a:rPr lang="en-US" altLang="en-US" smtClean="0"/>
              <a:pPr>
                <a:defRPr/>
              </a:pPr>
              <a:t>48</a:t>
            </a:fld>
            <a:endParaRPr lang="en-US" altLang="en-US"/>
          </a:p>
        </p:txBody>
      </p:sp>
    </p:spTree>
    <p:extLst>
      <p:ext uri="{BB962C8B-B14F-4D97-AF65-F5344CB8AC3E}">
        <p14:creationId xmlns:p14="http://schemas.microsoft.com/office/powerpoint/2010/main" val="241292795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2E3E-44C9-4B4D-A0B6-0B33D270D7C1}"/>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C2D69797-66AE-439B-ADB1-08B00508FF7B}"/>
              </a:ext>
            </a:extLst>
          </p:cNvPr>
          <p:cNvSpPr>
            <a:spLocks noGrp="1"/>
          </p:cNvSpPr>
          <p:nvPr>
            <p:ph idx="1"/>
          </p:nvPr>
        </p:nvSpPr>
        <p:spPr>
          <a:xfrm>
            <a:off x="457200" y="1600200"/>
            <a:ext cx="8382000" cy="4525963"/>
          </a:xfrm>
        </p:spPr>
        <p:txBody>
          <a:bodyPr/>
          <a:lstStyle/>
          <a:p>
            <a:pPr algn="just" fontAlgn="base">
              <a:buFont typeface="Arial" panose="020B0604020202020204" pitchFamily="34" charset="0"/>
              <a:buChar char="•"/>
            </a:pPr>
            <a:r>
              <a:rPr lang="en-US" sz="2800" b="0" i="0" dirty="0">
                <a:effectLst/>
                <a:cs typeface="Times New Roman" panose="02020603050405020304" pitchFamily="18" charset="0"/>
              </a:rPr>
              <a:t>An Interface is about capabilities like a Player may be an interface and any class implementing Player must be able to (or must implement) move(). So, it specifies a set of methods that the class has to implement.</a:t>
            </a:r>
          </a:p>
          <a:p>
            <a:pPr algn="just" fontAlgn="base">
              <a:buFont typeface="Arial" panose="020B0604020202020204" pitchFamily="34" charset="0"/>
              <a:buChar char="•"/>
            </a:pPr>
            <a:r>
              <a:rPr lang="en-US" sz="2800" b="0" i="0" dirty="0">
                <a:effectLst/>
                <a:cs typeface="Times New Roman" panose="02020603050405020304" pitchFamily="18" charset="0"/>
              </a:rPr>
              <a:t>If a class implements an interface and does not provide method bodies for all functions specified in the interface, then the class must be declared abstract.</a:t>
            </a:r>
          </a:p>
          <a:p>
            <a:endParaRPr lang="en-US" dirty="0"/>
          </a:p>
        </p:txBody>
      </p:sp>
      <p:sp>
        <p:nvSpPr>
          <p:cNvPr id="4" name="Slide Number Placeholder 3">
            <a:extLst>
              <a:ext uri="{FF2B5EF4-FFF2-40B4-BE49-F238E27FC236}">
                <a16:creationId xmlns:a16="http://schemas.microsoft.com/office/drawing/2014/main" id="{5557BD10-4EE9-4C2B-8110-489C21BB3137}"/>
              </a:ext>
            </a:extLst>
          </p:cNvPr>
          <p:cNvSpPr>
            <a:spLocks noGrp="1"/>
          </p:cNvSpPr>
          <p:nvPr>
            <p:ph type="sldNum" sz="quarter" idx="10"/>
          </p:nvPr>
        </p:nvSpPr>
        <p:spPr/>
        <p:txBody>
          <a:bodyPr/>
          <a:lstStyle/>
          <a:p>
            <a:pPr>
              <a:defRPr/>
            </a:pPr>
            <a:fld id="{6F5B34F6-CFDA-4837-B8C1-E942023A937E}" type="slidenum">
              <a:rPr lang="en-US" altLang="en-US" smtClean="0"/>
              <a:pPr>
                <a:defRPr/>
              </a:pPr>
              <a:t>5</a:t>
            </a:fld>
            <a:endParaRPr lang="en-US" altLang="en-US"/>
          </a:p>
        </p:txBody>
      </p:sp>
    </p:spTree>
    <p:extLst>
      <p:ext uri="{BB962C8B-B14F-4D97-AF65-F5344CB8AC3E}">
        <p14:creationId xmlns:p14="http://schemas.microsoft.com/office/powerpoint/2010/main" val="173538983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8821B-951E-4C91-A170-A721654DE6D5}"/>
              </a:ext>
            </a:extLst>
          </p:cNvPr>
          <p:cNvSpPr>
            <a:spLocks noGrp="1"/>
          </p:cNvSpPr>
          <p:nvPr>
            <p:ph type="title"/>
          </p:nvPr>
        </p:nvSpPr>
        <p:spPr>
          <a:xfrm>
            <a:off x="457200" y="609600"/>
            <a:ext cx="8229600" cy="808038"/>
          </a:xfrm>
        </p:spPr>
        <p:txBody>
          <a:bodyPr/>
          <a:lstStyle/>
          <a:p>
            <a:r>
              <a:rPr lang="en-US" dirty="0"/>
              <a:t>Syntax</a:t>
            </a:r>
          </a:p>
        </p:txBody>
      </p:sp>
      <p:sp>
        <p:nvSpPr>
          <p:cNvPr id="3" name="Content Placeholder 2">
            <a:extLst>
              <a:ext uri="{FF2B5EF4-FFF2-40B4-BE49-F238E27FC236}">
                <a16:creationId xmlns:a16="http://schemas.microsoft.com/office/drawing/2014/main" id="{4E1F9366-A945-4B56-A0B8-B9AA277BA53A}"/>
              </a:ext>
            </a:extLst>
          </p:cNvPr>
          <p:cNvSpPr>
            <a:spLocks noGrp="1"/>
          </p:cNvSpPr>
          <p:nvPr>
            <p:ph idx="1"/>
          </p:nvPr>
        </p:nvSpPr>
        <p:spPr>
          <a:xfrm>
            <a:off x="304800" y="1600200"/>
            <a:ext cx="8686800" cy="5105400"/>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effectLst/>
                <a:cs typeface="Times New Roman" panose="02020603050405020304" pitchFamily="18" charset="0"/>
              </a:rPr>
              <a:t>interface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effectLst/>
                <a:cs typeface="Times New Roman" panose="02020603050405020304" pitchFamily="18" charset="0"/>
              </a:rPr>
              <a:t>// declare constant fields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effectLst/>
                <a:cs typeface="Times New Roman" panose="02020603050405020304" pitchFamily="18" charset="0"/>
              </a:rPr>
              <a:t>// declare methods that abstract // by default.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effectLst/>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en-US" sz="2800" b="0" i="0" dirty="0">
                <a:effectLst/>
                <a:cs typeface="Times New Roman" panose="02020603050405020304" pitchFamily="18" charset="0"/>
              </a:rPr>
              <a:t>To declare an interface, use the interface keyword. It is used to provide total abstraction. That means all the methods in an interface are declared with an empty body and are public and all fields are public, static, and final by default. A class that implements an interface must implement all the methods declared in the interface. To implement interface use implements keyword.</a:t>
            </a:r>
            <a:endParaRPr kumimoji="0" lang="en-US" altLang="en-US" sz="2800" b="0" i="0" u="none" strike="noStrike" cap="none" normalizeH="0" baseline="0" dirty="0">
              <a:ln>
                <a:noFill/>
              </a:ln>
              <a:effectLst/>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B300968-6AFB-4C22-AC88-0358CAE1BD1E}"/>
              </a:ext>
            </a:extLst>
          </p:cNvPr>
          <p:cNvSpPr>
            <a:spLocks noGrp="1"/>
          </p:cNvSpPr>
          <p:nvPr>
            <p:ph type="sldNum" sz="quarter" idx="10"/>
          </p:nvPr>
        </p:nvSpPr>
        <p:spPr/>
        <p:txBody>
          <a:bodyPr/>
          <a:lstStyle/>
          <a:p>
            <a:pPr>
              <a:defRPr/>
            </a:pPr>
            <a:fld id="{6F5B34F6-CFDA-4837-B8C1-E942023A937E}" type="slidenum">
              <a:rPr lang="en-US" altLang="en-US" smtClean="0"/>
              <a:pPr>
                <a:defRPr/>
              </a:pPr>
              <a:t>6</a:t>
            </a:fld>
            <a:endParaRPr lang="en-US" altLang="en-US"/>
          </a:p>
        </p:txBody>
      </p:sp>
    </p:spTree>
    <p:extLst>
      <p:ext uri="{BB962C8B-B14F-4D97-AF65-F5344CB8AC3E}">
        <p14:creationId xmlns:p14="http://schemas.microsoft.com/office/powerpoint/2010/main" val="15854206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6915-C9F3-4F85-9956-1EB1904C23BD}"/>
              </a:ext>
            </a:extLst>
          </p:cNvPr>
          <p:cNvSpPr>
            <a:spLocks noGrp="1"/>
          </p:cNvSpPr>
          <p:nvPr>
            <p:ph type="title"/>
          </p:nvPr>
        </p:nvSpPr>
        <p:spPr>
          <a:xfrm>
            <a:off x="457200" y="609600"/>
            <a:ext cx="8229600" cy="808038"/>
          </a:xfrm>
        </p:spPr>
        <p:txBody>
          <a:bodyPr/>
          <a:lstStyle/>
          <a:p>
            <a:r>
              <a:rPr lang="en-US" dirty="0"/>
              <a:t>Cont..</a:t>
            </a:r>
          </a:p>
        </p:txBody>
      </p:sp>
      <p:sp>
        <p:nvSpPr>
          <p:cNvPr id="3" name="Content Placeholder 2">
            <a:extLst>
              <a:ext uri="{FF2B5EF4-FFF2-40B4-BE49-F238E27FC236}">
                <a16:creationId xmlns:a16="http://schemas.microsoft.com/office/drawing/2014/main" id="{02FD39B2-F5D4-4AD8-A228-A5A5E094F74D}"/>
              </a:ext>
            </a:extLst>
          </p:cNvPr>
          <p:cNvSpPr>
            <a:spLocks noGrp="1"/>
          </p:cNvSpPr>
          <p:nvPr>
            <p:ph idx="1"/>
          </p:nvPr>
        </p:nvSpPr>
        <p:spPr/>
        <p:txBody>
          <a:bodyPr/>
          <a:lstStyle/>
          <a:p>
            <a:r>
              <a:rPr lang="en-US" b="1" i="0" dirty="0">
                <a:effectLst/>
                <a:cs typeface="Times New Roman" panose="02020603050405020304" pitchFamily="18" charset="0"/>
              </a:rPr>
              <a:t>Why use interfaces when we have abstract classes?</a:t>
            </a:r>
          </a:p>
          <a:p>
            <a:r>
              <a:rPr lang="en-US" sz="2800" b="0" i="0" dirty="0">
                <a:effectLst/>
                <a:cs typeface="Times New Roman" panose="02020603050405020304" pitchFamily="18" charset="0"/>
              </a:rPr>
              <a:t>The reason is, abstract classes may contain non-final variables, whereas variables in the interface are final, public and static.</a:t>
            </a:r>
          </a:p>
          <a:p>
            <a:endParaRPr lang="en-US" dirty="0"/>
          </a:p>
        </p:txBody>
      </p:sp>
      <p:sp>
        <p:nvSpPr>
          <p:cNvPr id="4" name="Slide Number Placeholder 3">
            <a:extLst>
              <a:ext uri="{FF2B5EF4-FFF2-40B4-BE49-F238E27FC236}">
                <a16:creationId xmlns:a16="http://schemas.microsoft.com/office/drawing/2014/main" id="{5F40E8C4-49FF-479A-AEF0-E1817968870A}"/>
              </a:ext>
            </a:extLst>
          </p:cNvPr>
          <p:cNvSpPr>
            <a:spLocks noGrp="1"/>
          </p:cNvSpPr>
          <p:nvPr>
            <p:ph type="sldNum" sz="quarter" idx="10"/>
          </p:nvPr>
        </p:nvSpPr>
        <p:spPr/>
        <p:txBody>
          <a:bodyPr/>
          <a:lstStyle/>
          <a:p>
            <a:pPr>
              <a:defRPr/>
            </a:pPr>
            <a:fld id="{6F5B34F6-CFDA-4837-B8C1-E942023A937E}" type="slidenum">
              <a:rPr lang="en-US" altLang="en-US" smtClean="0"/>
              <a:pPr>
                <a:defRPr/>
              </a:pPr>
              <a:t>7</a:t>
            </a:fld>
            <a:endParaRPr lang="en-US" altLang="en-US"/>
          </a:p>
        </p:txBody>
      </p:sp>
    </p:spTree>
    <p:extLst>
      <p:ext uri="{BB962C8B-B14F-4D97-AF65-F5344CB8AC3E}">
        <p14:creationId xmlns:p14="http://schemas.microsoft.com/office/powerpoint/2010/main" val="91148931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767F-7DC2-498E-9F45-FB49975C6098}"/>
              </a:ext>
            </a:extLst>
          </p:cNvPr>
          <p:cNvSpPr>
            <a:spLocks noGrp="1"/>
          </p:cNvSpPr>
          <p:nvPr>
            <p:ph type="title"/>
          </p:nvPr>
        </p:nvSpPr>
        <p:spPr>
          <a:xfrm>
            <a:off x="457200" y="609600"/>
            <a:ext cx="8229600" cy="808038"/>
          </a:xfrm>
        </p:spPr>
        <p:txBody>
          <a:bodyPr/>
          <a:lstStyle/>
          <a:p>
            <a:r>
              <a:rPr lang="en-US" dirty="0"/>
              <a:t>Class Vs Interface</a:t>
            </a:r>
          </a:p>
        </p:txBody>
      </p:sp>
      <p:graphicFrame>
        <p:nvGraphicFramePr>
          <p:cNvPr id="5" name="Table 5">
            <a:extLst>
              <a:ext uri="{FF2B5EF4-FFF2-40B4-BE49-F238E27FC236}">
                <a16:creationId xmlns:a16="http://schemas.microsoft.com/office/drawing/2014/main" id="{48B35296-468C-4659-81E5-145F8D99FE98}"/>
              </a:ext>
            </a:extLst>
          </p:cNvPr>
          <p:cNvGraphicFramePr>
            <a:graphicFrameLocks noGrp="1"/>
          </p:cNvGraphicFramePr>
          <p:nvPr>
            <p:ph idx="1"/>
            <p:extLst>
              <p:ext uri="{D42A27DB-BD31-4B8C-83A1-F6EECF244321}">
                <p14:modId xmlns:p14="http://schemas.microsoft.com/office/powerpoint/2010/main" val="4027113011"/>
              </p:ext>
            </p:extLst>
          </p:nvPr>
        </p:nvGraphicFramePr>
        <p:xfrm>
          <a:off x="14287" y="1403350"/>
          <a:ext cx="9144000" cy="640080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1053399498"/>
                    </a:ext>
                  </a:extLst>
                </a:gridCol>
                <a:gridCol w="4495800">
                  <a:extLst>
                    <a:ext uri="{9D8B030D-6E8A-4147-A177-3AD203B41FA5}">
                      <a16:colId xmlns:a16="http://schemas.microsoft.com/office/drawing/2014/main" val="203482895"/>
                    </a:ext>
                  </a:extLst>
                </a:gridCol>
                <a:gridCol w="3886200">
                  <a:extLst>
                    <a:ext uri="{9D8B030D-6E8A-4147-A177-3AD203B41FA5}">
                      <a16:colId xmlns:a16="http://schemas.microsoft.com/office/drawing/2014/main" val="1846853664"/>
                    </a:ext>
                  </a:extLst>
                </a:gridCol>
              </a:tblGrid>
              <a:tr h="370840">
                <a:tc>
                  <a:txBody>
                    <a:bodyPr/>
                    <a:lstStyle/>
                    <a:p>
                      <a:pPr algn="l" fontAlgn="base"/>
                      <a:r>
                        <a:rPr lang="en-US" sz="2000" b="0" dirty="0">
                          <a:solidFill>
                            <a:schemeClr val="tx1"/>
                          </a:solidFill>
                          <a:effectLst/>
                          <a:latin typeface="+mn-lt"/>
                          <a:cs typeface="Times New Roman" panose="02020603050405020304" pitchFamily="18" charset="0"/>
                        </a:rPr>
                        <a:t>S. N.</a:t>
                      </a:r>
                    </a:p>
                  </a:txBody>
                  <a:tcPr marL="95250" marR="95250" marT="95250" marB="95250" anchor="ctr"/>
                </a:tc>
                <a:tc>
                  <a:txBody>
                    <a:bodyPr/>
                    <a:lstStyle/>
                    <a:p>
                      <a:pPr algn="ctr" fontAlgn="base"/>
                      <a:r>
                        <a:rPr lang="en-US" sz="2000" b="1">
                          <a:solidFill>
                            <a:schemeClr val="tx1"/>
                          </a:solidFill>
                          <a:effectLst/>
                          <a:latin typeface="+mn-lt"/>
                          <a:cs typeface="Times New Roman" panose="02020603050405020304" pitchFamily="18" charset="0"/>
                        </a:rPr>
                        <a:t>Class</a:t>
                      </a:r>
                    </a:p>
                  </a:txBody>
                  <a:tcPr marL="95250" marR="95250" marT="95250" marB="95250" anchor="ctr"/>
                </a:tc>
                <a:tc>
                  <a:txBody>
                    <a:bodyPr/>
                    <a:lstStyle/>
                    <a:p>
                      <a:pPr algn="ctr" fontAlgn="base"/>
                      <a:r>
                        <a:rPr lang="en-US" sz="2000" b="1" dirty="0">
                          <a:solidFill>
                            <a:schemeClr val="tx1"/>
                          </a:solidFill>
                          <a:effectLst/>
                          <a:latin typeface="+mn-lt"/>
                          <a:cs typeface="Times New Roman" panose="02020603050405020304" pitchFamily="18" charset="0"/>
                        </a:rPr>
                        <a:t>Interface</a:t>
                      </a:r>
                    </a:p>
                  </a:txBody>
                  <a:tcPr marL="95250" marR="95250" marT="95250" marB="95250" anchor="ctr"/>
                </a:tc>
                <a:extLst>
                  <a:ext uri="{0D108BD9-81ED-4DB2-BD59-A6C34878D82A}">
                    <a16:rowId xmlns:a16="http://schemas.microsoft.com/office/drawing/2014/main" val="1838641955"/>
                  </a:ext>
                </a:extLst>
              </a:tr>
              <a:tr h="370840">
                <a:tc>
                  <a:txBody>
                    <a:bodyPr/>
                    <a:lstStyle/>
                    <a:p>
                      <a:pPr algn="l" fontAlgn="base"/>
                      <a:r>
                        <a:rPr lang="en-US" sz="2000" b="0">
                          <a:solidFill>
                            <a:schemeClr val="tx1"/>
                          </a:solidFill>
                          <a:effectLst/>
                          <a:latin typeface="+mn-lt"/>
                          <a:cs typeface="Times New Roman" panose="02020603050405020304" pitchFamily="18" charset="0"/>
                        </a:rPr>
                        <a:t>1.</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In class, you can instantiate variables and create an object.</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In an interface, you can’t instantiate variables and create an object.</a:t>
                      </a:r>
                    </a:p>
                  </a:txBody>
                  <a:tcPr marL="95250" marR="95250" marT="133350" marB="133350" anchor="ctr"/>
                </a:tc>
                <a:extLst>
                  <a:ext uri="{0D108BD9-81ED-4DB2-BD59-A6C34878D82A}">
                    <a16:rowId xmlns:a16="http://schemas.microsoft.com/office/drawing/2014/main" val="1052282335"/>
                  </a:ext>
                </a:extLst>
              </a:tr>
              <a:tr h="370840">
                <a:tc>
                  <a:txBody>
                    <a:bodyPr/>
                    <a:lstStyle/>
                    <a:p>
                      <a:pPr algn="l" fontAlgn="base"/>
                      <a:r>
                        <a:rPr lang="en-US" sz="2000" b="0" dirty="0">
                          <a:solidFill>
                            <a:schemeClr val="tx1"/>
                          </a:solidFill>
                          <a:effectLst/>
                          <a:latin typeface="+mn-lt"/>
                          <a:cs typeface="Times New Roman" panose="02020603050405020304" pitchFamily="18" charset="0"/>
                        </a:rPr>
                        <a:t>2.</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Class can contain concrete(with implementation) methods</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The interface cannot contain concrete(with implementation) methods</a:t>
                      </a:r>
                    </a:p>
                  </a:txBody>
                  <a:tcPr marL="95250" marR="95250" marT="133350" marB="133350" anchor="ctr"/>
                </a:tc>
                <a:extLst>
                  <a:ext uri="{0D108BD9-81ED-4DB2-BD59-A6C34878D82A}">
                    <a16:rowId xmlns:a16="http://schemas.microsoft.com/office/drawing/2014/main" val="3413698688"/>
                  </a:ext>
                </a:extLst>
              </a:tr>
              <a:tr h="370840">
                <a:tc>
                  <a:txBody>
                    <a:bodyPr/>
                    <a:lstStyle/>
                    <a:p>
                      <a:pPr algn="l" fontAlgn="base"/>
                      <a:r>
                        <a:rPr lang="en-US" sz="2000" b="0" dirty="0">
                          <a:solidFill>
                            <a:schemeClr val="tx1"/>
                          </a:solidFill>
                          <a:effectLst/>
                          <a:latin typeface="+mn-lt"/>
                          <a:cs typeface="Times New Roman" panose="02020603050405020304" pitchFamily="18" charset="0"/>
                        </a:rPr>
                        <a:t>3.</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The access specifiers used with classes are private, protected, and public.</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In Interface only one specifier is used- Public.</a:t>
                      </a:r>
                    </a:p>
                  </a:txBody>
                  <a:tcPr marL="95250" marR="95250" marT="133350" marB="133350" anchor="ctr"/>
                </a:tc>
                <a:extLst>
                  <a:ext uri="{0D108BD9-81ED-4DB2-BD59-A6C34878D82A}">
                    <a16:rowId xmlns:a16="http://schemas.microsoft.com/office/drawing/2014/main" val="1695212512"/>
                  </a:ext>
                </a:extLst>
              </a:tr>
              <a:tr h="370840">
                <a:tc>
                  <a:txBody>
                    <a:bodyPr/>
                    <a:lstStyle/>
                    <a:p>
                      <a:pPr algn="l" fontAlgn="base"/>
                      <a:r>
                        <a:rPr lang="en-US" sz="2000" b="0" dirty="0">
                          <a:solidFill>
                            <a:schemeClr val="tx1"/>
                          </a:solidFill>
                          <a:effectLst/>
                          <a:latin typeface="+mn-lt"/>
                          <a:cs typeface="Times New Roman" panose="02020603050405020304" pitchFamily="18" charset="0"/>
                        </a:rPr>
                        <a:t>4</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Contain constructor</a:t>
                      </a:r>
                    </a:p>
                    <a:p>
                      <a:pPr algn="l" fontAlgn="base"/>
                      <a:r>
                        <a:rPr lang="en-US" sz="2000" b="0" dirty="0">
                          <a:solidFill>
                            <a:schemeClr val="tx1"/>
                          </a:solidFill>
                          <a:effectLst/>
                          <a:latin typeface="+mn-lt"/>
                          <a:cs typeface="Times New Roman" panose="02020603050405020304" pitchFamily="18" charset="0"/>
                        </a:rPr>
                        <a:t>No abstract method</a:t>
                      </a:r>
                    </a:p>
                  </a:txBody>
                  <a:tcPr marL="95250" marR="95250" marT="133350" marB="133350" anchor="ct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2000" b="0" i="0" kern="1200" dirty="0">
                          <a:solidFill>
                            <a:schemeClr val="tx1"/>
                          </a:solidFill>
                          <a:effectLst/>
                          <a:latin typeface="+mn-lt"/>
                          <a:ea typeface="+mn-ea"/>
                          <a:cs typeface="Times New Roman" panose="02020603050405020304" pitchFamily="18" charset="0"/>
                        </a:rPr>
                        <a:t>An interface does not contain any constructors.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2000" b="0" i="0" kern="1200" dirty="0">
                          <a:solidFill>
                            <a:schemeClr val="tx1"/>
                          </a:solidFill>
                          <a:effectLst/>
                          <a:latin typeface="+mn-lt"/>
                          <a:ea typeface="+mn-ea"/>
                          <a:cs typeface="Times New Roman" panose="02020603050405020304" pitchFamily="18" charset="0"/>
                        </a:rPr>
                        <a:t>All the methods in an interface are abstract.</a:t>
                      </a:r>
                    </a:p>
                  </a:txBody>
                  <a:tcPr marL="95250" marR="95250" marT="133350" marB="133350" anchor="ctr"/>
                </a:tc>
                <a:extLst>
                  <a:ext uri="{0D108BD9-81ED-4DB2-BD59-A6C34878D82A}">
                    <a16:rowId xmlns:a16="http://schemas.microsoft.com/office/drawing/2014/main" val="700624762"/>
                  </a:ext>
                </a:extLst>
              </a:tr>
              <a:tr h="370840">
                <a:tc>
                  <a:txBody>
                    <a:bodyPr/>
                    <a:lstStyle/>
                    <a:p>
                      <a:pPr algn="l" fontAlgn="base"/>
                      <a:r>
                        <a:rPr lang="en-US" sz="2000" b="0" dirty="0">
                          <a:solidFill>
                            <a:schemeClr val="tx1"/>
                          </a:solidFill>
                          <a:effectLst/>
                          <a:latin typeface="+mn-lt"/>
                          <a:cs typeface="Times New Roman" panose="02020603050405020304" pitchFamily="18" charset="0"/>
                        </a:rPr>
                        <a:t>5.</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Interface does not have data members</a:t>
                      </a:r>
                    </a:p>
                  </a:txBody>
                  <a:tcPr marL="95250" marR="95250" marT="133350" marB="133350" anchor="ctr"/>
                </a:tc>
                <a:tc>
                  <a:txBody>
                    <a:bodyPr/>
                    <a:lstStyle/>
                    <a:p>
                      <a:pPr algn="l" fontAlgn="base"/>
                      <a:r>
                        <a:rPr lang="en-US" sz="2000" b="0" dirty="0">
                          <a:solidFill>
                            <a:schemeClr val="tx1"/>
                          </a:solidFill>
                          <a:effectLst/>
                          <a:latin typeface="+mn-lt"/>
                          <a:cs typeface="Times New Roman" panose="02020603050405020304" pitchFamily="18" charset="0"/>
                        </a:rPr>
                        <a:t>Class includes data members</a:t>
                      </a:r>
                    </a:p>
                  </a:txBody>
                  <a:tcPr marL="95250" marR="95250" marT="133350" marB="133350" anchor="ctr"/>
                </a:tc>
                <a:extLst>
                  <a:ext uri="{0D108BD9-81ED-4DB2-BD59-A6C34878D82A}">
                    <a16:rowId xmlns:a16="http://schemas.microsoft.com/office/drawing/2014/main" val="2179389644"/>
                  </a:ext>
                </a:extLst>
              </a:tr>
            </a:tbl>
          </a:graphicData>
        </a:graphic>
      </p:graphicFrame>
      <p:sp>
        <p:nvSpPr>
          <p:cNvPr id="4" name="Slide Number Placeholder 3">
            <a:extLst>
              <a:ext uri="{FF2B5EF4-FFF2-40B4-BE49-F238E27FC236}">
                <a16:creationId xmlns:a16="http://schemas.microsoft.com/office/drawing/2014/main" id="{67A333BC-4F1F-4DDE-9CC3-F7C2A175F7D6}"/>
              </a:ext>
            </a:extLst>
          </p:cNvPr>
          <p:cNvSpPr>
            <a:spLocks noGrp="1"/>
          </p:cNvSpPr>
          <p:nvPr>
            <p:ph type="sldNum" sz="quarter" idx="10"/>
          </p:nvPr>
        </p:nvSpPr>
        <p:spPr/>
        <p:txBody>
          <a:bodyPr/>
          <a:lstStyle/>
          <a:p>
            <a:pPr>
              <a:defRPr/>
            </a:pPr>
            <a:fld id="{6F5B34F6-CFDA-4837-B8C1-E942023A937E}" type="slidenum">
              <a:rPr lang="en-US" altLang="en-US" smtClean="0"/>
              <a:pPr>
                <a:defRPr/>
              </a:pPr>
              <a:t>8</a:t>
            </a:fld>
            <a:endParaRPr lang="en-US" altLang="en-US"/>
          </a:p>
        </p:txBody>
      </p:sp>
    </p:spTree>
    <p:extLst>
      <p:ext uri="{BB962C8B-B14F-4D97-AF65-F5344CB8AC3E}">
        <p14:creationId xmlns:p14="http://schemas.microsoft.com/office/powerpoint/2010/main" val="188645339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09A5C-18A8-4BCE-839C-6415CEDDE4D3}"/>
              </a:ext>
            </a:extLst>
          </p:cNvPr>
          <p:cNvSpPr>
            <a:spLocks noGrp="1"/>
          </p:cNvSpPr>
          <p:nvPr>
            <p:ph type="title"/>
          </p:nvPr>
        </p:nvSpPr>
        <p:spPr>
          <a:xfrm>
            <a:off x="457200" y="731836"/>
            <a:ext cx="8229600" cy="685801"/>
          </a:xfrm>
        </p:spPr>
        <p:txBody>
          <a:bodyPr/>
          <a:lstStyle/>
          <a:p>
            <a:r>
              <a:rPr lang="en-US" dirty="0"/>
              <a:t>Example</a:t>
            </a:r>
          </a:p>
        </p:txBody>
      </p:sp>
      <p:sp>
        <p:nvSpPr>
          <p:cNvPr id="3" name="Content Placeholder 2">
            <a:extLst>
              <a:ext uri="{FF2B5EF4-FFF2-40B4-BE49-F238E27FC236}">
                <a16:creationId xmlns:a16="http://schemas.microsoft.com/office/drawing/2014/main" id="{5A19BB79-59C9-4F3C-96AD-4BEC278B1424}"/>
              </a:ext>
            </a:extLst>
          </p:cNvPr>
          <p:cNvSpPr>
            <a:spLocks noGrp="1"/>
          </p:cNvSpPr>
          <p:nvPr>
            <p:ph idx="1"/>
          </p:nvPr>
        </p:nvSpPr>
        <p:spPr>
          <a:xfrm>
            <a:off x="0" y="1417637"/>
            <a:ext cx="9144000" cy="5287963"/>
          </a:xfrm>
        </p:spPr>
        <p:txBody>
          <a:bodyPr/>
          <a:lstStyle/>
          <a:p>
            <a:pPr>
              <a:buFontTx/>
              <a:buNone/>
            </a:pPr>
            <a:r>
              <a:rPr lang="en-US" altLang="en-US" sz="2800" b="1" dirty="0">
                <a:solidFill>
                  <a:srgbClr val="006600"/>
                </a:solidFill>
                <a:latin typeface="Times New Roman" panose="02020603050405020304" pitchFamily="18" charset="0"/>
                <a:cs typeface="Times New Roman" panose="02020603050405020304" pitchFamily="18" charset="0"/>
              </a:rPr>
              <a:t>interface</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Itface</a:t>
            </a:r>
            <a:endParaRPr lang="en-US" altLang="en-US" sz="2800" b="1" dirty="0">
              <a:latin typeface="Times New Roman" panose="02020603050405020304" pitchFamily="18" charset="0"/>
              <a:cs typeface="Times New Roman" panose="02020603050405020304" pitchFamily="18" charset="0"/>
            </a:endParaRPr>
          </a:p>
          <a:p>
            <a:pPr>
              <a:buFontTx/>
              <a:buNone/>
            </a:pPr>
            <a:r>
              <a:rPr lang="en-US" altLang="en-US" sz="2800" b="1" dirty="0">
                <a:latin typeface="Times New Roman" panose="02020603050405020304" pitchFamily="18" charset="0"/>
                <a:cs typeface="Times New Roman" panose="02020603050405020304" pitchFamily="18" charset="0"/>
              </a:rPr>
              <a:t>	{    </a:t>
            </a:r>
            <a:r>
              <a:rPr lang="en-US" altLang="en-US" sz="2800" b="1" dirty="0">
                <a:solidFill>
                  <a:srgbClr val="006600"/>
                </a:solidFill>
                <a:latin typeface="Times New Roman" panose="02020603050405020304" pitchFamily="18" charset="0"/>
                <a:cs typeface="Times New Roman" panose="02020603050405020304" pitchFamily="18" charset="0"/>
              </a:rPr>
              <a:t>static final</a:t>
            </a: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int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i</a:t>
            </a:r>
            <a:r>
              <a:rPr lang="en-US" altLang="en-US" sz="2800" b="1" dirty="0">
                <a:latin typeface="Times New Roman" panose="02020603050405020304" pitchFamily="18" charset="0"/>
                <a:cs typeface="Times New Roman" panose="02020603050405020304" pitchFamily="18" charset="0"/>
              </a:rPr>
              <a:t> = 100 ;</a:t>
            </a:r>
          </a:p>
          <a:p>
            <a:pPr>
              <a:buFontTx/>
              <a:buNone/>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6600"/>
                </a:solidFill>
                <a:latin typeface="Times New Roman" panose="02020603050405020304" pitchFamily="18" charset="0"/>
                <a:cs typeface="Times New Roman" panose="02020603050405020304" pitchFamily="18" charset="0"/>
              </a:rPr>
              <a:t>static final</a:t>
            </a: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String</a:t>
            </a:r>
            <a:r>
              <a:rPr lang="en-US" altLang="en-US" sz="2800" b="1" dirty="0">
                <a:latin typeface="Times New Roman" panose="02020603050405020304" pitchFamily="18" charset="0"/>
                <a:cs typeface="Times New Roman" panose="02020603050405020304" pitchFamily="18" charset="0"/>
              </a:rPr>
              <a:t> name = </a:t>
            </a:r>
            <a:r>
              <a:rPr lang="en-US" altLang="en-US" sz="2800" b="1" dirty="0">
                <a:solidFill>
                  <a:srgbClr val="006600"/>
                </a:solidFill>
                <a:latin typeface="Times New Roman" panose="02020603050405020304" pitchFamily="18" charset="0"/>
                <a:cs typeface="Times New Roman" panose="02020603050405020304" pitchFamily="18" charset="0"/>
              </a:rPr>
              <a:t>new</a:t>
            </a:r>
            <a:r>
              <a:rPr lang="en-US" altLang="en-US" sz="2800" b="1" dirty="0">
                <a:latin typeface="Times New Roman" panose="02020603050405020304" pitchFamily="18" charset="0"/>
                <a:cs typeface="Times New Roman" panose="02020603050405020304" pitchFamily="18" charset="0"/>
              </a:rPr>
              <a:t>    </a:t>
            </a:r>
          </a:p>
          <a:p>
            <a:pPr>
              <a:buFontTx/>
              <a:buNone/>
            </a:pPr>
            <a:r>
              <a:rPr lang="en-US" altLang="en-US" sz="2800" b="1" dirty="0">
                <a:solidFill>
                  <a:srgbClr val="003366"/>
                </a:solidFill>
                <a:latin typeface="Times New Roman" panose="02020603050405020304" pitchFamily="18" charset="0"/>
                <a:cs typeface="Times New Roman" panose="02020603050405020304" pitchFamily="18" charset="0"/>
              </a:rPr>
              <a:t>          String</a:t>
            </a:r>
            <a:r>
              <a:rPr lang="en-US" altLang="en-US" sz="2800" b="1" dirty="0">
                <a:latin typeface="Times New Roman" panose="02020603050405020304" pitchFamily="18" charset="0"/>
                <a:cs typeface="Times New Roman" panose="02020603050405020304" pitchFamily="18" charset="0"/>
              </a:rPr>
              <a:t>(“Gautam”) ;</a:t>
            </a:r>
          </a:p>
          <a:p>
            <a:pPr>
              <a:buFontTx/>
              <a:buNone/>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003366"/>
                </a:solidFill>
                <a:latin typeface="Times New Roman" panose="02020603050405020304" pitchFamily="18" charset="0"/>
                <a:cs typeface="Times New Roman" panose="02020603050405020304" pitchFamily="18" charset="0"/>
              </a:rPr>
              <a:t>void </a:t>
            </a:r>
            <a:r>
              <a:rPr lang="en-US" altLang="en-US" sz="2800" b="1" dirty="0">
                <a:latin typeface="Times New Roman" panose="02020603050405020304" pitchFamily="18" charset="0"/>
                <a:cs typeface="Times New Roman" panose="02020603050405020304" pitchFamily="18" charset="0"/>
              </a:rPr>
              <a:t>display( ) ;</a:t>
            </a:r>
          </a:p>
          <a:p>
            <a:pPr>
              <a:buFontTx/>
              <a:buNone/>
            </a:pPr>
            <a:r>
              <a:rPr lang="en-US" altLang="en-US" sz="2800" b="1" dirty="0">
                <a:latin typeface="Times New Roman" panose="02020603050405020304" pitchFamily="18" charset="0"/>
                <a:cs typeface="Times New Roman" panose="02020603050405020304" pitchFamily="18" charset="0"/>
              </a:rPr>
              <a:t>	}</a:t>
            </a:r>
            <a:endParaRPr lang="en-US" altLang="en-US" sz="2800" dirty="0">
              <a:latin typeface="Times New Roman" panose="02020603050405020304" pitchFamily="18" charset="0"/>
              <a:cs typeface="Times New Roman" panose="02020603050405020304" pitchFamily="18" charset="0"/>
            </a:endParaRPr>
          </a:p>
          <a:p>
            <a:pPr algn="just"/>
            <a:r>
              <a:rPr lang="en-US" altLang="en-US" sz="2800" dirty="0"/>
              <a:t>Note that the code for the method is not included in the interface and the method declaration simply ends with a semicolon. </a:t>
            </a:r>
          </a:p>
          <a:p>
            <a:pPr algn="just"/>
            <a:r>
              <a:rPr lang="en-US" altLang="en-US" sz="2800" dirty="0"/>
              <a:t>The class that implements this interface must define the code for the method.</a:t>
            </a:r>
          </a:p>
          <a:p>
            <a:endParaRPr lang="en-US" dirty="0"/>
          </a:p>
        </p:txBody>
      </p:sp>
      <p:sp>
        <p:nvSpPr>
          <p:cNvPr id="4" name="Slide Number Placeholder 3">
            <a:extLst>
              <a:ext uri="{FF2B5EF4-FFF2-40B4-BE49-F238E27FC236}">
                <a16:creationId xmlns:a16="http://schemas.microsoft.com/office/drawing/2014/main" id="{5FC6D56C-E502-4F79-8B6C-74A5C2459CE2}"/>
              </a:ext>
            </a:extLst>
          </p:cNvPr>
          <p:cNvSpPr>
            <a:spLocks noGrp="1"/>
          </p:cNvSpPr>
          <p:nvPr>
            <p:ph type="sldNum" sz="quarter" idx="10"/>
          </p:nvPr>
        </p:nvSpPr>
        <p:spPr/>
        <p:txBody>
          <a:bodyPr/>
          <a:lstStyle/>
          <a:p>
            <a:pPr>
              <a:defRPr/>
            </a:pPr>
            <a:fld id="{6F5B34F6-CFDA-4837-B8C1-E942023A937E}" type="slidenum">
              <a:rPr lang="en-US" altLang="en-US" smtClean="0"/>
              <a:pPr>
                <a:defRPr/>
              </a:pPr>
              <a:t>9</a:t>
            </a:fld>
            <a:endParaRPr lang="en-US" altLang="en-US"/>
          </a:p>
        </p:txBody>
      </p:sp>
    </p:spTree>
    <p:extLst>
      <p:ext uri="{BB962C8B-B14F-4D97-AF65-F5344CB8AC3E}">
        <p14:creationId xmlns:p14="http://schemas.microsoft.com/office/powerpoint/2010/main" val="3910017282"/>
      </p:ext>
    </p:extLst>
  </p:cSld>
  <p:clrMapOvr>
    <a:masterClrMapping/>
  </p:clrMapOvr>
  <p:transition/>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11967</TotalTime>
  <Words>3728</Words>
  <Application>Microsoft Office PowerPoint</Application>
  <PresentationFormat>On-screen Show (4:3)</PresentationFormat>
  <Paragraphs>543</Paragraphs>
  <Slides>48</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Consolas</vt:lpstr>
      <vt:lpstr>Garamond</vt:lpstr>
      <vt:lpstr>Times New Roman</vt:lpstr>
      <vt:lpstr>urw-din</vt:lpstr>
      <vt:lpstr>Wingdings</vt:lpstr>
      <vt:lpstr>1_Default Design</vt:lpstr>
      <vt:lpstr> INTERFACE</vt:lpstr>
      <vt:lpstr>Interface</vt:lpstr>
      <vt:lpstr>Interface</vt:lpstr>
      <vt:lpstr>Interface</vt:lpstr>
      <vt:lpstr>Cont..</vt:lpstr>
      <vt:lpstr>Syntax</vt:lpstr>
      <vt:lpstr>Cont..</vt:lpstr>
      <vt:lpstr>Class Vs Interface</vt:lpstr>
      <vt:lpstr>Example</vt:lpstr>
      <vt:lpstr>Extending Interfaces</vt:lpstr>
      <vt:lpstr>Example</vt:lpstr>
      <vt:lpstr>Cont..</vt:lpstr>
      <vt:lpstr>Cont..</vt:lpstr>
      <vt:lpstr>Advantages of Interfaces in Java </vt:lpstr>
      <vt:lpstr>Important Points</vt:lpstr>
      <vt:lpstr>Implementing Interfaces</vt:lpstr>
      <vt:lpstr>Implementing Interfaces</vt:lpstr>
      <vt:lpstr>Cont.</vt:lpstr>
      <vt:lpstr>Program</vt:lpstr>
      <vt:lpstr>Cont.</vt:lpstr>
      <vt:lpstr>Accessing Interface Variables</vt:lpstr>
      <vt:lpstr>Cont.</vt:lpstr>
      <vt:lpstr>Hybrid Inheritance in Java</vt:lpstr>
      <vt:lpstr>Example</vt:lpstr>
      <vt:lpstr>PowerPoint Presentation</vt:lpstr>
      <vt:lpstr>PowerPoint Presentation</vt:lpstr>
      <vt:lpstr>Dynamic Binding, using an interface</vt:lpstr>
      <vt:lpstr>PowerPoint Presentation</vt:lpstr>
      <vt:lpstr>PowerPoint Presentation</vt:lpstr>
      <vt:lpstr> When to use the interface and an abstract class?</vt:lpstr>
      <vt:lpstr>When to use the interface and an abstract class? (An example)</vt:lpstr>
      <vt:lpstr>The solution to above can be achieved through an abstract class like below:</vt:lpstr>
      <vt:lpstr>Alternatively I can use an interface instead of an abstract class to achieve the same purpose like follows:</vt:lpstr>
      <vt:lpstr>Now the question is: For this setup why should I choose to use an interface (or) why should I choose to use an abstract class?</vt:lpstr>
      <vt:lpstr>Interface Nesting</vt:lpstr>
      <vt:lpstr>PowerPoint Presentation</vt:lpstr>
      <vt:lpstr>PowerPoint Presentation</vt:lpstr>
      <vt:lpstr>New Features Added in Interfaces in JDK 9</vt:lpstr>
      <vt:lpstr>Static Method in Interface</vt:lpstr>
      <vt:lpstr>Example</vt:lpstr>
      <vt:lpstr>PowerPoint Presentation</vt:lpstr>
      <vt:lpstr>Scope of Static method.</vt:lpstr>
      <vt:lpstr>Example</vt:lpstr>
      <vt:lpstr>Example</vt:lpstr>
      <vt:lpstr>Private Method</vt:lpstr>
      <vt:lpstr>Example</vt:lpstr>
      <vt:lpstr>Example</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schandra</dc:creator>
  <cp:lastModifiedBy>Dr. Dinesh Sharma</cp:lastModifiedBy>
  <cp:revision>1665</cp:revision>
  <dcterms:created xsi:type="dcterms:W3CDTF">2008-12-16T09:40:48Z</dcterms:created>
  <dcterms:modified xsi:type="dcterms:W3CDTF">2022-04-09T03:36:10Z</dcterms:modified>
</cp:coreProperties>
</file>