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</p:sldMasterIdLst>
  <p:notesMasterIdLst>
    <p:notesMasterId r:id="rId1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96213A-D7E2-44BA-B2BD-0B382871E11B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5182F8-8661-4FEC-895B-AACF315EF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716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2877C1D-CC95-452C-AD66-8C2FC9BE79E6}" type="slidenum">
              <a:rPr lang="en-IN"/>
              <a:pPr/>
              <a:t>2</a:t>
            </a:fld>
            <a:endParaRPr lang="en-IN"/>
          </a:p>
        </p:txBody>
      </p:sp>
      <p:sp>
        <p:nvSpPr>
          <p:cNvPr id="3072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512" y="4343231"/>
            <a:ext cx="5485536" cy="411378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0810575-0DF5-4394-85E8-158E13E57CAB}" type="slidenum">
              <a:rPr lang="en-IN"/>
              <a:pPr/>
              <a:t>3</a:t>
            </a:fld>
            <a:endParaRPr lang="en-IN"/>
          </a:p>
        </p:txBody>
      </p:sp>
      <p:sp>
        <p:nvSpPr>
          <p:cNvPr id="3174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512" y="4343231"/>
            <a:ext cx="5485536" cy="411378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3E06612-9728-46C4-90D4-63E978258A23}" type="slidenum">
              <a:rPr lang="en-IN"/>
              <a:pPr/>
              <a:t>4</a:t>
            </a:fld>
            <a:endParaRPr lang="en-IN"/>
          </a:p>
        </p:txBody>
      </p:sp>
      <p:sp>
        <p:nvSpPr>
          <p:cNvPr id="3276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512" y="4343231"/>
            <a:ext cx="5485536" cy="411378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27A36BB-974F-4123-9CD8-DC43BCE64D32}" type="slidenum">
              <a:rPr lang="en-IN"/>
              <a:pPr/>
              <a:t>5</a:t>
            </a:fld>
            <a:endParaRPr lang="en-IN"/>
          </a:p>
        </p:txBody>
      </p:sp>
      <p:sp>
        <p:nvSpPr>
          <p:cNvPr id="3379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512" y="4343231"/>
            <a:ext cx="5485536" cy="411378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A8C01ED-5FCF-46CD-8D6F-0866E00D199B}" type="slidenum">
              <a:rPr lang="en-IN"/>
              <a:pPr/>
              <a:t>6</a:t>
            </a:fld>
            <a:endParaRPr lang="en-IN"/>
          </a:p>
        </p:txBody>
      </p:sp>
      <p:sp>
        <p:nvSpPr>
          <p:cNvPr id="3481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512" y="4343231"/>
            <a:ext cx="5485536" cy="411378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C81907F-BE07-44C9-ADFE-7E2A62C6B62B}" type="slidenum">
              <a:rPr lang="en-IN"/>
              <a:pPr/>
              <a:t>7</a:t>
            </a:fld>
            <a:endParaRPr lang="en-IN"/>
          </a:p>
        </p:txBody>
      </p:sp>
      <p:sp>
        <p:nvSpPr>
          <p:cNvPr id="3584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512" y="4343231"/>
            <a:ext cx="5485536" cy="411378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B7B2B0C-5AD1-4DAA-84AC-CA73C387919C}" type="slidenum">
              <a:rPr lang="en-IN"/>
              <a:pPr/>
              <a:t>8</a:t>
            </a:fld>
            <a:endParaRPr lang="en-IN"/>
          </a:p>
        </p:txBody>
      </p:sp>
      <p:sp>
        <p:nvSpPr>
          <p:cNvPr id="3686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512" y="4343231"/>
            <a:ext cx="5485536" cy="411378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Californian FB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latin typeface="Californian FB" pitchFamily="18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E5CE87-DBD2-4258-AC4B-814407D24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093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alifornian FB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Californian FB" pitchFamily="18" charset="0"/>
              </a:defRPr>
            </a:lvl1pPr>
            <a:lvl2pPr>
              <a:defRPr>
                <a:latin typeface="Californian FB" pitchFamily="18" charset="0"/>
              </a:defRPr>
            </a:lvl2pPr>
            <a:lvl3pPr>
              <a:defRPr>
                <a:latin typeface="Californian FB" pitchFamily="18" charset="0"/>
              </a:defRPr>
            </a:lvl3pPr>
            <a:lvl4pPr>
              <a:defRPr>
                <a:latin typeface="Californian FB" pitchFamily="18" charset="0"/>
              </a:defRPr>
            </a:lvl4pPr>
            <a:lvl5pPr>
              <a:defRPr>
                <a:latin typeface="Californian FB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E5CE87-DBD2-4258-AC4B-814407D24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339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Californian FB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Californian FB" pitchFamily="18" charset="0"/>
              </a:defRPr>
            </a:lvl1pPr>
            <a:lvl2pPr>
              <a:defRPr>
                <a:latin typeface="Californian FB" pitchFamily="18" charset="0"/>
              </a:defRPr>
            </a:lvl2pPr>
            <a:lvl3pPr>
              <a:defRPr>
                <a:latin typeface="Californian FB" pitchFamily="18" charset="0"/>
              </a:defRPr>
            </a:lvl3pPr>
            <a:lvl4pPr>
              <a:defRPr>
                <a:latin typeface="Californian FB" pitchFamily="18" charset="0"/>
              </a:defRPr>
            </a:lvl4pPr>
            <a:lvl5pPr>
              <a:defRPr>
                <a:latin typeface="Californian FB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E5CE87-DBD2-4258-AC4B-814407D24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755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alifornian FB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Californian FB" pitchFamily="18" charset="0"/>
              </a:defRPr>
            </a:lvl1pPr>
          </a:lstStyle>
          <a:p>
            <a:pPr lvl="0"/>
            <a:r>
              <a:rPr lang="en-US" noProof="0" smtClean="0"/>
              <a:t>Click icon to add table</a:t>
            </a:r>
            <a:endParaRPr lang="en-IN" noProof="0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E5CE87-DBD2-4258-AC4B-814407D24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7866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2"/>
            <a:ext cx="38100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2"/>
            <a:ext cx="38100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fld id="{3E15E0E8-2C53-425A-B9C9-2FC52C985565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8E5CE87-DBD2-4258-AC4B-814407D24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186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9" y="214314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77724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88" y="4151313"/>
            <a:ext cx="77724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3E15E0E8-2C53-425A-B9C9-2FC52C985565}" type="datetimeFigureOut">
              <a:rPr lang="en-US" smtClean="0"/>
              <a:t>9/2/2017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E5CE87-DBD2-4258-AC4B-814407D24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1094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69FDE-181B-416A-B3DB-6C42D042ABAA}" type="datetime1">
              <a:rPr lang="en-US"/>
              <a:pPr>
                <a:defRPr/>
              </a:pPr>
              <a:t>9/2/2017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CBA34-D02F-47D5-9EA8-7A8A996147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8162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DB84D-F3DA-472B-BF26-4160F43C4C3E}" type="datetime1">
              <a:rPr lang="en-US"/>
              <a:pPr>
                <a:defRPr/>
              </a:pPr>
              <a:t>9/2/2017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8C001-B06C-44F0-8BB8-32909FDCD3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5437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27A59-3213-40F5-B505-4022D226E22A}" type="datetime1">
              <a:rPr lang="en-US"/>
              <a:pPr>
                <a:defRPr/>
              </a:pPr>
              <a:t>9/2/2017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9D3C2-6795-43ED-A880-C920475092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9010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12F56-4792-4798-A6FD-EE9C851A7BFA}" type="datetime1">
              <a:rPr lang="en-US"/>
              <a:pPr>
                <a:defRPr/>
              </a:pPr>
              <a:t>9/2/2017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4DD75-45D9-436A-8B23-F94DE275F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058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1C216-23AF-4583-8F5E-FEEF1D55B82E}" type="datetime1">
              <a:rPr lang="en-US"/>
              <a:pPr>
                <a:defRPr/>
              </a:pPr>
              <a:t>9/2/2017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69D81-AD8A-469F-B124-287AB8D77A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459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alifornian FB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Californian FB" pitchFamily="18" charset="0"/>
              </a:defRPr>
            </a:lvl1pPr>
            <a:lvl2pPr>
              <a:defRPr>
                <a:latin typeface="Californian FB" pitchFamily="18" charset="0"/>
              </a:defRPr>
            </a:lvl2pPr>
            <a:lvl3pPr>
              <a:defRPr>
                <a:latin typeface="Californian FB" pitchFamily="18" charset="0"/>
              </a:defRPr>
            </a:lvl3pPr>
            <a:lvl4pPr>
              <a:defRPr>
                <a:latin typeface="Californian FB" pitchFamily="18" charset="0"/>
              </a:defRPr>
            </a:lvl4pPr>
            <a:lvl5pPr>
              <a:defRPr>
                <a:latin typeface="Californian FB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E5CE87-DBD2-4258-AC4B-814407D24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0027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3092D-BB90-4F37-922B-8803CD6ECB6D}" type="datetime1">
              <a:rPr lang="en-US"/>
              <a:pPr>
                <a:defRPr/>
              </a:pPr>
              <a:t>9/2/2017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BD9C1-4C1D-4E9F-9FF5-6DCEAB64C2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945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2091E-8046-4732-9E42-3E43E1231203}" type="datetime1">
              <a:rPr lang="en-US"/>
              <a:pPr>
                <a:defRPr/>
              </a:pPr>
              <a:t>9/2/2017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CCF4B-14E3-40D1-A163-628AECEE4C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0391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A1AAB-97EB-4E07-929B-92F1C8E45388}" type="datetime1">
              <a:rPr lang="en-US"/>
              <a:pPr>
                <a:defRPr/>
              </a:pPr>
              <a:t>9/2/2017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C302B-FD4E-47F0-9F56-1792E6A01E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5905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5DFA6-E289-4B44-B698-B2E4392EED89}" type="datetime1">
              <a:rPr lang="en-US"/>
              <a:pPr>
                <a:defRPr/>
              </a:pPr>
              <a:t>9/2/2017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A765D-DC4B-482D-A008-4555D36DF8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2201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C15BE-0671-49BD-9CC8-6406B01A8E0D}" type="datetime1">
              <a:rPr lang="en-US"/>
              <a:pPr>
                <a:defRPr/>
              </a:pPr>
              <a:t>9/2/2017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0FC1D-2D88-474A-B5EC-A694833624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7390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421B8-8DB0-4719-8227-2B16B52F7872}" type="datetime1">
              <a:rPr lang="en-US"/>
              <a:pPr>
                <a:defRPr/>
              </a:pPr>
              <a:t>9/2/2017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BE0E7-DECE-4DDB-8745-D0FED7DE2F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659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latin typeface="Californian FB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latin typeface="Californian FB" pitchFamily="18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E5CE87-DBD2-4258-AC4B-814407D24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470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alifornian FB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Californian FB" pitchFamily="18" charset="0"/>
              </a:defRPr>
            </a:lvl1pPr>
            <a:lvl2pPr>
              <a:defRPr sz="2400">
                <a:latin typeface="Californian FB" pitchFamily="18" charset="0"/>
              </a:defRPr>
            </a:lvl2pPr>
            <a:lvl3pPr>
              <a:defRPr sz="2000">
                <a:latin typeface="Californian FB" pitchFamily="18" charset="0"/>
              </a:defRPr>
            </a:lvl3pPr>
            <a:lvl4pPr>
              <a:defRPr sz="1800">
                <a:latin typeface="Californian FB" pitchFamily="18" charset="0"/>
              </a:defRPr>
            </a:lvl4pPr>
            <a:lvl5pPr>
              <a:defRPr sz="1800">
                <a:latin typeface="Californian FB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Californian FB" pitchFamily="18" charset="0"/>
              </a:defRPr>
            </a:lvl1pPr>
            <a:lvl2pPr>
              <a:defRPr sz="2400">
                <a:latin typeface="Californian FB" pitchFamily="18" charset="0"/>
              </a:defRPr>
            </a:lvl2pPr>
            <a:lvl3pPr>
              <a:defRPr sz="2000">
                <a:latin typeface="Californian FB" pitchFamily="18" charset="0"/>
              </a:defRPr>
            </a:lvl3pPr>
            <a:lvl4pPr>
              <a:defRPr sz="1800">
                <a:latin typeface="Californian FB" pitchFamily="18" charset="0"/>
              </a:defRPr>
            </a:lvl4pPr>
            <a:lvl5pPr>
              <a:defRPr sz="1800">
                <a:latin typeface="Californian FB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E5CE87-DBD2-4258-AC4B-814407D24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540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alifornian FB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Californian FB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alifornian FB" pitchFamily="18" charset="0"/>
              </a:defRPr>
            </a:lvl1pPr>
            <a:lvl2pPr>
              <a:defRPr sz="2000">
                <a:latin typeface="Californian FB" pitchFamily="18" charset="0"/>
              </a:defRPr>
            </a:lvl2pPr>
            <a:lvl3pPr>
              <a:defRPr sz="1800">
                <a:latin typeface="Californian FB" pitchFamily="18" charset="0"/>
              </a:defRPr>
            </a:lvl3pPr>
            <a:lvl4pPr>
              <a:defRPr sz="1600">
                <a:latin typeface="Californian FB" pitchFamily="18" charset="0"/>
              </a:defRPr>
            </a:lvl4pPr>
            <a:lvl5pPr>
              <a:defRPr sz="1600">
                <a:latin typeface="Californian FB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Californian FB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Californian FB" pitchFamily="18" charset="0"/>
              </a:defRPr>
            </a:lvl1pPr>
            <a:lvl2pPr>
              <a:defRPr sz="2000">
                <a:latin typeface="Californian FB" pitchFamily="18" charset="0"/>
              </a:defRPr>
            </a:lvl2pPr>
            <a:lvl3pPr>
              <a:defRPr sz="1800">
                <a:latin typeface="Californian FB" pitchFamily="18" charset="0"/>
              </a:defRPr>
            </a:lvl3pPr>
            <a:lvl4pPr>
              <a:defRPr sz="1600">
                <a:latin typeface="Californian FB" pitchFamily="18" charset="0"/>
              </a:defRPr>
            </a:lvl4pPr>
            <a:lvl5pPr>
              <a:defRPr sz="1600">
                <a:latin typeface="Californian FB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E5CE87-DBD2-4258-AC4B-814407D24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153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alifornian FB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E5CE87-DBD2-4258-AC4B-814407D24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411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E5CE87-DBD2-4258-AC4B-814407D24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891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Californian FB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Californian FB" pitchFamily="18" charset="0"/>
              </a:defRPr>
            </a:lvl1pPr>
            <a:lvl2pPr>
              <a:defRPr sz="2800">
                <a:latin typeface="Californian FB" pitchFamily="18" charset="0"/>
              </a:defRPr>
            </a:lvl2pPr>
            <a:lvl3pPr>
              <a:defRPr sz="2400">
                <a:latin typeface="Californian FB" pitchFamily="18" charset="0"/>
              </a:defRPr>
            </a:lvl3pPr>
            <a:lvl4pPr>
              <a:defRPr sz="2000">
                <a:latin typeface="Californian FB" pitchFamily="18" charset="0"/>
              </a:defRPr>
            </a:lvl4pPr>
            <a:lvl5pPr>
              <a:defRPr sz="2000">
                <a:latin typeface="Californian FB" pitchFamily="18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Californian FB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E5CE87-DBD2-4258-AC4B-814407D24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038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Californian FB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Californian FB" pitchFamily="18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IN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Californian FB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E5CE87-DBD2-4258-AC4B-814407D24A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867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8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365"/>
          <a:stretch>
            <a:fillRect/>
          </a:stretch>
        </p:blipFill>
        <p:spPr bwMode="auto">
          <a:xfrm>
            <a:off x="3176" y="3177"/>
            <a:ext cx="913765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99263" y="64008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latin typeface="Californian FB" panose="0207040306080B030204" pitchFamily="18" charset="0"/>
              </a:defRPr>
            </a:lvl1pPr>
          </a:lstStyle>
          <a:p>
            <a:fld id="{C8E5CE87-DBD2-4258-AC4B-814407D24A0A}" type="slidenum">
              <a:rPr lang="en-US" smtClean="0"/>
              <a:t>‹#›</a:t>
            </a:fld>
            <a:endParaRPr lang="en-US"/>
          </a:p>
        </p:txBody>
      </p:sp>
      <p:sp>
        <p:nvSpPr>
          <p:cNvPr id="1028" name="Rectangle 8"/>
          <p:cNvSpPr>
            <a:spLocks noChangeArrowheads="1"/>
          </p:cNvSpPr>
          <p:nvPr/>
        </p:nvSpPr>
        <p:spPr bwMode="auto">
          <a:xfrm>
            <a:off x="3124200" y="381000"/>
            <a:ext cx="5715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endParaRPr lang="en-US" sz="1600" b="1" smtClean="0">
              <a:solidFill>
                <a:schemeClr val="accent2"/>
              </a:solidFill>
              <a:latin typeface="Californian FB" panose="0207040306080B030204" pitchFamily="18" charset="0"/>
            </a:endParaRPr>
          </a:p>
          <a:p>
            <a:pPr algn="r" eaLnBrk="1" hangingPunct="1">
              <a:defRPr/>
            </a:pPr>
            <a:r>
              <a:rPr lang="en-US" sz="1600" b="1" smtClean="0">
                <a:solidFill>
                  <a:schemeClr val="accent2"/>
                </a:solidFill>
                <a:latin typeface="Californian FB" panose="0207040306080B030204" pitchFamily="18" charset="0"/>
              </a:rPr>
              <a:t>Amity School of Engineering &amp; Technology</a:t>
            </a:r>
          </a:p>
          <a:p>
            <a:pPr algn="r" eaLnBrk="1" hangingPunct="1">
              <a:defRPr/>
            </a:pPr>
            <a:endParaRPr lang="en-US" sz="1600" b="1" smtClean="0">
              <a:solidFill>
                <a:schemeClr val="accent2"/>
              </a:solidFill>
              <a:latin typeface="Californian FB" panose="0207040306080B030204" pitchFamily="18" charset="0"/>
            </a:endParaRPr>
          </a:p>
        </p:txBody>
      </p:sp>
      <p:sp>
        <p:nvSpPr>
          <p:cNvPr id="1029" name="Rectangle 10"/>
          <p:cNvSpPr>
            <a:spLocks noChangeArrowheads="1"/>
          </p:cNvSpPr>
          <p:nvPr/>
        </p:nvSpPr>
        <p:spPr bwMode="auto">
          <a:xfrm>
            <a:off x="2438400" y="6705600"/>
            <a:ext cx="6705600" cy="152400"/>
          </a:xfrm>
          <a:prstGeom prst="rect">
            <a:avLst/>
          </a:prstGeom>
          <a:solidFill>
            <a:srgbClr val="F1B4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IN" sz="1800" smtClean="0"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92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Californian FB" pitchFamily="18" charset="0"/>
              </a:defRPr>
            </a:lvl1pPr>
          </a:lstStyle>
          <a:p>
            <a:pPr>
              <a:defRPr/>
            </a:pPr>
            <a:fld id="{58D34EEA-B523-4D60-A9EF-BB3870E6E205}" type="datetime1">
              <a:rPr lang="en-US"/>
              <a:pPr>
                <a:defRPr/>
              </a:pPr>
              <a:t>9/2/2017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Californian FB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fornian FB" panose="0207040306080B030204" pitchFamily="18" charset="0"/>
              </a:defRPr>
            </a:lvl1pPr>
          </a:lstStyle>
          <a:p>
            <a:pPr>
              <a:defRPr/>
            </a:pPr>
            <a:fld id="{672620A2-AA05-4C9E-83A4-9D5490A64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77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Lecture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770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24801" y="838200"/>
            <a:ext cx="8228160" cy="306721"/>
          </a:xfrm>
          <a:ln/>
        </p:spPr>
        <p:txBody>
          <a:bodyPr/>
          <a:lstStyle/>
          <a:p>
            <a:pPr>
              <a:lnSpc>
                <a:spcPct val="129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fi-FI" b="1" dirty="0">
                <a:effectLst>
                  <a:outerShdw blurRad="38100" dist="38100" dir="2700000" algn="tl">
                    <a:srgbClr val="C0C0C0"/>
                  </a:outerShdw>
                </a:effectLst>
                <a:latin typeface="KacstBook" charset="0"/>
              </a:rPr>
              <a:t>Link  Tag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62720" y="1600200"/>
            <a:ext cx="8979840" cy="5259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40820" rIns="81639" bIns="4082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>
              <a:lnSpc>
                <a:spcPct val="129000"/>
              </a:lnSpc>
              <a:spcBef>
                <a:spcPts val="1089"/>
              </a:spcBef>
              <a:spcAft>
                <a:spcPts val="907"/>
              </a:spcAft>
            </a:pPr>
            <a:r>
              <a:rPr lang="fi-FI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KacstBook" charset="0"/>
              </a:rPr>
              <a:t>Html Links :</a:t>
            </a:r>
          </a:p>
          <a:p>
            <a:pPr>
              <a:lnSpc>
                <a:spcPct val="129000"/>
              </a:lnSpc>
              <a:spcBef>
                <a:spcPts val="1089"/>
              </a:spcBef>
              <a:spcAft>
                <a:spcPts val="907"/>
              </a:spcAft>
            </a:pPr>
            <a:r>
              <a:rPr lang="fi-FI" sz="2200" dirty="0">
                <a:latin typeface="KacstBook" charset="0"/>
              </a:rPr>
              <a:t>                       Html links are defined with the &lt;a&gt; tag</a:t>
            </a:r>
          </a:p>
          <a:p>
            <a:pPr>
              <a:lnSpc>
                <a:spcPct val="129000"/>
              </a:lnSpc>
              <a:spcBef>
                <a:spcPts val="1089"/>
              </a:spcBef>
              <a:spcAft>
                <a:spcPts val="907"/>
              </a:spcAft>
            </a:pPr>
            <a:r>
              <a:rPr lang="fi-FI" sz="2200" dirty="0">
                <a:latin typeface="KacstBook" charset="0"/>
              </a:rPr>
              <a:t> </a:t>
            </a:r>
            <a:r>
              <a:rPr lang="fi-FI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KacstBook" charset="0"/>
              </a:rPr>
              <a:t>Syntax :</a:t>
            </a:r>
            <a:r>
              <a:rPr lang="fi-FI" sz="2200" dirty="0">
                <a:latin typeface="KacstBook" charset="0"/>
              </a:rPr>
              <a:t>    &lt;a href="http://www.gmil.com"&gt;Gmail&lt;/a&gt;</a:t>
            </a:r>
          </a:p>
          <a:p>
            <a:pPr>
              <a:lnSpc>
                <a:spcPct val="129000"/>
              </a:lnSpc>
              <a:spcBef>
                <a:spcPts val="1089"/>
              </a:spcBef>
              <a:spcAft>
                <a:spcPts val="907"/>
              </a:spcAft>
            </a:pPr>
            <a:r>
              <a:rPr lang="fi-FI" sz="2200" dirty="0">
                <a:latin typeface="KacstBook" charset="0"/>
              </a:rPr>
              <a:t> </a:t>
            </a:r>
            <a:r>
              <a:rPr lang="fi-FI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KacstBook" charset="0"/>
              </a:rPr>
              <a:t>Example</a:t>
            </a:r>
            <a:r>
              <a:rPr lang="fi-FI" sz="2200" dirty="0">
                <a:latin typeface="KacstBook" charset="0"/>
              </a:rPr>
              <a:t> </a:t>
            </a:r>
            <a:r>
              <a:rPr lang="fi-FI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KacstBook" charset="0"/>
              </a:rPr>
              <a:t>: </a:t>
            </a:r>
          </a:p>
          <a:p>
            <a:pPr>
              <a:lnSpc>
                <a:spcPct val="129000"/>
              </a:lnSpc>
              <a:spcBef>
                <a:spcPts val="1089"/>
              </a:spcBef>
              <a:spcAft>
                <a:spcPts val="907"/>
              </a:spcAft>
            </a:pPr>
            <a:endParaRPr lang="fi-FI" sz="2200" dirty="0">
              <a:latin typeface="KacstBook" charset="0"/>
            </a:endParaRPr>
          </a:p>
          <a:p>
            <a:pPr>
              <a:lnSpc>
                <a:spcPct val="129000"/>
              </a:lnSpc>
              <a:spcBef>
                <a:spcPts val="1089"/>
              </a:spcBef>
              <a:spcAft>
                <a:spcPts val="907"/>
              </a:spcAft>
            </a:pPr>
            <a:endParaRPr lang="fi-FI" sz="2200" dirty="0">
              <a:latin typeface="KacstBook" charset="0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795680" y="3102086"/>
            <a:ext cx="5061600" cy="2612434"/>
          </a:xfrm>
          <a:prstGeom prst="rect">
            <a:avLst/>
          </a:prstGeom>
          <a:solidFill>
            <a:srgbClr val="FFFFFF"/>
          </a:solidFill>
          <a:ln w="9360">
            <a:solidFill>
              <a:srgbClr val="8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906560" y="2949430"/>
            <a:ext cx="5767200" cy="2603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40820" rIns="81639" bIns="4082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endParaRPr lang="fi-FI" sz="2000"/>
          </a:p>
          <a:p>
            <a:r>
              <a:rPr lang="fi-FI" sz="2000"/>
              <a:t>&lt;html&gt;</a:t>
            </a:r>
          </a:p>
          <a:p>
            <a:r>
              <a:rPr lang="fi-FI" sz="2000"/>
              <a:t>&lt;body&gt;</a:t>
            </a:r>
          </a:p>
          <a:p>
            <a:endParaRPr lang="fi-FI" sz="2000"/>
          </a:p>
          <a:p>
            <a:r>
              <a:rPr lang="fi-FI" sz="2000"/>
              <a:t>&lt;a href="http://www.gmail.com"&gt;Gmail&lt;/a&gt;</a:t>
            </a:r>
          </a:p>
          <a:p>
            <a:endParaRPr lang="fi-FI" sz="2000"/>
          </a:p>
          <a:p>
            <a:r>
              <a:rPr lang="fi-FI" sz="2000"/>
              <a:t>&lt;/body&gt;</a:t>
            </a:r>
          </a:p>
          <a:p>
            <a:r>
              <a:rPr lang="fi-FI" sz="2000"/>
              <a:t>&lt;/html&gt;</a:t>
            </a:r>
          </a:p>
          <a:p>
            <a:endParaRPr lang="fi-FI" sz="20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1795681" y="5852775"/>
            <a:ext cx="1632960" cy="816566"/>
          </a:xfrm>
          <a:prstGeom prst="rect">
            <a:avLst/>
          </a:prstGeom>
          <a:solidFill>
            <a:srgbClr val="E6E6E6"/>
          </a:solidFill>
          <a:ln w="9360">
            <a:solidFill>
              <a:srgbClr val="8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39" tIns="40820" rIns="81639" bIns="40820" anchor="ctr"/>
          <a:lstStyle/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fi-FI" sz="2500" u="sng">
                <a:solidFill>
                  <a:srgbClr val="000000"/>
                </a:solidFill>
                <a:ea typeface="DejaVu Sans" charset="0"/>
                <a:cs typeface="DejaVu Sans" charset="0"/>
              </a:rPr>
              <a:t>Gmail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816480" y="6041435"/>
            <a:ext cx="816480" cy="583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40820" rIns="81639" bIns="4082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r>
              <a:rPr lang="fi-FI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O/P :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3591360" y="5763485"/>
            <a:ext cx="4407840" cy="767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40820" rIns="81639" bIns="4082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r>
              <a:rPr lang="fi-FI" sz="2200"/>
              <a:t>If we click this link it goes to gmail account</a:t>
            </a:r>
          </a:p>
        </p:txBody>
      </p:sp>
    </p:spTree>
    <p:extLst>
      <p:ext uri="{BB962C8B-B14F-4D97-AF65-F5344CB8AC3E}">
        <p14:creationId xmlns:p14="http://schemas.microsoft.com/office/powerpoint/2010/main" val="4060461336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24801" y="0"/>
            <a:ext cx="8228160" cy="1144921"/>
          </a:xfrm>
          <a:ln/>
        </p:spPr>
        <p:txBody>
          <a:bodyPr/>
          <a:lstStyle/>
          <a:p>
            <a:pPr>
              <a:lnSpc>
                <a:spcPct val="129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fi-FI" b="1">
                <a:effectLst>
                  <a:outerShdw blurRad="38100" dist="38100" dir="2700000" algn="tl">
                    <a:srgbClr val="C0C0C0"/>
                  </a:outerShdw>
                </a:effectLst>
                <a:latin typeface="KacstBook" charset="0"/>
              </a:rPr>
              <a:t>Image Tag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0" y="1306218"/>
            <a:ext cx="8979840" cy="5551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40820" rIns="81639" bIns="4082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>
              <a:lnSpc>
                <a:spcPct val="129000"/>
              </a:lnSpc>
            </a:pPr>
            <a:r>
              <a:rPr lang="fi-FI" sz="2200" b="1">
                <a:effectLst>
                  <a:outerShdw blurRad="38100" dist="38100" dir="2700000" algn="tl">
                    <a:srgbClr val="C0C0C0"/>
                  </a:outerShdw>
                </a:effectLst>
                <a:latin typeface="KacstBook" charset="0"/>
              </a:rPr>
              <a:t>HTML Images :</a:t>
            </a:r>
          </a:p>
          <a:p>
            <a:pPr>
              <a:lnSpc>
                <a:spcPct val="129000"/>
              </a:lnSpc>
            </a:pPr>
            <a:r>
              <a:rPr lang="fi-FI" sz="2200">
                <a:latin typeface="KacstBook" charset="0"/>
              </a:rPr>
              <a:t>                                   HTML images are defined with the &lt;img&gt; tag.</a:t>
            </a:r>
          </a:p>
          <a:p>
            <a:pPr>
              <a:lnSpc>
                <a:spcPct val="129000"/>
              </a:lnSpc>
            </a:pPr>
            <a:r>
              <a:rPr lang="fi-FI" sz="2200" b="1">
                <a:effectLst>
                  <a:outerShdw blurRad="38100" dist="38100" dir="2700000" algn="tl">
                    <a:srgbClr val="C0C0C0"/>
                  </a:outerShdw>
                </a:effectLst>
                <a:latin typeface="KacstBook" charset="0"/>
              </a:rPr>
              <a:t>      Syntax :   </a:t>
            </a:r>
            <a:r>
              <a:rPr lang="fi-FI" sz="2200">
                <a:latin typeface="KacstBook" charset="0"/>
              </a:rPr>
              <a:t> &lt;img src "123.jpg" width="104" height="142" /&gt; </a:t>
            </a:r>
          </a:p>
          <a:p>
            <a:pPr>
              <a:lnSpc>
                <a:spcPct val="129000"/>
              </a:lnSpc>
            </a:pPr>
            <a:r>
              <a:rPr lang="fi-FI" sz="2200" b="1">
                <a:effectLst>
                  <a:outerShdw blurRad="38100" dist="38100" dir="2700000" algn="tl">
                    <a:srgbClr val="C0C0C0"/>
                  </a:outerShdw>
                </a:effectLst>
                <a:latin typeface="KacstBook" charset="0"/>
              </a:rPr>
              <a:t>   Example :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2122560" y="2776611"/>
            <a:ext cx="6204960" cy="2449698"/>
          </a:xfrm>
          <a:prstGeom prst="rect">
            <a:avLst/>
          </a:prstGeom>
          <a:solidFill>
            <a:srgbClr val="FFFFFF"/>
          </a:solidFill>
          <a:ln w="9360">
            <a:solidFill>
              <a:srgbClr val="8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2122560" y="2829898"/>
            <a:ext cx="6204960" cy="2917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40820" rIns="81639" bIns="4082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r>
              <a:rPr lang="fi-FI" sz="2000"/>
              <a:t>&lt;html&gt;</a:t>
            </a:r>
          </a:p>
          <a:p>
            <a:r>
              <a:rPr lang="fi-FI" sz="2000"/>
              <a:t>&lt;body&gt;</a:t>
            </a:r>
          </a:p>
          <a:p>
            <a:endParaRPr lang="fi-FI" sz="2000"/>
          </a:p>
          <a:p>
            <a:r>
              <a:rPr lang="fi-FI" sz="2000"/>
              <a:t>&lt;img src="word.jpg" width="104" height="142" /&gt;</a:t>
            </a:r>
          </a:p>
          <a:p>
            <a:endParaRPr lang="fi-FI" sz="2000"/>
          </a:p>
          <a:p>
            <a:r>
              <a:rPr lang="fi-FI" sz="2000"/>
              <a:t>&lt;/body&gt;</a:t>
            </a:r>
          </a:p>
          <a:p>
            <a:r>
              <a:rPr lang="fi-FI" sz="2000"/>
              <a:t>&lt;/html&gt;</a:t>
            </a:r>
          </a:p>
          <a:p>
            <a:endParaRPr lang="fi-FI" sz="2000"/>
          </a:p>
          <a:p>
            <a:endParaRPr lang="fi-FI" sz="2000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306080" y="6041435"/>
            <a:ext cx="816480" cy="4090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40820" rIns="81639" bIns="4082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r>
              <a:rPr lang="fi-FI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O/P:</a:t>
            </a:r>
          </a:p>
        </p:txBody>
      </p:sp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5440" y="5409208"/>
            <a:ext cx="1123200" cy="1123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705426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424801" y="40324"/>
            <a:ext cx="8228160" cy="1062832"/>
          </a:xfrm>
          <a:ln/>
        </p:spPr>
        <p:txBody>
          <a:bodyPr/>
          <a:lstStyle/>
          <a:p>
            <a:pPr>
              <a:lnSpc>
                <a:spcPct val="129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fi-FI" b="1">
                <a:latin typeface="KacstBook" charset="0"/>
              </a:rPr>
              <a:t>HTML RULES</a:t>
            </a: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0" y="1143480"/>
            <a:ext cx="9144000" cy="4013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40820" rIns="81639" bIns="4082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>
              <a:lnSpc>
                <a:spcPct val="129000"/>
              </a:lnSpc>
            </a:pPr>
            <a:r>
              <a:rPr lang="fi-FI" sz="2200" b="1">
                <a:effectLst>
                  <a:outerShdw blurRad="38100" dist="38100" dir="2700000" algn="tl">
                    <a:srgbClr val="C0C0C0"/>
                  </a:outerShdw>
                </a:effectLst>
                <a:latin typeface="KacstBook" charset="0"/>
              </a:rPr>
              <a:t>HTML Rules (Lines) :</a:t>
            </a:r>
          </a:p>
          <a:p>
            <a:pPr>
              <a:lnSpc>
                <a:spcPct val="129000"/>
              </a:lnSpc>
            </a:pPr>
            <a:r>
              <a:rPr lang="fi-FI" sz="2200">
                <a:latin typeface="KacstBook" charset="0"/>
              </a:rPr>
              <a:t>                                       The &lt;hr /&gt; tag is used to create an horizontal rule (line).</a:t>
            </a:r>
          </a:p>
          <a:p>
            <a:pPr>
              <a:lnSpc>
                <a:spcPct val="129000"/>
              </a:lnSpc>
            </a:pPr>
            <a:endParaRPr lang="fi-FI" sz="2200">
              <a:latin typeface="KacstBook" charset="0"/>
            </a:endParaRPr>
          </a:p>
          <a:p>
            <a:pPr>
              <a:lnSpc>
                <a:spcPct val="129000"/>
              </a:lnSpc>
            </a:pPr>
            <a:r>
              <a:rPr lang="fi-FI" sz="2200" b="1">
                <a:effectLst>
                  <a:outerShdw blurRad="38100" dist="38100" dir="2700000" algn="tl">
                    <a:srgbClr val="C0C0C0"/>
                  </a:outerShdw>
                </a:effectLst>
                <a:latin typeface="KacstBook" charset="0"/>
              </a:rPr>
              <a:t>Example:</a:t>
            </a:r>
          </a:p>
          <a:p>
            <a:pPr>
              <a:lnSpc>
                <a:spcPct val="129000"/>
              </a:lnSpc>
            </a:pPr>
            <a:endParaRPr lang="fi-FI" sz="2200">
              <a:latin typeface="KacstBook" charset="0"/>
            </a:endParaRPr>
          </a:p>
          <a:p>
            <a:pPr>
              <a:lnSpc>
                <a:spcPct val="129000"/>
              </a:lnSpc>
            </a:pPr>
            <a:endParaRPr lang="fi-FI" sz="2200">
              <a:latin typeface="KacstBook" charset="0"/>
            </a:endParaRPr>
          </a:p>
          <a:p>
            <a:pPr>
              <a:lnSpc>
                <a:spcPct val="129000"/>
              </a:lnSpc>
            </a:pPr>
            <a:endParaRPr lang="fi-FI" sz="2200">
              <a:latin typeface="KacstBook" charset="0"/>
            </a:endParaRPr>
          </a:p>
          <a:p>
            <a:endParaRPr lang="fi-FI"/>
          </a:p>
          <a:p>
            <a:endParaRPr lang="fi-FI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468800" y="2776611"/>
            <a:ext cx="3591360" cy="3266263"/>
          </a:xfrm>
          <a:prstGeom prst="rect">
            <a:avLst/>
          </a:prstGeom>
          <a:solidFill>
            <a:srgbClr val="FFFFFF"/>
          </a:solidFill>
          <a:ln w="9360">
            <a:solidFill>
              <a:srgbClr val="8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468800" y="2806856"/>
            <a:ext cx="3591360" cy="3071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40820" rIns="81639" bIns="4082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>
              <a:lnSpc>
                <a:spcPct val="129000"/>
              </a:lnSpc>
            </a:pPr>
            <a:r>
              <a:rPr lang="fi-FI" sz="2200">
                <a:latin typeface="KacstBook" charset="0"/>
              </a:rPr>
              <a:t>&lt;html&gt;&lt;body&gt;</a:t>
            </a:r>
          </a:p>
          <a:p>
            <a:pPr>
              <a:lnSpc>
                <a:spcPct val="129000"/>
              </a:lnSpc>
            </a:pPr>
            <a:endParaRPr lang="fi-FI" sz="2200">
              <a:latin typeface="KacstBook" charset="0"/>
            </a:endParaRPr>
          </a:p>
          <a:p>
            <a:pPr>
              <a:lnSpc>
                <a:spcPct val="129000"/>
              </a:lnSpc>
            </a:pPr>
            <a:r>
              <a:rPr lang="fi-FI" sz="2200">
                <a:latin typeface="KacstBook" charset="0"/>
              </a:rPr>
              <a:t>&lt;h3&gt;Exnora&lt;/h3&gt;</a:t>
            </a:r>
          </a:p>
          <a:p>
            <a:pPr>
              <a:lnSpc>
                <a:spcPct val="129000"/>
              </a:lnSpc>
            </a:pPr>
            <a:r>
              <a:rPr lang="fi-FI" sz="2200">
                <a:latin typeface="KacstBook" charset="0"/>
              </a:rPr>
              <a:t>&lt;hr /&gt;</a:t>
            </a:r>
          </a:p>
          <a:p>
            <a:pPr>
              <a:lnSpc>
                <a:spcPct val="129000"/>
              </a:lnSpc>
            </a:pPr>
            <a:r>
              <a:rPr lang="fi-FI" sz="2200">
                <a:latin typeface="KacstBook" charset="0"/>
              </a:rPr>
              <a:t>&lt;h3&gt;Safety Exnora&lt;/h3&gt;</a:t>
            </a:r>
          </a:p>
          <a:p>
            <a:pPr>
              <a:lnSpc>
                <a:spcPct val="129000"/>
              </a:lnSpc>
            </a:pPr>
            <a:endParaRPr lang="fi-FI" sz="2200">
              <a:latin typeface="KacstBook" charset="0"/>
            </a:endParaRPr>
          </a:p>
          <a:p>
            <a:pPr>
              <a:lnSpc>
                <a:spcPct val="129000"/>
              </a:lnSpc>
            </a:pPr>
            <a:r>
              <a:rPr lang="fi-FI" sz="2200">
                <a:latin typeface="KacstBook" charset="0"/>
              </a:rPr>
              <a:t>&lt;/body&gt;&lt;/html&gt;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6204960" y="2776611"/>
            <a:ext cx="2776320" cy="3266263"/>
          </a:xfrm>
          <a:prstGeom prst="rect">
            <a:avLst/>
          </a:prstGeom>
          <a:solidFill>
            <a:srgbClr val="FFFFFF"/>
          </a:solidFill>
          <a:ln w="9360">
            <a:solidFill>
              <a:srgbClr val="8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5388480" y="3102086"/>
            <a:ext cx="979200" cy="4090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40820" rIns="81639" bIns="4082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r>
              <a:rPr lang="fi-FI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O/P :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6204961" y="3266263"/>
            <a:ext cx="1959840" cy="1572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40820" rIns="81639" bIns="4082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>
              <a:lnSpc>
                <a:spcPct val="129000"/>
              </a:lnSpc>
            </a:pPr>
            <a:r>
              <a:rPr lang="fi-FI" sz="2000">
                <a:latin typeface="KacstBook" charset="0"/>
              </a:rPr>
              <a:t>Exnora</a:t>
            </a:r>
          </a:p>
          <a:p>
            <a:endParaRPr lang="fi-FI"/>
          </a:p>
          <a:p>
            <a:endParaRPr lang="fi-FI"/>
          </a:p>
          <a:p>
            <a:pPr>
              <a:lnSpc>
                <a:spcPct val="129000"/>
              </a:lnSpc>
            </a:pPr>
            <a:r>
              <a:rPr lang="fi-FI" sz="2000">
                <a:latin typeface="KacstBook" charset="0"/>
              </a:rPr>
              <a:t>Safety Exnora</a:t>
            </a:r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6204960" y="3755914"/>
            <a:ext cx="2776320" cy="1441"/>
          </a:xfrm>
          <a:prstGeom prst="line">
            <a:avLst/>
          </a:prstGeom>
          <a:noFill/>
          <a:ln w="9360">
            <a:solidFill>
              <a:srgbClr val="8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116078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24801" y="40324"/>
            <a:ext cx="8228160" cy="1062832"/>
          </a:xfrm>
          <a:ln/>
        </p:spPr>
        <p:txBody>
          <a:bodyPr/>
          <a:lstStyle/>
          <a:p>
            <a:pPr>
              <a:lnSpc>
                <a:spcPct val="129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fi-FI" b="1">
                <a:effectLst>
                  <a:outerShdw blurRad="38100" dist="38100" dir="2700000" algn="tl">
                    <a:srgbClr val="C0C0C0"/>
                  </a:outerShdw>
                </a:effectLst>
                <a:latin typeface="KacstBook" charset="0"/>
              </a:rPr>
              <a:t>HTML COMMENTS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0" y="1143480"/>
            <a:ext cx="9469440" cy="57159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40820" rIns="81639" bIns="4082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r>
              <a:rPr lang="fi-FI" sz="2000" b="1">
                <a:effectLst>
                  <a:outerShdw blurRad="38100" dist="38100" dir="2700000" algn="tl">
                    <a:srgbClr val="C0C0C0"/>
                  </a:outerShdw>
                </a:effectLst>
                <a:latin typeface="KacstBook" charset="0"/>
              </a:rPr>
              <a:t>HTML Comments :</a:t>
            </a:r>
          </a:p>
          <a:p>
            <a:pPr>
              <a:lnSpc>
                <a:spcPct val="129000"/>
              </a:lnSpc>
            </a:pPr>
            <a:r>
              <a:rPr lang="fi-FI" sz="2000">
                <a:latin typeface="KacstBook" charset="0"/>
              </a:rPr>
              <a:t>                                  </a:t>
            </a:r>
            <a:r>
              <a:rPr lang="fi-FI" sz="2200">
                <a:latin typeface="KacstBook" charset="0"/>
              </a:rPr>
              <a:t>Comments can be inserted in the HTML code to make it more readable and understandable. Comments are ignored by the browser and are not displayed.</a:t>
            </a:r>
          </a:p>
          <a:p>
            <a:pPr>
              <a:lnSpc>
                <a:spcPct val="129000"/>
              </a:lnSpc>
            </a:pPr>
            <a:endParaRPr lang="fi-FI" sz="2200">
              <a:latin typeface="KacstBook" charset="0"/>
            </a:endParaRPr>
          </a:p>
          <a:p>
            <a:pPr>
              <a:lnSpc>
                <a:spcPct val="129000"/>
              </a:lnSpc>
            </a:pPr>
            <a:r>
              <a:rPr lang="fi-FI" sz="2200" b="1">
                <a:effectLst>
                  <a:outerShdw blurRad="38100" dist="38100" dir="2700000" algn="tl">
                    <a:srgbClr val="C0C0C0"/>
                  </a:outerShdw>
                </a:effectLst>
                <a:latin typeface="KacstBook" charset="0"/>
              </a:rPr>
              <a:t>Syntax </a:t>
            </a:r>
            <a:r>
              <a:rPr lang="fi-FI" sz="2200">
                <a:latin typeface="KacstBook" charset="0"/>
              </a:rPr>
              <a:t>:    &lt;!-- some text →</a:t>
            </a:r>
          </a:p>
          <a:p>
            <a:pPr>
              <a:lnSpc>
                <a:spcPct val="129000"/>
              </a:lnSpc>
            </a:pPr>
            <a:endParaRPr lang="fi-FI" sz="2200">
              <a:latin typeface="KacstBook" charset="0"/>
            </a:endParaRPr>
          </a:p>
          <a:p>
            <a:pPr>
              <a:lnSpc>
                <a:spcPct val="129000"/>
              </a:lnSpc>
            </a:pPr>
            <a:r>
              <a:rPr lang="fi-FI" sz="2200" b="1">
                <a:effectLst>
                  <a:outerShdw blurRad="38100" dist="38100" dir="2700000" algn="tl">
                    <a:srgbClr val="C0C0C0"/>
                  </a:outerShdw>
                </a:effectLst>
                <a:latin typeface="KacstBook" charset="0"/>
              </a:rPr>
              <a:t>Example :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1795680" y="3918652"/>
            <a:ext cx="3755520" cy="2776612"/>
          </a:xfrm>
          <a:prstGeom prst="rect">
            <a:avLst/>
          </a:prstGeom>
          <a:solidFill>
            <a:srgbClr val="FFFFFF"/>
          </a:solidFill>
          <a:ln w="9360">
            <a:solidFill>
              <a:srgbClr val="8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795680" y="3940254"/>
            <a:ext cx="4734720" cy="28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40820" rIns="81639" bIns="4082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>
              <a:lnSpc>
                <a:spcPct val="129000"/>
              </a:lnSpc>
            </a:pPr>
            <a:r>
              <a:rPr lang="fi-FI" sz="2000">
                <a:latin typeface="KacstBook" charset="0"/>
              </a:rPr>
              <a:t>&lt;html&gt;&lt;body&gt;</a:t>
            </a:r>
          </a:p>
          <a:p>
            <a:pPr>
              <a:lnSpc>
                <a:spcPct val="129000"/>
              </a:lnSpc>
            </a:pPr>
            <a:endParaRPr lang="fi-FI" sz="2000">
              <a:latin typeface="KacstBook" charset="0"/>
            </a:endParaRPr>
          </a:p>
          <a:p>
            <a:pPr>
              <a:lnSpc>
                <a:spcPct val="129000"/>
              </a:lnSpc>
            </a:pPr>
            <a:r>
              <a:rPr lang="fi-FI" sz="2000">
                <a:latin typeface="KacstBook" charset="0"/>
              </a:rPr>
              <a:t>&lt;!--It will not be displayed--&gt;</a:t>
            </a:r>
          </a:p>
          <a:p>
            <a:pPr>
              <a:lnSpc>
                <a:spcPct val="129000"/>
              </a:lnSpc>
            </a:pPr>
            <a:r>
              <a:rPr lang="fi-FI" sz="2000">
                <a:latin typeface="KacstBook" charset="0"/>
              </a:rPr>
              <a:t>&lt;h3&gt;Plant Trees &lt;/h3&gt;</a:t>
            </a:r>
          </a:p>
          <a:p>
            <a:pPr>
              <a:lnSpc>
                <a:spcPct val="129000"/>
              </a:lnSpc>
            </a:pPr>
            <a:endParaRPr lang="fi-FI" sz="2000">
              <a:latin typeface="KacstBook" charset="0"/>
            </a:endParaRPr>
          </a:p>
          <a:p>
            <a:pPr>
              <a:lnSpc>
                <a:spcPct val="129000"/>
              </a:lnSpc>
            </a:pPr>
            <a:r>
              <a:rPr lang="fi-FI" sz="2000">
                <a:latin typeface="KacstBook" charset="0"/>
              </a:rPr>
              <a:t>&lt;/body&gt;&lt;/html&gt;</a:t>
            </a:r>
          </a:p>
          <a:p>
            <a:pPr>
              <a:lnSpc>
                <a:spcPct val="129000"/>
              </a:lnSpc>
            </a:pPr>
            <a:endParaRPr lang="fi-FI" sz="2000">
              <a:latin typeface="KacstBook" charset="0"/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6367680" y="4899395"/>
            <a:ext cx="2449440" cy="1633131"/>
          </a:xfrm>
          <a:prstGeom prst="rect">
            <a:avLst/>
          </a:prstGeom>
          <a:solidFill>
            <a:srgbClr val="FFFFFF"/>
          </a:solidFill>
          <a:ln w="9360">
            <a:solidFill>
              <a:srgbClr val="8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39" tIns="40820" rIns="81639" bIns="40820" anchor="ctr"/>
          <a:lstStyle/>
          <a:p>
            <a:pPr algn="ctr">
              <a:lnSpc>
                <a:spcPct val="129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fi-FI" sz="2000">
                <a:solidFill>
                  <a:srgbClr val="000000"/>
                </a:solidFill>
                <a:latin typeface="KacstBook" charset="0"/>
                <a:ea typeface="DejaVu Sans" charset="0"/>
                <a:cs typeface="DejaVu Sans" charset="0"/>
              </a:rPr>
              <a:t>Plant Trees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6367680" y="3970498"/>
            <a:ext cx="979200" cy="601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40820" rIns="81639" bIns="4082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>
              <a:lnSpc>
                <a:spcPct val="129000"/>
              </a:lnSpc>
            </a:pPr>
            <a:r>
              <a:rPr lang="fi-FI" b="1">
                <a:effectLst>
                  <a:outerShdw blurRad="38100" dist="38100" dir="2700000" algn="tl">
                    <a:srgbClr val="C0C0C0"/>
                  </a:outerShdw>
                </a:effectLst>
                <a:latin typeface="KacstBook" charset="0"/>
              </a:rPr>
              <a:t>O/P :</a:t>
            </a:r>
          </a:p>
        </p:txBody>
      </p:sp>
    </p:spTree>
    <p:extLst>
      <p:ext uri="{BB962C8B-B14F-4D97-AF65-F5344CB8AC3E}">
        <p14:creationId xmlns:p14="http://schemas.microsoft.com/office/powerpoint/2010/main" val="820704767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424801" y="40324"/>
            <a:ext cx="8228160" cy="1062832"/>
          </a:xfrm>
          <a:ln/>
        </p:spPr>
        <p:txBody>
          <a:bodyPr/>
          <a:lstStyle/>
          <a:p>
            <a:pPr>
              <a:lnSpc>
                <a:spcPct val="129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fi-FI" b="1">
                <a:effectLst>
                  <a:outerShdw blurRad="38100" dist="38100" dir="2700000" algn="tl">
                    <a:srgbClr val="C0C0C0"/>
                  </a:outerShdw>
                </a:effectLst>
                <a:latin typeface="KacstBook" charset="0"/>
              </a:rPr>
              <a:t>HTML TEXT FORMATTING</a:t>
            </a:r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62721" y="2285520"/>
            <a:ext cx="4898880" cy="4082828"/>
          </a:xfrm>
          <a:prstGeom prst="rect">
            <a:avLst/>
          </a:prstGeom>
          <a:solidFill>
            <a:srgbClr val="FFFFFF"/>
          </a:solidFill>
          <a:ln w="9360">
            <a:solidFill>
              <a:srgbClr val="8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62720" y="2386331"/>
            <a:ext cx="6317280" cy="4215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40820" rIns="81639" bIns="4082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>
              <a:lnSpc>
                <a:spcPct val="129000"/>
              </a:lnSpc>
            </a:pPr>
            <a:r>
              <a:rPr lang="fi-FI" sz="2000">
                <a:latin typeface="KacstBook" charset="0"/>
              </a:rPr>
              <a:t>&lt;html&gt;&lt;body&gt;</a:t>
            </a:r>
          </a:p>
          <a:p>
            <a:pPr>
              <a:lnSpc>
                <a:spcPct val="129000"/>
              </a:lnSpc>
            </a:pPr>
            <a:endParaRPr lang="fi-FI" sz="2000">
              <a:latin typeface="KacstBook" charset="0"/>
            </a:endParaRPr>
          </a:p>
          <a:p>
            <a:pPr>
              <a:lnSpc>
                <a:spcPct val="129000"/>
              </a:lnSpc>
            </a:pPr>
            <a:r>
              <a:rPr lang="fi-FI" sz="2000">
                <a:latin typeface="KacstBook" charset="0"/>
              </a:rPr>
              <a:t>&lt;b&gt;Confidence&lt;/b&gt;&lt;br /&gt;</a:t>
            </a:r>
          </a:p>
          <a:p>
            <a:pPr>
              <a:lnSpc>
                <a:spcPct val="129000"/>
              </a:lnSpc>
            </a:pPr>
            <a:r>
              <a:rPr lang="fi-FI" sz="2000">
                <a:latin typeface="KacstBook" charset="0"/>
              </a:rPr>
              <a:t>&lt;big&gt;Hardwork&lt;/big&gt;&lt;br /&gt;</a:t>
            </a:r>
          </a:p>
          <a:p>
            <a:pPr>
              <a:lnSpc>
                <a:spcPct val="129000"/>
              </a:lnSpc>
            </a:pPr>
            <a:r>
              <a:rPr lang="fi-FI" sz="2000">
                <a:latin typeface="KacstBook" charset="0"/>
              </a:rPr>
              <a:t>&lt;i&gt;Preseverance&lt;/i&gt;&lt;br /&gt;</a:t>
            </a:r>
          </a:p>
          <a:p>
            <a:pPr>
              <a:lnSpc>
                <a:spcPct val="129000"/>
              </a:lnSpc>
            </a:pPr>
            <a:r>
              <a:rPr lang="fi-FI" sz="2000">
                <a:latin typeface="KacstBook" charset="0"/>
              </a:rPr>
              <a:t>&lt;code&gt;Samsung CRT&lt;/code&gt;&lt;br /&gt;</a:t>
            </a:r>
          </a:p>
          <a:p>
            <a:pPr>
              <a:lnSpc>
                <a:spcPct val="129000"/>
              </a:lnSpc>
            </a:pPr>
            <a:r>
              <a:rPr lang="fi-FI" sz="2000">
                <a:latin typeface="KacstBook" charset="0"/>
              </a:rPr>
              <a:t>This is&lt;sub&gt; subscript&lt;/sub&gt;&lt;br /&gt; </a:t>
            </a:r>
          </a:p>
          <a:p>
            <a:pPr>
              <a:lnSpc>
                <a:spcPct val="129000"/>
              </a:lnSpc>
            </a:pPr>
            <a:r>
              <a:rPr lang="fi-FI" sz="2000">
                <a:latin typeface="KacstBook" charset="0"/>
              </a:rPr>
              <a:t>This  is&lt;sup&gt; superscript&lt;/sup&gt;</a:t>
            </a:r>
          </a:p>
          <a:p>
            <a:pPr>
              <a:lnSpc>
                <a:spcPct val="129000"/>
              </a:lnSpc>
            </a:pPr>
            <a:endParaRPr lang="fi-FI" sz="2000">
              <a:latin typeface="KacstBook" charset="0"/>
            </a:endParaRPr>
          </a:p>
          <a:p>
            <a:pPr>
              <a:lnSpc>
                <a:spcPct val="129000"/>
              </a:lnSpc>
            </a:pPr>
            <a:r>
              <a:rPr lang="fi-FI" sz="2000">
                <a:latin typeface="KacstBook" charset="0"/>
              </a:rPr>
              <a:t>&lt;/body&gt;&lt;/html&gt;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62720" y="1306218"/>
            <a:ext cx="8817120" cy="861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40820" rIns="81639" bIns="4082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>
              <a:lnSpc>
                <a:spcPct val="129000"/>
              </a:lnSpc>
            </a:pPr>
            <a:r>
              <a:rPr lang="fi-FI" sz="2000">
                <a:latin typeface="KacstBook" charset="0"/>
              </a:rPr>
              <a:t>                            Some Formatting Tags are 1,b-</a:t>
            </a:r>
            <a:r>
              <a:rPr lang="fi-FI" sz="2000" b="1">
                <a:latin typeface="KacstBook" charset="0"/>
              </a:rPr>
              <a:t>Bold</a:t>
            </a:r>
            <a:r>
              <a:rPr lang="fi-FI" sz="2000">
                <a:latin typeface="KacstBook" charset="0"/>
              </a:rPr>
              <a:t>, 2.i-</a:t>
            </a:r>
            <a:r>
              <a:rPr lang="fi-FI" sz="2000" i="1">
                <a:latin typeface="KacstBook" charset="0"/>
              </a:rPr>
              <a:t>Italic, </a:t>
            </a:r>
            <a:r>
              <a:rPr lang="fi-FI" sz="2000">
                <a:latin typeface="KacstBook" charset="0"/>
              </a:rPr>
              <a:t>3.code-Computer code,4.sub-Subscript &amp; 5.sup-Superscript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5551201" y="3429000"/>
            <a:ext cx="3428640" cy="2776612"/>
          </a:xfrm>
          <a:prstGeom prst="rect">
            <a:avLst/>
          </a:prstGeom>
          <a:solidFill>
            <a:srgbClr val="FFFFFF"/>
          </a:solidFill>
          <a:ln w="9360">
            <a:solidFill>
              <a:srgbClr val="8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39" tIns="40820" rIns="81639" bIns="40820" anchor="ctr"/>
          <a:lstStyle/>
          <a:p>
            <a:pPr algn="ctr">
              <a:lnSpc>
                <a:spcPct val="129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fi-FI" sz="2000">
                <a:solidFill>
                  <a:srgbClr val="000000"/>
                </a:solidFill>
                <a:latin typeface="KacstBook" charset="0"/>
                <a:ea typeface="DejaVu Sans" charset="0"/>
                <a:cs typeface="DejaVu Sans" charset="0"/>
              </a:rPr>
              <a:t>Implement it as a Exercise</a:t>
            </a:r>
          </a:p>
          <a:p>
            <a:pPr algn="ctr">
              <a:lnSpc>
                <a:spcPct val="129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fi-FI" sz="2000">
                <a:solidFill>
                  <a:srgbClr val="000000"/>
                </a:solidFill>
                <a:latin typeface="KacstBook" charset="0"/>
                <a:ea typeface="DejaVu Sans" charset="0"/>
                <a:cs typeface="DejaVu Sans" charset="0"/>
              </a:rPr>
              <a:t>(Practical)</a:t>
            </a:r>
          </a:p>
        </p:txBody>
      </p:sp>
    </p:spTree>
    <p:extLst>
      <p:ext uri="{BB962C8B-B14F-4D97-AF65-F5344CB8AC3E}">
        <p14:creationId xmlns:p14="http://schemas.microsoft.com/office/powerpoint/2010/main" val="1949462103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313953"/>
            <a:ext cx="8228160" cy="1062832"/>
          </a:xfrm>
          <a:ln/>
        </p:spPr>
        <p:txBody>
          <a:bodyPr/>
          <a:lstStyle/>
          <a:p>
            <a:pPr>
              <a:lnSpc>
                <a:spcPct val="129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IN" b="1">
                <a:effectLst>
                  <a:outerShdw blurRad="38100" dist="38100" dir="2700000" algn="tl">
                    <a:srgbClr val="C0C0C0"/>
                  </a:outerShdw>
                </a:effectLst>
                <a:latin typeface="KacstBook" charset="0"/>
              </a:rPr>
              <a:t>HTML STYLE ATTRIBUTES</a:t>
            </a: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26880" y="1648974"/>
            <a:ext cx="8817120" cy="733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40820" rIns="81639" bIns="4082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>
              <a:spcBef>
                <a:spcPts val="1089"/>
              </a:spcBef>
              <a:spcAft>
                <a:spcPts val="907"/>
              </a:spcAft>
            </a:pPr>
            <a:r>
              <a:rPr lang="en-IN" sz="2000"/>
              <a:t>  </a:t>
            </a:r>
            <a:r>
              <a:rPr lang="en-IN" sz="2000">
                <a:latin typeface="KacstBook" charset="0"/>
              </a:rPr>
              <a:t> </a:t>
            </a:r>
            <a:r>
              <a:rPr lang="en-IN" sz="2200">
                <a:latin typeface="KacstBook" charset="0"/>
              </a:rPr>
              <a:t> </a:t>
            </a:r>
            <a:r>
              <a:rPr lang="en-IN" sz="2200" b="1">
                <a:effectLst>
                  <a:outerShdw blurRad="38100" dist="38100" dir="2700000" algn="tl">
                    <a:srgbClr val="C0C0C0"/>
                  </a:outerShdw>
                </a:effectLst>
                <a:latin typeface="KacstBook" charset="0"/>
              </a:rPr>
              <a:t>Tags   </a:t>
            </a:r>
            <a:r>
              <a:rPr lang="en-IN" sz="2000" b="1">
                <a:effectLst>
                  <a:outerShdw blurRad="38100" dist="38100" dir="2700000" algn="tl">
                    <a:srgbClr val="C0C0C0"/>
                  </a:outerShdw>
                </a:effectLst>
                <a:latin typeface="KacstBook" charset="0"/>
              </a:rPr>
              <a:t> </a:t>
            </a:r>
            <a:r>
              <a:rPr lang="en-IN" sz="2000">
                <a:latin typeface="KacstBook" charset="0"/>
              </a:rPr>
              <a:t>                                     </a:t>
            </a:r>
            <a:r>
              <a:rPr lang="en-IN" sz="2000" b="1">
                <a:effectLst>
                  <a:outerShdw blurRad="38100" dist="38100" dir="2700000" algn="tl">
                    <a:srgbClr val="C0C0C0"/>
                  </a:outerShdw>
                </a:effectLst>
                <a:latin typeface="KacstBook" charset="0"/>
              </a:rPr>
              <a:t>   </a:t>
            </a:r>
            <a:r>
              <a:rPr lang="en-IN" sz="2200" b="1">
                <a:effectLst>
                  <a:outerShdw blurRad="38100" dist="38100" dir="2700000" algn="tl">
                    <a:srgbClr val="C0C0C0"/>
                  </a:outerShdw>
                </a:effectLst>
                <a:latin typeface="KacstBook" charset="0"/>
              </a:rPr>
              <a:t> Description</a:t>
            </a:r>
          </a:p>
          <a:p>
            <a:pPr>
              <a:spcBef>
                <a:spcPts val="1089"/>
              </a:spcBef>
              <a:spcAft>
                <a:spcPts val="907"/>
              </a:spcAft>
            </a:pPr>
            <a:r>
              <a:rPr lang="en-IN" sz="2000">
                <a:latin typeface="KacstBook" charset="0"/>
              </a:rPr>
              <a:t>&lt;center&gt;                                        Defines centered content             </a:t>
            </a:r>
          </a:p>
          <a:p>
            <a:pPr>
              <a:spcBef>
                <a:spcPts val="1089"/>
              </a:spcBef>
              <a:spcAft>
                <a:spcPts val="907"/>
              </a:spcAft>
            </a:pPr>
            <a:r>
              <a:rPr lang="en-IN" sz="2000">
                <a:latin typeface="KacstBook" charset="0"/>
              </a:rPr>
              <a:t>&lt;font&gt;                                            Defines HTML fonts</a:t>
            </a:r>
          </a:p>
          <a:p>
            <a:pPr>
              <a:spcBef>
                <a:spcPts val="1089"/>
              </a:spcBef>
              <a:spcAft>
                <a:spcPts val="907"/>
              </a:spcAft>
            </a:pPr>
            <a:r>
              <a:rPr lang="en-IN" sz="2000">
                <a:latin typeface="KacstBook" charset="0"/>
              </a:rPr>
              <a:t>&lt;s&gt; and &lt;strike&gt;                        Defines strikeout text</a:t>
            </a:r>
          </a:p>
          <a:p>
            <a:pPr>
              <a:spcBef>
                <a:spcPts val="1089"/>
              </a:spcBef>
              <a:spcAft>
                <a:spcPts val="907"/>
              </a:spcAft>
            </a:pPr>
            <a:r>
              <a:rPr lang="en-IN" sz="2000">
                <a:latin typeface="KacstBook" charset="0"/>
              </a:rPr>
              <a:t>&lt;u&gt;                                                 Defines underlined text</a:t>
            </a:r>
          </a:p>
          <a:p>
            <a:pPr>
              <a:spcBef>
                <a:spcPts val="1089"/>
              </a:spcBef>
              <a:spcAft>
                <a:spcPts val="907"/>
              </a:spcAft>
            </a:pPr>
            <a:r>
              <a:rPr lang="en-IN" sz="2200" b="1">
                <a:effectLst>
                  <a:outerShdw blurRad="38100" dist="38100" dir="2700000" algn="tl">
                    <a:srgbClr val="C0C0C0"/>
                  </a:outerShdw>
                </a:effectLst>
                <a:latin typeface="KacstBook" charset="0"/>
              </a:rPr>
              <a:t>Attributes   </a:t>
            </a:r>
            <a:r>
              <a:rPr lang="en-IN" sz="2200">
                <a:latin typeface="KacstBook" charset="0"/>
              </a:rPr>
              <a:t>   </a:t>
            </a:r>
            <a:r>
              <a:rPr lang="en-IN" sz="2000">
                <a:latin typeface="KacstBook" charset="0"/>
              </a:rPr>
              <a:t>                                    </a:t>
            </a:r>
            <a:r>
              <a:rPr lang="en-IN" sz="2200" b="1">
                <a:effectLst>
                  <a:outerShdw blurRad="38100" dist="38100" dir="2700000" algn="tl">
                    <a:srgbClr val="C0C0C0"/>
                  </a:outerShdw>
                </a:effectLst>
                <a:latin typeface="KacstBook" charset="0"/>
              </a:rPr>
              <a:t>Description</a:t>
            </a:r>
          </a:p>
          <a:p>
            <a:pPr>
              <a:spcBef>
                <a:spcPts val="1089"/>
              </a:spcBef>
              <a:spcAft>
                <a:spcPts val="907"/>
              </a:spcAft>
            </a:pPr>
            <a:r>
              <a:rPr lang="en-IN" sz="2000">
                <a:latin typeface="KacstBook" charset="0"/>
              </a:rPr>
              <a:t>Align                                              Defines the alignment of text </a:t>
            </a:r>
          </a:p>
          <a:p>
            <a:pPr>
              <a:spcBef>
                <a:spcPts val="1089"/>
              </a:spcBef>
              <a:spcAft>
                <a:spcPts val="907"/>
              </a:spcAft>
            </a:pPr>
            <a:r>
              <a:rPr lang="en-IN" sz="2000">
                <a:latin typeface="KacstBook" charset="0"/>
              </a:rPr>
              <a:t>Bgcolor                                         Defines the background color</a:t>
            </a:r>
          </a:p>
          <a:p>
            <a:pPr>
              <a:spcBef>
                <a:spcPts val="1089"/>
              </a:spcBef>
              <a:spcAft>
                <a:spcPts val="907"/>
              </a:spcAft>
            </a:pPr>
            <a:r>
              <a:rPr lang="en-IN" sz="2000">
                <a:latin typeface="KacstBook" charset="0"/>
              </a:rPr>
              <a:t>Color                                             Defines the text color</a:t>
            </a:r>
          </a:p>
          <a:p>
            <a:pPr>
              <a:spcBef>
                <a:spcPts val="1089"/>
              </a:spcBef>
              <a:spcAft>
                <a:spcPts val="907"/>
              </a:spcAft>
            </a:pPr>
            <a:endParaRPr lang="en-IN" sz="2000">
              <a:latin typeface="Kacst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202926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62080" y="0"/>
            <a:ext cx="8228160" cy="1062832"/>
          </a:xfrm>
          <a:ln/>
        </p:spPr>
        <p:txBody>
          <a:bodyPr/>
          <a:lstStyle/>
          <a:p>
            <a:pPr>
              <a:lnSpc>
                <a:spcPct val="129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IN" b="1">
                <a:effectLst>
                  <a:outerShdw blurRad="38100" dist="38100" dir="2700000" algn="tl">
                    <a:srgbClr val="C0C0C0"/>
                  </a:outerShdw>
                </a:effectLst>
                <a:latin typeface="KacstBook" charset="0"/>
              </a:rPr>
              <a:t>STYLE EXAMPLE</a:t>
            </a: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62720" y="816566"/>
            <a:ext cx="8979840" cy="4545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40820" rIns="81639" bIns="4082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r>
              <a:rPr lang="en-IN" sz="2000">
                <a:latin typeface="KacstBook" charset="0"/>
              </a:rPr>
              <a:t>&lt;html&gt;</a:t>
            </a:r>
          </a:p>
          <a:p>
            <a:r>
              <a:rPr lang="en-IN" sz="2000">
                <a:latin typeface="KacstBook" charset="0"/>
              </a:rPr>
              <a:t>&lt;h1 style="text-align:center"&gt;NATURE&lt;/h1&gt;</a:t>
            </a:r>
          </a:p>
          <a:p>
            <a:endParaRPr lang="en-IN" sz="2000">
              <a:latin typeface="KacstBook" charset="0"/>
            </a:endParaRPr>
          </a:p>
          <a:p>
            <a:r>
              <a:rPr lang="en-IN" sz="2000">
                <a:latin typeface="KacstBook" charset="0"/>
              </a:rPr>
              <a:t>&lt;body style="background-color:yellow"&gt;</a:t>
            </a:r>
          </a:p>
          <a:p>
            <a:endParaRPr lang="en-IN" sz="2000">
              <a:latin typeface="KacstBook" charset="0"/>
            </a:endParaRPr>
          </a:p>
          <a:p>
            <a:r>
              <a:rPr lang="en-IN" sz="2000">
                <a:latin typeface="KacstBook" charset="0"/>
              </a:rPr>
              <a:t>&lt;p style="font-family:Purisa;color:red"&gt;Plant Tree&lt;/p&gt;</a:t>
            </a:r>
          </a:p>
          <a:p>
            <a:endParaRPr lang="en-IN" sz="2000">
              <a:latin typeface="KacstBook" charset="0"/>
            </a:endParaRPr>
          </a:p>
          <a:p>
            <a:r>
              <a:rPr lang="en-IN" sz="2000">
                <a:latin typeface="KacstBook" charset="0"/>
              </a:rPr>
              <a:t>&lt;p style="font-family:times;color:red"&gt;Save Our Generation&lt;/p&gt;</a:t>
            </a:r>
          </a:p>
          <a:p>
            <a:endParaRPr lang="en-IN" sz="2000">
              <a:latin typeface="KacstBook" charset="0"/>
            </a:endParaRPr>
          </a:p>
          <a:p>
            <a:r>
              <a:rPr lang="en-IN" sz="2000">
                <a:latin typeface="KacstBook" charset="0"/>
              </a:rPr>
              <a:t>&lt;p style="font-size:40"&gt;Value Our Environment&lt;/p&gt;</a:t>
            </a:r>
          </a:p>
          <a:p>
            <a:r>
              <a:rPr lang="en-IN" sz="2000">
                <a:latin typeface="KacstBook" charset="0"/>
              </a:rPr>
              <a:t>&lt;/body&gt; &lt;/html&gt;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2122560" y="4735217"/>
            <a:ext cx="6204960" cy="1960046"/>
          </a:xfrm>
          <a:prstGeom prst="rect">
            <a:avLst/>
          </a:prstGeom>
          <a:solidFill>
            <a:srgbClr val="FFFF00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2285281" y="4899395"/>
            <a:ext cx="5878080" cy="1634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40820" rIns="81639" bIns="4082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r>
              <a:rPr lang="en-IN" sz="2200">
                <a:latin typeface="KacstBook" charset="0"/>
              </a:rPr>
              <a:t>                            NATURE</a:t>
            </a:r>
          </a:p>
          <a:p>
            <a:r>
              <a:rPr lang="en-IN" sz="2000">
                <a:latin typeface="Purisa" charset="0"/>
              </a:rPr>
              <a:t>Plant Tree</a:t>
            </a:r>
          </a:p>
          <a:p>
            <a:r>
              <a:rPr lang="en-IN" sz="2000">
                <a:solidFill>
                  <a:srgbClr val="FF3333"/>
                </a:solidFill>
              </a:rPr>
              <a:t>Save Our Generation</a:t>
            </a:r>
          </a:p>
          <a:p>
            <a:r>
              <a:rPr lang="en-IN" sz="3600">
                <a:latin typeface="KacstBook" charset="0"/>
              </a:rPr>
              <a:t>Value Our Environment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979201" y="5062132"/>
            <a:ext cx="1306080" cy="397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40820" rIns="81639" bIns="4082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r>
              <a:rPr lang="en-IN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O/P :</a:t>
            </a:r>
          </a:p>
        </p:txBody>
      </p:sp>
    </p:spTree>
    <p:extLst>
      <p:ext uri="{BB962C8B-B14F-4D97-AF65-F5344CB8AC3E}">
        <p14:creationId xmlns:p14="http://schemas.microsoft.com/office/powerpoint/2010/main" val="2380853615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eme1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Theme1" id="{D61E1D68-0A5F-4C63-AB46-0CC1B60F8376}" vid="{A10BED4B-2F1C-4D53-A2EA-682C0DCFFC06}"/>
    </a:ext>
  </a:extLst>
</a:theme>
</file>

<file path=ppt/theme/theme2.xml><?xml version="1.0" encoding="utf-8"?>
<a:theme xmlns:a="http://schemas.openxmlformats.org/drawingml/2006/main" name="Custom Desig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Amity Format</Template>
  <TotalTime>1</TotalTime>
  <Words>475</Words>
  <Application>Microsoft Office PowerPoint</Application>
  <PresentationFormat>On-screen Show (4:3)</PresentationFormat>
  <Paragraphs>113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Theme1</vt:lpstr>
      <vt:lpstr>Custom Design</vt:lpstr>
      <vt:lpstr>Lecture 3</vt:lpstr>
      <vt:lpstr>Link  Tag</vt:lpstr>
      <vt:lpstr>Image Tag</vt:lpstr>
      <vt:lpstr>HTML RULES</vt:lpstr>
      <vt:lpstr>HTML COMMENTS</vt:lpstr>
      <vt:lpstr>HTML TEXT FORMATTING</vt:lpstr>
      <vt:lpstr>HTML STYLE ATTRIBUTES</vt:lpstr>
      <vt:lpstr>STYLE EXAMPLE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3</dc:title>
  <dc:creator>LENOVO</dc:creator>
  <cp:lastModifiedBy>LENOVO</cp:lastModifiedBy>
  <cp:revision>2</cp:revision>
  <dcterms:created xsi:type="dcterms:W3CDTF">2017-09-02T12:25:02Z</dcterms:created>
  <dcterms:modified xsi:type="dcterms:W3CDTF">2017-09-02T12:27:02Z</dcterms:modified>
</cp:coreProperties>
</file>