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sldIdLst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Californian FB" pitchFamily="18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E1E14-29E4-43A7-945F-0765CF177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093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alifornian FB" pitchFamily="18" charset="0"/>
              </a:defRPr>
            </a:lvl1pPr>
            <a:lvl2pPr>
              <a:defRPr>
                <a:latin typeface="Californian FB" pitchFamily="18" charset="0"/>
              </a:defRPr>
            </a:lvl2pPr>
            <a:lvl3pPr>
              <a:defRPr>
                <a:latin typeface="Californian FB" pitchFamily="18" charset="0"/>
              </a:defRPr>
            </a:lvl3pPr>
            <a:lvl4pPr>
              <a:defRPr>
                <a:latin typeface="Californian FB" pitchFamily="18" charset="0"/>
              </a:defRPr>
            </a:lvl4pPr>
            <a:lvl5pPr>
              <a:defRPr>
                <a:latin typeface="Californian FB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E1E14-29E4-43A7-945F-0765CF177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39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alifornian FB" pitchFamily="18" charset="0"/>
              </a:defRPr>
            </a:lvl1pPr>
            <a:lvl2pPr>
              <a:defRPr>
                <a:latin typeface="Californian FB" pitchFamily="18" charset="0"/>
              </a:defRPr>
            </a:lvl2pPr>
            <a:lvl3pPr>
              <a:defRPr>
                <a:latin typeface="Californian FB" pitchFamily="18" charset="0"/>
              </a:defRPr>
            </a:lvl3pPr>
            <a:lvl4pPr>
              <a:defRPr>
                <a:latin typeface="Californian FB" pitchFamily="18" charset="0"/>
              </a:defRPr>
            </a:lvl4pPr>
            <a:lvl5pPr>
              <a:defRPr>
                <a:latin typeface="Californian FB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E1E14-29E4-43A7-945F-0765CF177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55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</a:lstStyle>
          <a:p>
            <a:pPr lvl="0"/>
            <a:r>
              <a:rPr lang="en-US" noProof="0" smtClean="0"/>
              <a:t>Click icon to add table</a:t>
            </a:r>
            <a:endParaRPr lang="en-IN" noProof="0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E1E14-29E4-43A7-945F-0765CF177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786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2"/>
            <a:ext cx="38100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2"/>
            <a:ext cx="38100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fld id="{16CB3BE7-E364-4C3B-A451-C6F696037F0D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D5E1E14-29E4-43A7-945F-0765CF177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86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4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77724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4151313"/>
            <a:ext cx="77724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16CB3BE7-E364-4C3B-A451-C6F696037F0D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E1E14-29E4-43A7-945F-0765CF177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09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69FDE-181B-416A-B3DB-6C42D042ABAA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CBA34-D02F-47D5-9EA8-7A8A996147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816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DB84D-F3DA-472B-BF26-4160F43C4C3E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8C001-B06C-44F0-8BB8-32909FDCD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5437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27A59-3213-40F5-B505-4022D226E22A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9D3C2-6795-43ED-A880-C92047509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010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12F56-4792-4798-A6FD-EE9C851A7BFA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4DD75-45D9-436A-8B23-F94DE275F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058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1C216-23AF-4583-8F5E-FEEF1D55B82E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69D81-AD8A-469F-B124-287AB8D77A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459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  <a:lvl2pPr>
              <a:defRPr>
                <a:latin typeface="Californian FB" pitchFamily="18" charset="0"/>
              </a:defRPr>
            </a:lvl2pPr>
            <a:lvl3pPr>
              <a:defRPr>
                <a:latin typeface="Californian FB" pitchFamily="18" charset="0"/>
              </a:defRPr>
            </a:lvl3pPr>
            <a:lvl4pPr>
              <a:defRPr>
                <a:latin typeface="Californian FB" pitchFamily="18" charset="0"/>
              </a:defRPr>
            </a:lvl4pPr>
            <a:lvl5pPr>
              <a:defRPr>
                <a:latin typeface="Californian FB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E1E14-29E4-43A7-945F-0765CF177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0027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3092D-BB90-4F37-922B-8803CD6ECB6D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BD9C1-4C1D-4E9F-9FF5-6DCEAB64C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945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2091E-8046-4732-9E42-3E43E1231203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CCF4B-14E3-40D1-A163-628AECEE4C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0391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A1AAB-97EB-4E07-929B-92F1C8E45388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C302B-FD4E-47F0-9F56-1792E6A01E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5905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5DFA6-E289-4B44-B698-B2E4392EED89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A765D-DC4B-482D-A008-4555D36DF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2201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C15BE-0671-49BD-9CC8-6406B01A8E0D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0FC1D-2D88-474A-B5EC-A694833624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390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421B8-8DB0-4719-8227-2B16B52F7872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BE0E7-DECE-4DDB-8745-D0FED7DE2F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659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latin typeface="Californian FB" pitchFamily="18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E1E14-29E4-43A7-945F-0765CF177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70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alifornian FB" pitchFamily="18" charset="0"/>
              </a:defRPr>
            </a:lvl1pPr>
            <a:lvl2pPr>
              <a:defRPr sz="2400">
                <a:latin typeface="Californian FB" pitchFamily="18" charset="0"/>
              </a:defRPr>
            </a:lvl2pPr>
            <a:lvl3pPr>
              <a:defRPr sz="2000">
                <a:latin typeface="Californian FB" pitchFamily="18" charset="0"/>
              </a:defRPr>
            </a:lvl3pPr>
            <a:lvl4pPr>
              <a:defRPr sz="1800">
                <a:latin typeface="Californian FB" pitchFamily="18" charset="0"/>
              </a:defRPr>
            </a:lvl4pPr>
            <a:lvl5pPr>
              <a:defRPr sz="1800">
                <a:latin typeface="Californian FB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alifornian FB" pitchFamily="18" charset="0"/>
              </a:defRPr>
            </a:lvl1pPr>
            <a:lvl2pPr>
              <a:defRPr sz="2400">
                <a:latin typeface="Californian FB" pitchFamily="18" charset="0"/>
              </a:defRPr>
            </a:lvl2pPr>
            <a:lvl3pPr>
              <a:defRPr sz="2000">
                <a:latin typeface="Californian FB" pitchFamily="18" charset="0"/>
              </a:defRPr>
            </a:lvl3pPr>
            <a:lvl4pPr>
              <a:defRPr sz="1800">
                <a:latin typeface="Californian FB" pitchFamily="18" charset="0"/>
              </a:defRPr>
            </a:lvl4pPr>
            <a:lvl5pPr>
              <a:defRPr sz="1800">
                <a:latin typeface="Californian FB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E1E14-29E4-43A7-945F-0765CF177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40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alifornian FB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alifornian FB" pitchFamily="18" charset="0"/>
              </a:defRPr>
            </a:lvl1pPr>
            <a:lvl2pPr>
              <a:defRPr sz="2000">
                <a:latin typeface="Californian FB" pitchFamily="18" charset="0"/>
              </a:defRPr>
            </a:lvl2pPr>
            <a:lvl3pPr>
              <a:defRPr sz="1800">
                <a:latin typeface="Californian FB" pitchFamily="18" charset="0"/>
              </a:defRPr>
            </a:lvl3pPr>
            <a:lvl4pPr>
              <a:defRPr sz="1600">
                <a:latin typeface="Californian FB" pitchFamily="18" charset="0"/>
              </a:defRPr>
            </a:lvl4pPr>
            <a:lvl5pPr>
              <a:defRPr sz="1600">
                <a:latin typeface="Californian FB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alifornian FB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alifornian FB" pitchFamily="18" charset="0"/>
              </a:defRPr>
            </a:lvl1pPr>
            <a:lvl2pPr>
              <a:defRPr sz="2000">
                <a:latin typeface="Californian FB" pitchFamily="18" charset="0"/>
              </a:defRPr>
            </a:lvl2pPr>
            <a:lvl3pPr>
              <a:defRPr sz="1800">
                <a:latin typeface="Californian FB" pitchFamily="18" charset="0"/>
              </a:defRPr>
            </a:lvl3pPr>
            <a:lvl4pPr>
              <a:defRPr sz="1600">
                <a:latin typeface="Californian FB" pitchFamily="18" charset="0"/>
              </a:defRPr>
            </a:lvl4pPr>
            <a:lvl5pPr>
              <a:defRPr sz="1600">
                <a:latin typeface="Californian FB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E1E14-29E4-43A7-945F-0765CF177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153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E1E14-29E4-43A7-945F-0765CF177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1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E1E14-29E4-43A7-945F-0765CF177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91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Californian FB" pitchFamily="18" charset="0"/>
              </a:defRPr>
            </a:lvl1pPr>
            <a:lvl2pPr>
              <a:defRPr sz="2800">
                <a:latin typeface="Californian FB" pitchFamily="18" charset="0"/>
              </a:defRPr>
            </a:lvl2pPr>
            <a:lvl3pPr>
              <a:defRPr sz="2400">
                <a:latin typeface="Californian FB" pitchFamily="18" charset="0"/>
              </a:defRPr>
            </a:lvl3pPr>
            <a:lvl4pPr>
              <a:defRPr sz="2000">
                <a:latin typeface="Californian FB" pitchFamily="18" charset="0"/>
              </a:defRPr>
            </a:lvl4pPr>
            <a:lvl5pPr>
              <a:defRPr sz="2000">
                <a:latin typeface="Californian FB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alifornian FB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E1E14-29E4-43A7-945F-0765CF177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038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Californian FB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IN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alifornian FB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E1E14-29E4-43A7-945F-0765CF177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867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8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365"/>
          <a:stretch>
            <a:fillRect/>
          </a:stretch>
        </p:blipFill>
        <p:spPr bwMode="auto">
          <a:xfrm>
            <a:off x="3176" y="3177"/>
            <a:ext cx="913765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99263" y="64008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latin typeface="Californian FB" panose="0207040306080B030204" pitchFamily="18" charset="0"/>
              </a:defRPr>
            </a:lvl1pPr>
          </a:lstStyle>
          <a:p>
            <a:fld id="{0D5E1E14-29E4-43A7-945F-0765CF1778B5}" type="slidenum">
              <a:rPr lang="en-US" smtClean="0"/>
              <a:t>‹#›</a:t>
            </a:fld>
            <a:endParaRPr lang="en-US"/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3124200" y="381000"/>
            <a:ext cx="5715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en-US" sz="1600" b="1" smtClean="0">
              <a:solidFill>
                <a:schemeClr val="accent2"/>
              </a:solidFill>
              <a:latin typeface="Californian FB" panose="0207040306080B030204" pitchFamily="18" charset="0"/>
            </a:endParaRPr>
          </a:p>
          <a:p>
            <a:pPr algn="r" eaLnBrk="1" hangingPunct="1">
              <a:defRPr/>
            </a:pPr>
            <a:r>
              <a:rPr lang="en-US" sz="1600" b="1" smtClean="0">
                <a:solidFill>
                  <a:schemeClr val="accent2"/>
                </a:solidFill>
                <a:latin typeface="Californian FB" panose="0207040306080B030204" pitchFamily="18" charset="0"/>
              </a:rPr>
              <a:t>Amity School of Engineering &amp; Technology</a:t>
            </a:r>
          </a:p>
          <a:p>
            <a:pPr algn="r" eaLnBrk="1" hangingPunct="1">
              <a:defRPr/>
            </a:pPr>
            <a:endParaRPr lang="en-US" sz="1600" b="1" smtClean="0">
              <a:solidFill>
                <a:schemeClr val="accent2"/>
              </a:solidFill>
              <a:latin typeface="Californian FB" panose="0207040306080B030204" pitchFamily="18" charset="0"/>
            </a:endParaRPr>
          </a:p>
        </p:txBody>
      </p:sp>
      <p:sp>
        <p:nvSpPr>
          <p:cNvPr id="1029" name="Rectangle 10"/>
          <p:cNvSpPr>
            <a:spLocks noChangeArrowheads="1"/>
          </p:cNvSpPr>
          <p:nvPr/>
        </p:nvSpPr>
        <p:spPr bwMode="auto">
          <a:xfrm>
            <a:off x="2438400" y="6705600"/>
            <a:ext cx="6705600" cy="152400"/>
          </a:xfrm>
          <a:prstGeom prst="rect">
            <a:avLst/>
          </a:prstGeom>
          <a:solidFill>
            <a:srgbClr val="F1B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IN" sz="1800" smtClean="0"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92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Californian FB" pitchFamily="18" charset="0"/>
              </a:defRPr>
            </a:lvl1pPr>
          </a:lstStyle>
          <a:p>
            <a:pPr>
              <a:defRPr/>
            </a:pPr>
            <a:fld id="{58D34EEA-B523-4D60-A9EF-BB3870E6E205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Californian FB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fornian FB" panose="0207040306080B030204" pitchFamily="18" charset="0"/>
              </a:defRPr>
            </a:lvl1pPr>
          </a:lstStyle>
          <a:p>
            <a:pPr>
              <a:defRPr/>
            </a:pPr>
            <a:fld id="{672620A2-AA05-4C9E-83A4-9D5490A64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7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639762"/>
          </a:xfrm>
        </p:spPr>
        <p:txBody>
          <a:bodyPr/>
          <a:lstStyle/>
          <a:p>
            <a:r>
              <a:rPr lang="en-US" dirty="0" smtClean="0"/>
              <a:t>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All lists must contain one or more list elements. Lists may contain −</a:t>
            </a:r>
          </a:p>
          <a:p>
            <a:r>
              <a:rPr lang="en-US" b="1" dirty="0"/>
              <a:t>&lt;</a:t>
            </a:r>
            <a:r>
              <a:rPr lang="en-US" b="1" dirty="0" err="1"/>
              <a:t>ul</a:t>
            </a:r>
            <a:r>
              <a:rPr lang="en-US" b="1" dirty="0"/>
              <a:t>&gt;</a:t>
            </a:r>
            <a:r>
              <a:rPr lang="en-US" dirty="0"/>
              <a:t> − An unordered list. This will list items using plain bullets.</a:t>
            </a:r>
          </a:p>
          <a:p>
            <a:r>
              <a:rPr lang="en-US" b="1" dirty="0"/>
              <a:t>&lt;</a:t>
            </a:r>
            <a:r>
              <a:rPr lang="en-US" b="1" dirty="0" err="1"/>
              <a:t>ol</a:t>
            </a:r>
            <a:r>
              <a:rPr lang="en-US" b="1" dirty="0"/>
              <a:t>&gt;</a:t>
            </a:r>
            <a:r>
              <a:rPr lang="en-US" dirty="0"/>
              <a:t> − An ordered list. This will use different schemes of numbers to list your items.</a:t>
            </a:r>
          </a:p>
          <a:p>
            <a:r>
              <a:rPr lang="en-US" b="1" dirty="0"/>
              <a:t>&lt;dl&gt;</a:t>
            </a:r>
            <a:r>
              <a:rPr lang="en-US" dirty="0"/>
              <a:t> − A definition list. This arranges your items in the same way as they are arranged in a dictionary.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0572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503238"/>
          </a:xfrm>
        </p:spPr>
        <p:txBody>
          <a:bodyPr/>
          <a:lstStyle/>
          <a:p>
            <a:r>
              <a:rPr lang="en-US" sz="3200" dirty="0" smtClean="0"/>
              <a:t>Example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952998"/>
          </a:xfrm>
        </p:spPr>
        <p:txBody>
          <a:bodyPr/>
          <a:lstStyle/>
          <a:p>
            <a:r>
              <a:rPr lang="en-US" sz="2000" dirty="0"/>
              <a:t>&lt;html&gt; </a:t>
            </a:r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/>
              <a:t>head&gt; </a:t>
            </a:r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/>
              <a:t>title&gt;HTML Ordered List&lt;/title&gt; </a:t>
            </a:r>
            <a:endParaRPr lang="en-US" sz="2000" dirty="0" smtClean="0"/>
          </a:p>
          <a:p>
            <a:r>
              <a:rPr lang="en-US" sz="2000" dirty="0" smtClean="0"/>
              <a:t>&lt;/</a:t>
            </a:r>
            <a:r>
              <a:rPr lang="en-US" sz="2000" dirty="0"/>
              <a:t>head&gt; </a:t>
            </a:r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/>
              <a:t>body&gt; </a:t>
            </a:r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 err="1"/>
              <a:t>ol</a:t>
            </a:r>
            <a:r>
              <a:rPr lang="en-US" sz="2000" dirty="0"/>
              <a:t> type = "1</a:t>
            </a:r>
            <a:r>
              <a:rPr lang="en-US" sz="2000" dirty="0" smtClean="0"/>
              <a:t>"&gt;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&lt;li&gt;Beetroot&lt;/li&gt; </a:t>
            </a:r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/>
              <a:t>li&gt;Ginger&lt;/li&gt; </a:t>
            </a:r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/>
              <a:t>li&gt;Potato&lt;/li&gt; </a:t>
            </a:r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/>
              <a:t>li&gt;Radish&lt;/li</a:t>
            </a:r>
            <a:r>
              <a:rPr lang="en-US" sz="2000" dirty="0" smtClean="0"/>
              <a:t>&gt;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&lt;/</a:t>
            </a:r>
            <a:r>
              <a:rPr lang="en-US" sz="2000" dirty="0" err="1"/>
              <a:t>ol</a:t>
            </a:r>
            <a:r>
              <a:rPr lang="en-US" sz="2000" dirty="0"/>
              <a:t>&gt; </a:t>
            </a:r>
            <a:endParaRPr lang="en-US" sz="2000" dirty="0" smtClean="0"/>
          </a:p>
          <a:p>
            <a:r>
              <a:rPr lang="en-US" sz="2000" dirty="0" smtClean="0"/>
              <a:t>&lt;/</a:t>
            </a:r>
            <a:r>
              <a:rPr lang="en-US" sz="2000" dirty="0"/>
              <a:t>body&gt; </a:t>
            </a:r>
            <a:endParaRPr lang="en-US" sz="2000" dirty="0" smtClean="0"/>
          </a:p>
          <a:p>
            <a:r>
              <a:rPr lang="en-US" sz="2000" dirty="0" smtClean="0"/>
              <a:t>&lt;/</a:t>
            </a:r>
            <a:r>
              <a:rPr lang="en-US" sz="2000" dirty="0"/>
              <a:t>html&gt;</a:t>
            </a:r>
          </a:p>
        </p:txBody>
      </p:sp>
    </p:spTree>
    <p:extLst>
      <p:ext uri="{BB962C8B-B14F-4D97-AF65-F5344CB8AC3E}">
        <p14:creationId xmlns:p14="http://schemas.microsoft.com/office/powerpoint/2010/main" val="1669963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The start Attribute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5"/>
          </a:xfrm>
        </p:spPr>
        <p:txBody>
          <a:bodyPr/>
          <a:lstStyle/>
          <a:p>
            <a:pPr algn="just"/>
            <a:r>
              <a:rPr lang="en-US" dirty="0" smtClean="0"/>
              <a:t>You </a:t>
            </a:r>
            <a:r>
              <a:rPr lang="en-US" dirty="0"/>
              <a:t>can use </a:t>
            </a:r>
            <a:r>
              <a:rPr lang="en-US" b="1" dirty="0"/>
              <a:t>start</a:t>
            </a:r>
            <a:r>
              <a:rPr lang="en-US" dirty="0"/>
              <a:t> attribute for &lt;</a:t>
            </a:r>
            <a:r>
              <a:rPr lang="en-US" dirty="0" err="1"/>
              <a:t>ol</a:t>
            </a:r>
            <a:r>
              <a:rPr lang="en-US" dirty="0"/>
              <a:t>&gt; tag to specify the starting point of numbering you need. Following are the possible options −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675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639762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952998"/>
          </a:xfrm>
        </p:spPr>
        <p:txBody>
          <a:bodyPr/>
          <a:lstStyle/>
          <a:p>
            <a:r>
              <a:rPr lang="en-US" sz="2000" dirty="0"/>
              <a:t>&lt;html</a:t>
            </a:r>
            <a:r>
              <a:rPr lang="en-US" sz="2000" dirty="0" smtClean="0"/>
              <a:t>&gt;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&lt;head&gt; </a:t>
            </a:r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/>
              <a:t>title&gt;HTML Ordered List&lt;/title&gt; </a:t>
            </a:r>
            <a:endParaRPr lang="en-US" sz="2000" dirty="0" smtClean="0"/>
          </a:p>
          <a:p>
            <a:r>
              <a:rPr lang="en-US" sz="2000" dirty="0" smtClean="0"/>
              <a:t>&lt;/</a:t>
            </a:r>
            <a:r>
              <a:rPr lang="en-US" sz="2000" dirty="0"/>
              <a:t>head&gt; </a:t>
            </a:r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/>
              <a:t>body&gt; </a:t>
            </a:r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 err="1"/>
              <a:t>ol</a:t>
            </a:r>
            <a:r>
              <a:rPr lang="en-US" sz="2000" dirty="0"/>
              <a:t> type = "i" start = "4</a:t>
            </a:r>
            <a:r>
              <a:rPr lang="en-US" sz="2000" dirty="0" smtClean="0"/>
              <a:t>"&gt;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&lt;li&gt;Beetroot&lt;/li&gt; </a:t>
            </a:r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/>
              <a:t>li&gt;Ginger&lt;/li&gt; </a:t>
            </a:r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/>
              <a:t>li&gt;Potato&lt;/li</a:t>
            </a:r>
            <a:r>
              <a:rPr lang="en-US" sz="2000" dirty="0" smtClean="0"/>
              <a:t>&gt;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&lt;li&gt;Radish&lt;/li&gt; </a:t>
            </a:r>
            <a:endParaRPr lang="en-US" sz="2000" dirty="0" smtClean="0"/>
          </a:p>
          <a:p>
            <a:r>
              <a:rPr lang="en-US" sz="2000" dirty="0" smtClean="0"/>
              <a:t>&lt;/</a:t>
            </a:r>
            <a:r>
              <a:rPr lang="en-US" sz="2000" dirty="0" err="1"/>
              <a:t>ol</a:t>
            </a:r>
            <a:r>
              <a:rPr lang="en-US" sz="2000" dirty="0"/>
              <a:t>&gt; </a:t>
            </a:r>
            <a:endParaRPr lang="en-US" sz="2000" dirty="0" smtClean="0"/>
          </a:p>
          <a:p>
            <a:r>
              <a:rPr lang="en-US" sz="2000" dirty="0" smtClean="0"/>
              <a:t>&lt;/</a:t>
            </a:r>
            <a:r>
              <a:rPr lang="en-US" sz="2000" dirty="0"/>
              <a:t>body</a:t>
            </a:r>
            <a:r>
              <a:rPr lang="en-US" sz="2000" dirty="0" smtClean="0"/>
              <a:t>&gt;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692770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Specified using the tag</a:t>
            </a:r>
          </a:p>
          <a:p>
            <a:r>
              <a:rPr lang="en-US" dirty="0" smtClean="0"/>
              <a:t>&lt;DL&gt;………&lt;/DL&gt;</a:t>
            </a:r>
          </a:p>
          <a:p>
            <a:r>
              <a:rPr lang="en-US" dirty="0" smtClean="0"/>
              <a:t>Each definition comprises of a definition term (&lt;DT&gt;) and a definition description (&lt;DD&gt;)</a:t>
            </a:r>
          </a:p>
          <a:p>
            <a:r>
              <a:rPr lang="en-US" dirty="0" smtClean="0"/>
              <a:t>Web browsers format each definition on a new line and indent 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98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&lt;h1&gt; Some Important Protocol &lt;/h1&gt;</a:t>
            </a:r>
          </a:p>
          <a:p>
            <a:r>
              <a:rPr lang="en-US" dirty="0" smtClean="0"/>
              <a:t>&lt;DT&gt;</a:t>
            </a:r>
          </a:p>
          <a:p>
            <a:r>
              <a:rPr lang="en-US" dirty="0"/>
              <a:t> </a:t>
            </a:r>
            <a:r>
              <a:rPr lang="en-US" dirty="0" smtClean="0"/>
              <a:t>    &lt;DT&gt;TCP</a:t>
            </a:r>
          </a:p>
          <a:p>
            <a:r>
              <a:rPr lang="en-US" dirty="0"/>
              <a:t> </a:t>
            </a:r>
            <a:r>
              <a:rPr lang="en-US" dirty="0" smtClean="0"/>
              <a:t>        &lt;DD&gt; Transmission Protocol</a:t>
            </a:r>
          </a:p>
          <a:p>
            <a:r>
              <a:rPr lang="en-US" dirty="0"/>
              <a:t> </a:t>
            </a:r>
            <a:r>
              <a:rPr lang="en-US" dirty="0" smtClean="0"/>
              <a:t>   &lt;DT&gt;UDP</a:t>
            </a:r>
          </a:p>
          <a:p>
            <a:r>
              <a:rPr lang="en-US" dirty="0"/>
              <a:t> </a:t>
            </a:r>
            <a:r>
              <a:rPr lang="en-US" dirty="0" smtClean="0"/>
              <a:t>        &lt;DD&gt;User Datagram Protocol</a:t>
            </a:r>
          </a:p>
          <a:p>
            <a:r>
              <a:rPr lang="en-US" dirty="0"/>
              <a:t> </a:t>
            </a:r>
            <a:r>
              <a:rPr lang="en-US" dirty="0" smtClean="0"/>
              <a:t>   &lt;DT&gt;IP</a:t>
            </a:r>
          </a:p>
          <a:p>
            <a:r>
              <a:rPr lang="en-US" dirty="0"/>
              <a:t> </a:t>
            </a:r>
            <a:r>
              <a:rPr lang="en-US" dirty="0" smtClean="0"/>
              <a:t>        &lt;DD&gt; Internet Protocol</a:t>
            </a:r>
          </a:p>
          <a:p>
            <a:r>
              <a:rPr lang="en-US" dirty="0" smtClean="0"/>
              <a:t>&lt;/DT&gt;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054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715962"/>
          </a:xfrm>
        </p:spPr>
        <p:txBody>
          <a:bodyPr/>
          <a:lstStyle/>
          <a:p>
            <a:r>
              <a:rPr lang="en-US" dirty="0" smtClean="0"/>
              <a:t>Nesting of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5"/>
          </a:xfrm>
        </p:spPr>
        <p:txBody>
          <a:bodyPr/>
          <a:lstStyle/>
          <a:p>
            <a:pPr algn="just"/>
            <a:r>
              <a:rPr lang="en-US" dirty="0" smtClean="0"/>
              <a:t>Any List can be nested within another list</a:t>
            </a:r>
          </a:p>
          <a:p>
            <a:pPr algn="just"/>
            <a:r>
              <a:rPr lang="en-US" dirty="0" smtClean="0"/>
              <a:t>When unnumbered lists are nested , the browser automatically uses a different bullets symbol for each level.</a:t>
            </a:r>
          </a:p>
          <a:p>
            <a:pPr algn="just"/>
            <a:r>
              <a:rPr lang="en-US" dirty="0" smtClean="0"/>
              <a:t>When numbered list are nested by default every level is numbered using the number (1,2,3…)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0409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&lt;OL&gt;</a:t>
            </a:r>
          </a:p>
          <a:p>
            <a:r>
              <a:rPr lang="en-US" dirty="0"/>
              <a:t> </a:t>
            </a:r>
            <a:r>
              <a:rPr lang="en-US" dirty="0" smtClean="0"/>
              <a:t>   &lt;li&gt; one&lt;/li&gt;</a:t>
            </a:r>
          </a:p>
          <a:p>
            <a:r>
              <a:rPr lang="en-US" dirty="0"/>
              <a:t> </a:t>
            </a:r>
            <a:r>
              <a:rPr lang="en-US" dirty="0" smtClean="0"/>
              <a:t>  &lt;</a:t>
            </a:r>
            <a:r>
              <a:rPr lang="en-US" dirty="0"/>
              <a:t>li&gt; </a:t>
            </a:r>
            <a:r>
              <a:rPr lang="en-US" dirty="0" smtClean="0"/>
              <a:t>two&lt;/</a:t>
            </a:r>
            <a:r>
              <a:rPr lang="en-US" dirty="0"/>
              <a:t>li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&lt;OL&gt;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&lt;li&gt; </a:t>
            </a:r>
            <a:r>
              <a:rPr lang="en-US" dirty="0" smtClean="0"/>
              <a:t>Inner one</a:t>
            </a:r>
            <a:r>
              <a:rPr lang="en-US" dirty="0"/>
              <a:t>&lt;/li&gt;</a:t>
            </a:r>
          </a:p>
          <a:p>
            <a:r>
              <a:rPr lang="en-US" dirty="0"/>
              <a:t>   &lt;li&gt; </a:t>
            </a:r>
            <a:r>
              <a:rPr lang="en-US" dirty="0" smtClean="0"/>
              <a:t>Inner two</a:t>
            </a:r>
            <a:r>
              <a:rPr lang="en-US" dirty="0"/>
              <a:t>&lt;/li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&lt;/OL&gt;</a:t>
            </a:r>
          </a:p>
          <a:p>
            <a:r>
              <a:rPr lang="en-US" dirty="0"/>
              <a:t> </a:t>
            </a:r>
            <a:r>
              <a:rPr lang="en-US" dirty="0" smtClean="0"/>
              <a:t>   &lt;li&gt; Three&lt;/li&gt;</a:t>
            </a:r>
          </a:p>
          <a:p>
            <a:r>
              <a:rPr lang="en-US" dirty="0" smtClean="0"/>
              <a:t>&lt;/OL&gt;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0902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762000"/>
          </a:xfrm>
        </p:spPr>
        <p:txBody>
          <a:bodyPr/>
          <a:lstStyle/>
          <a:p>
            <a:r>
              <a:rPr lang="en-US" dirty="0" smtClean="0"/>
              <a:t>Hyperlink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pPr algn="just"/>
            <a:r>
              <a:rPr lang="en-US" dirty="0" smtClean="0"/>
              <a:t>HTML has ability to text and/or images to another documents or section of a document.</a:t>
            </a:r>
          </a:p>
          <a:p>
            <a:pPr algn="just"/>
            <a:r>
              <a:rPr lang="en-US" dirty="0" smtClean="0"/>
              <a:t>These links are called Hyperlinks.</a:t>
            </a:r>
          </a:p>
          <a:p>
            <a:pPr algn="just"/>
            <a:r>
              <a:rPr lang="en-US" dirty="0" smtClean="0"/>
              <a:t>Browsers by default highlights the hyperlinks with color and/or underline  </a:t>
            </a:r>
          </a:p>
          <a:p>
            <a:pPr algn="just"/>
            <a:r>
              <a:rPr lang="en-US" dirty="0" smtClean="0"/>
              <a:t>Specify using the anchor tag</a:t>
            </a:r>
          </a:p>
          <a:p>
            <a:pPr algn="just"/>
            <a:r>
              <a:rPr lang="en-US" dirty="0"/>
              <a:t> </a:t>
            </a:r>
            <a:r>
              <a:rPr lang="en-US" dirty="0" smtClean="0"/>
              <a:t>   &lt;a&gt;…….&lt;/a&gt;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432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639762"/>
          </a:xfrm>
        </p:spPr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Require an attribute called “HREF” which specify the path of the resources to be linked</a:t>
            </a:r>
          </a:p>
          <a:p>
            <a:pPr algn="just"/>
            <a:r>
              <a:rPr lang="en-US" dirty="0" smtClean="0"/>
              <a:t>  </a:t>
            </a:r>
            <a:r>
              <a:rPr lang="en-US" dirty="0" smtClean="0"/>
              <a:t>&lt;a </a:t>
            </a:r>
            <a:r>
              <a:rPr lang="en-US" dirty="0" err="1" smtClean="0"/>
              <a:t>href</a:t>
            </a:r>
            <a:r>
              <a:rPr lang="en-US" dirty="0" smtClean="0"/>
              <a:t>=“google.com”&gt; Search &lt;/a&gt;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033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90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HTML Unordered Lists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229600" cy="4525963"/>
          </a:xfrm>
        </p:spPr>
        <p:txBody>
          <a:bodyPr/>
          <a:lstStyle/>
          <a:p>
            <a:r>
              <a:rPr lang="en-US" dirty="0" smtClean="0"/>
              <a:t>An </a:t>
            </a:r>
            <a:r>
              <a:rPr lang="en-US" dirty="0"/>
              <a:t>unordered list is a collection of related items that have no special order or sequence. This list is created by using HTML </a:t>
            </a:r>
            <a:r>
              <a:rPr lang="en-US" b="1" dirty="0"/>
              <a:t>&lt;</a:t>
            </a:r>
            <a:r>
              <a:rPr lang="en-US" b="1" dirty="0" err="1"/>
              <a:t>ul</a:t>
            </a:r>
            <a:r>
              <a:rPr lang="en-US" b="1" dirty="0"/>
              <a:t>&gt;</a:t>
            </a:r>
            <a:r>
              <a:rPr lang="en-US" dirty="0"/>
              <a:t> tag. Each item in the list is marked with a bullet.</a:t>
            </a:r>
          </a:p>
        </p:txBody>
      </p:sp>
    </p:spTree>
    <p:extLst>
      <p:ext uri="{BB962C8B-B14F-4D97-AF65-F5344CB8AC3E}">
        <p14:creationId xmlns:p14="http://schemas.microsoft.com/office/powerpoint/2010/main" val="1815780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90600"/>
            <a:ext cx="8229600" cy="639762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/>
          <a:lstStyle/>
          <a:p>
            <a:r>
              <a:rPr lang="en-US" dirty="0"/>
              <a:t>&lt;html&gt; &lt;head&gt; &lt;title&gt;HTML Unordered List&lt;/title&gt; &lt;/head&gt; &lt;body&gt; &lt;</a:t>
            </a:r>
            <a:r>
              <a:rPr lang="en-US" dirty="0" err="1"/>
              <a:t>ul</a:t>
            </a:r>
            <a:r>
              <a:rPr lang="en-US" dirty="0"/>
              <a:t>&gt; &lt;li&gt;Beetroot&lt;/li&gt; &lt;li&gt;Ginger&lt;/li&gt; &lt;li&gt;Potato&lt;/li&gt; &lt;li&gt;Radish&lt;/li&gt; &lt;/</a:t>
            </a:r>
            <a:r>
              <a:rPr lang="en-US" dirty="0" err="1"/>
              <a:t>ul</a:t>
            </a:r>
            <a:r>
              <a:rPr lang="en-US" dirty="0"/>
              <a:t>&gt; &lt;/body&gt; &lt;/html&gt;</a:t>
            </a:r>
          </a:p>
        </p:txBody>
      </p:sp>
    </p:spTree>
    <p:extLst>
      <p:ext uri="{BB962C8B-B14F-4D97-AF65-F5344CB8AC3E}">
        <p14:creationId xmlns:p14="http://schemas.microsoft.com/office/powerpoint/2010/main" val="3465466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906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The type Attribute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5"/>
          </a:xfrm>
        </p:spPr>
        <p:txBody>
          <a:bodyPr/>
          <a:lstStyle/>
          <a:p>
            <a:r>
              <a:rPr lang="en-US" dirty="0"/>
              <a:t>You can use </a:t>
            </a:r>
            <a:r>
              <a:rPr lang="en-US" b="1" dirty="0"/>
              <a:t>type</a:t>
            </a:r>
            <a:r>
              <a:rPr lang="en-US" dirty="0"/>
              <a:t> attribute for &lt;</a:t>
            </a:r>
            <a:r>
              <a:rPr lang="en-US" dirty="0" err="1"/>
              <a:t>ul</a:t>
            </a:r>
            <a:r>
              <a:rPr lang="en-US" dirty="0"/>
              <a:t>&gt; tag to specify the type of bullet you like. By default, it is a disc. Following are the possible options −</a:t>
            </a:r>
          </a:p>
        </p:txBody>
      </p:sp>
    </p:spTree>
    <p:extLst>
      <p:ext uri="{BB962C8B-B14F-4D97-AF65-F5344CB8AC3E}">
        <p14:creationId xmlns:p14="http://schemas.microsoft.com/office/powerpoint/2010/main" val="2467379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39762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&lt;html&gt; </a:t>
            </a:r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/>
              <a:t>head&gt; </a:t>
            </a:r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/>
              <a:t>title&gt;HTML Unordered List&lt;/title</a:t>
            </a:r>
            <a:r>
              <a:rPr lang="en-US" sz="2000" dirty="0" smtClean="0"/>
              <a:t>&gt;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&lt;/head&gt; </a:t>
            </a:r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/>
              <a:t>body</a:t>
            </a:r>
            <a:r>
              <a:rPr lang="en-US" sz="2000" dirty="0" smtClean="0"/>
              <a:t>&gt;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&lt;</a:t>
            </a:r>
            <a:r>
              <a:rPr lang="en-US" sz="2000" dirty="0" err="1"/>
              <a:t>ul</a:t>
            </a:r>
            <a:r>
              <a:rPr lang="en-US" sz="2000" dirty="0"/>
              <a:t> type = "square"&gt; </a:t>
            </a:r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/>
              <a:t>li&gt;Beetroot&lt;/li&gt; </a:t>
            </a:r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/>
              <a:t>li&gt;Ginger&lt;/li&gt; </a:t>
            </a:r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/>
              <a:t>li&gt;Potato&lt;/li&gt; </a:t>
            </a:r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/>
              <a:t>li&gt;Radish&lt;/li&gt; </a:t>
            </a:r>
            <a:endParaRPr lang="en-US" sz="2000" dirty="0" smtClean="0"/>
          </a:p>
          <a:p>
            <a:r>
              <a:rPr lang="en-US" sz="2000" dirty="0" smtClean="0"/>
              <a:t>&lt;/</a:t>
            </a:r>
            <a:r>
              <a:rPr lang="en-US" sz="2000" dirty="0" err="1"/>
              <a:t>ul</a:t>
            </a:r>
            <a:r>
              <a:rPr lang="en-US" sz="2000" dirty="0" smtClean="0"/>
              <a:t>&gt;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&lt;/body&gt; </a:t>
            </a:r>
            <a:endParaRPr lang="en-US" sz="2000" dirty="0" smtClean="0"/>
          </a:p>
          <a:p>
            <a:r>
              <a:rPr lang="en-US" sz="2000" dirty="0" smtClean="0"/>
              <a:t>&lt;/</a:t>
            </a:r>
            <a:r>
              <a:rPr lang="en-US" sz="2000" dirty="0"/>
              <a:t>html&gt;</a:t>
            </a:r>
          </a:p>
        </p:txBody>
      </p:sp>
    </p:spTree>
    <p:extLst>
      <p:ext uri="{BB962C8B-B14F-4D97-AF65-F5344CB8AC3E}">
        <p14:creationId xmlns:p14="http://schemas.microsoft.com/office/powerpoint/2010/main" val="1376481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85800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876798"/>
          </a:xfrm>
        </p:spPr>
        <p:txBody>
          <a:bodyPr/>
          <a:lstStyle/>
          <a:p>
            <a:r>
              <a:rPr lang="en-US" sz="2000" dirty="0"/>
              <a:t>&lt;html&gt; </a:t>
            </a:r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/>
              <a:t>head</a:t>
            </a:r>
            <a:r>
              <a:rPr lang="en-US" sz="2000" dirty="0" smtClean="0"/>
              <a:t>&gt;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&lt;title&gt;HTML Unordered List&lt;/title&gt; </a:t>
            </a:r>
            <a:endParaRPr lang="en-US" sz="2000" dirty="0" smtClean="0"/>
          </a:p>
          <a:p>
            <a:r>
              <a:rPr lang="en-US" sz="2000" dirty="0" smtClean="0"/>
              <a:t>&lt;/</a:t>
            </a:r>
            <a:r>
              <a:rPr lang="en-US" sz="2000" dirty="0"/>
              <a:t>head&gt; </a:t>
            </a:r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/>
              <a:t>body</a:t>
            </a:r>
            <a:r>
              <a:rPr lang="en-US" sz="2000" dirty="0" smtClean="0"/>
              <a:t>&gt;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&lt;</a:t>
            </a:r>
            <a:r>
              <a:rPr lang="en-US" sz="2000" dirty="0" err="1"/>
              <a:t>ul</a:t>
            </a:r>
            <a:r>
              <a:rPr lang="en-US" sz="2000" dirty="0"/>
              <a:t> type = "disc"&gt; </a:t>
            </a:r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/>
              <a:t>li&gt;Beetroot&lt;/li&gt; </a:t>
            </a:r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/>
              <a:t>li&gt;Ginger&lt;/li&gt; </a:t>
            </a:r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/>
              <a:t>li&gt;Potato&lt;/li&gt; </a:t>
            </a:r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/>
              <a:t>li&gt;Radish&lt;/li&gt; </a:t>
            </a:r>
            <a:endParaRPr lang="en-US" sz="2000" dirty="0" smtClean="0"/>
          </a:p>
          <a:p>
            <a:r>
              <a:rPr lang="en-US" sz="2000" dirty="0" smtClean="0"/>
              <a:t>&lt;/</a:t>
            </a:r>
            <a:r>
              <a:rPr lang="en-US" sz="2000" dirty="0" err="1"/>
              <a:t>ul</a:t>
            </a:r>
            <a:r>
              <a:rPr lang="en-US" sz="2000" dirty="0"/>
              <a:t>&gt; </a:t>
            </a:r>
            <a:endParaRPr lang="en-US" sz="2000" dirty="0" smtClean="0"/>
          </a:p>
          <a:p>
            <a:r>
              <a:rPr lang="en-US" sz="2000" dirty="0" smtClean="0"/>
              <a:t>&lt;/</a:t>
            </a:r>
            <a:r>
              <a:rPr lang="en-US" sz="2000" dirty="0"/>
              <a:t>body&gt; </a:t>
            </a:r>
            <a:endParaRPr lang="en-US" sz="2000" dirty="0" smtClean="0"/>
          </a:p>
          <a:p>
            <a:r>
              <a:rPr lang="en-US" sz="2000" dirty="0" smtClean="0"/>
              <a:t>&lt;/</a:t>
            </a:r>
            <a:r>
              <a:rPr lang="en-US" sz="2000" dirty="0"/>
              <a:t>html&gt;</a:t>
            </a:r>
          </a:p>
        </p:txBody>
      </p:sp>
    </p:spTree>
    <p:extLst>
      <p:ext uri="{BB962C8B-B14F-4D97-AF65-F5344CB8AC3E}">
        <p14:creationId xmlns:p14="http://schemas.microsoft.com/office/powerpoint/2010/main" val="1259333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HTML Ordered Lists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09800"/>
            <a:ext cx="8229600" cy="4525963"/>
          </a:xfrm>
        </p:spPr>
        <p:txBody>
          <a:bodyPr/>
          <a:lstStyle/>
          <a:p>
            <a:pPr algn="just"/>
            <a:r>
              <a:rPr lang="en-US" dirty="0" smtClean="0"/>
              <a:t>If </a:t>
            </a:r>
            <a:r>
              <a:rPr lang="en-US" dirty="0"/>
              <a:t>you are required to put your items in a numbered list instead of bulleted, then HTML ordered list will be used. This list is created by using </a:t>
            </a:r>
            <a:r>
              <a:rPr lang="en-US" b="1" dirty="0"/>
              <a:t>&lt;</a:t>
            </a:r>
            <a:r>
              <a:rPr lang="en-US" b="1" dirty="0" err="1"/>
              <a:t>ol</a:t>
            </a:r>
            <a:r>
              <a:rPr lang="en-US" b="1" dirty="0"/>
              <a:t>&gt;</a:t>
            </a:r>
            <a:r>
              <a:rPr lang="en-US" dirty="0"/>
              <a:t> tag. The numbering starts at one and is incremented by one for each successive ordered list element tagged with &lt;li&gt;.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61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15962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5029198"/>
          </a:xfrm>
        </p:spPr>
        <p:txBody>
          <a:bodyPr/>
          <a:lstStyle/>
          <a:p>
            <a:r>
              <a:rPr lang="en-US" sz="2000" dirty="0"/>
              <a:t>&lt;html&gt; </a:t>
            </a:r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/>
              <a:t>head</a:t>
            </a:r>
            <a:r>
              <a:rPr lang="en-US" sz="2000" dirty="0" smtClean="0"/>
              <a:t>&gt;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&lt;title&gt;HTML Ordered List&lt;/title</a:t>
            </a:r>
            <a:r>
              <a:rPr lang="en-US" sz="2000" dirty="0" smtClean="0"/>
              <a:t>&gt;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&lt;/head&gt; </a:t>
            </a:r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/>
              <a:t>body&gt; </a:t>
            </a:r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 err="1"/>
              <a:t>ol</a:t>
            </a:r>
            <a:r>
              <a:rPr lang="en-US" sz="2000" dirty="0"/>
              <a:t>&gt; </a:t>
            </a:r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/>
              <a:t>li&gt;Beetroot&lt;/li&gt; </a:t>
            </a:r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/>
              <a:t>li&gt;Ginger&lt;/li&gt; </a:t>
            </a:r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/>
              <a:t>li&gt;Potato&lt;/li&gt; </a:t>
            </a:r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/>
              <a:t>li&gt;Radish&lt;/li&gt; </a:t>
            </a:r>
            <a:endParaRPr lang="en-US" sz="2000" dirty="0" smtClean="0"/>
          </a:p>
          <a:p>
            <a:r>
              <a:rPr lang="en-US" sz="2000" dirty="0" smtClean="0"/>
              <a:t>&lt;/</a:t>
            </a:r>
            <a:r>
              <a:rPr lang="en-US" sz="2000" dirty="0" err="1"/>
              <a:t>ol</a:t>
            </a:r>
            <a:r>
              <a:rPr lang="en-US" sz="2000" dirty="0"/>
              <a:t>&gt; </a:t>
            </a:r>
            <a:endParaRPr lang="en-US" sz="2000" dirty="0" smtClean="0"/>
          </a:p>
          <a:p>
            <a:r>
              <a:rPr lang="en-US" sz="2000" dirty="0" smtClean="0"/>
              <a:t>&lt;/</a:t>
            </a:r>
            <a:r>
              <a:rPr lang="en-US" sz="2000" dirty="0"/>
              <a:t>body&gt; </a:t>
            </a:r>
            <a:endParaRPr lang="en-US" sz="2000" dirty="0" smtClean="0"/>
          </a:p>
          <a:p>
            <a:r>
              <a:rPr lang="en-US" sz="2000" dirty="0" smtClean="0"/>
              <a:t>&lt;/</a:t>
            </a:r>
            <a:r>
              <a:rPr lang="en-US" sz="2000" dirty="0"/>
              <a:t>html&gt;</a:t>
            </a:r>
          </a:p>
        </p:txBody>
      </p:sp>
    </p:spTree>
    <p:extLst>
      <p:ext uri="{BB962C8B-B14F-4D97-AF65-F5344CB8AC3E}">
        <p14:creationId xmlns:p14="http://schemas.microsoft.com/office/powerpoint/2010/main" val="644176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The type Attribute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5"/>
          </a:xfrm>
        </p:spPr>
        <p:txBody>
          <a:bodyPr/>
          <a:lstStyle/>
          <a:p>
            <a:r>
              <a:rPr lang="en-US" dirty="0"/>
              <a:t>You can use </a:t>
            </a:r>
            <a:r>
              <a:rPr lang="en-US" b="1" dirty="0"/>
              <a:t>type</a:t>
            </a:r>
            <a:r>
              <a:rPr lang="en-US" dirty="0"/>
              <a:t> attribute for &lt;</a:t>
            </a:r>
            <a:r>
              <a:rPr lang="en-US" dirty="0" err="1"/>
              <a:t>ol</a:t>
            </a:r>
            <a:r>
              <a:rPr lang="en-US" dirty="0"/>
              <a:t>&gt; tag to specify the type of numbering you like. By default, it is a number. Following are the possible options −</a:t>
            </a:r>
          </a:p>
        </p:txBody>
      </p:sp>
    </p:spTree>
    <p:extLst>
      <p:ext uri="{BB962C8B-B14F-4D97-AF65-F5344CB8AC3E}">
        <p14:creationId xmlns:p14="http://schemas.microsoft.com/office/powerpoint/2010/main" val="2532515111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Theme1" id="{D61E1D68-0A5F-4C63-AB46-0CC1B60F8376}" vid="{A10BED4B-2F1C-4D53-A2EA-682C0DCFFC06}"/>
    </a:ext>
  </a:extLst>
</a:theme>
</file>

<file path=ppt/theme/theme2.xml><?xml version="1.0" encoding="utf-8"?>
<a:theme xmlns:a="http://schemas.openxmlformats.org/drawingml/2006/main" name="Custom Desig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Amity Format</Template>
  <TotalTime>211</TotalTime>
  <Words>700</Words>
  <Application>Microsoft Office PowerPoint</Application>
  <PresentationFormat>On-screen Show (4:3)</PresentationFormat>
  <Paragraphs>125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Theme1</vt:lpstr>
      <vt:lpstr>Custom Design</vt:lpstr>
      <vt:lpstr>List</vt:lpstr>
      <vt:lpstr>HTML Unordered Lists </vt:lpstr>
      <vt:lpstr>Example</vt:lpstr>
      <vt:lpstr>The type Attribute </vt:lpstr>
      <vt:lpstr>Example</vt:lpstr>
      <vt:lpstr>Examples</vt:lpstr>
      <vt:lpstr>HTML Ordered Lists </vt:lpstr>
      <vt:lpstr>Example</vt:lpstr>
      <vt:lpstr>The type Attribute </vt:lpstr>
      <vt:lpstr>Example</vt:lpstr>
      <vt:lpstr>The start Attribute </vt:lpstr>
      <vt:lpstr>Example</vt:lpstr>
      <vt:lpstr>Definition List</vt:lpstr>
      <vt:lpstr>Example</vt:lpstr>
      <vt:lpstr>Nesting of Lists</vt:lpstr>
      <vt:lpstr>Example</vt:lpstr>
      <vt:lpstr>Hyperlink</vt:lpstr>
      <vt:lpstr>Cont..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</dc:title>
  <dc:creator>LENOVO</dc:creator>
  <cp:lastModifiedBy>LENOVO</cp:lastModifiedBy>
  <cp:revision>32</cp:revision>
  <dcterms:created xsi:type="dcterms:W3CDTF">2017-07-12T17:11:55Z</dcterms:created>
  <dcterms:modified xsi:type="dcterms:W3CDTF">2017-09-02T11:48:42Z</dcterms:modified>
</cp:coreProperties>
</file>