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sldIdLst>
    <p:sldId id="273" r:id="rId3"/>
    <p:sldId id="274" r:id="rId4"/>
    <p:sldId id="275" r:id="rId5"/>
    <p:sldId id="276" r:id="rId6"/>
    <p:sldId id="277" r:id="rId7"/>
    <p:sldId id="278" r:id="rId8"/>
    <p:sldId id="279" r:id="rId9"/>
    <p:sldId id="280" r:id="rId10"/>
    <p:sldId id="281" r:id="rId11"/>
    <p:sldId id="282" r:id="rId12"/>
    <p:sldId id="283" r:id="rId13"/>
    <p:sldId id="284" r:id="rId14"/>
    <p:sldId id="285" r:id="rId15"/>
    <p:sldId id="286" r:id="rId16"/>
    <p:sldId id="287" r:id="rId17"/>
    <p:sldId id="288" r:id="rId18"/>
    <p:sldId id="289" r:id="rId19"/>
    <p:sldId id="290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latin typeface="Californian FB" pitchFamily="18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093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39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  <a:prstGeom prst="rect">
            <a:avLst/>
          </a:prstGeom>
        </p:spPr>
        <p:txBody>
          <a:bodyPr vert="eaVert"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7556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pPr lvl="0"/>
            <a:r>
              <a:rPr lang="en-US" noProof="0" smtClean="0"/>
              <a:t>Click icon to add table</a:t>
            </a:r>
            <a:endParaRPr lang="en-IN" noProof="0" dirty="0" smtClean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78662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7813"/>
            <a:ext cx="77724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914400" y="1600202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2"/>
            <a:ext cx="3810000" cy="45307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914400" y="6251575"/>
            <a:ext cx="19812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fld id="{16CB3BE7-E364-4C3B-A451-C6F696037F0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352800" y="6248400"/>
            <a:ext cx="2971800" cy="457200"/>
          </a:xfrm>
          <a:prstGeom prst="rect">
            <a:avLst/>
          </a:prstGeom>
        </p:spPr>
        <p:txBody>
          <a:bodyPr/>
          <a:lstStyle>
            <a:lvl1pPr eaLnBrk="1" hangingPunct="1">
              <a:defRPr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81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18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0939" y="214314"/>
            <a:ext cx="7793037" cy="1462087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182688" y="2017713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82688" y="4151313"/>
            <a:ext cx="7772400" cy="19812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xfrm>
            <a:off x="1162050" y="6243638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16CB3BE7-E364-4C3B-A451-C6F696037F0D}" type="datetimeFigureOut">
              <a:rPr lang="en-US" smtClean="0"/>
              <a:t>9/2/2017</a:t>
            </a:fld>
            <a:endParaRPr lang="en-US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657600" y="6243638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10948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569FDE-181B-416A-B3DB-6C42D042ABA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2CBA34-D02F-47D5-9EA8-7A8A996147A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162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2DB84D-F3DA-472B-BF26-4160F43C4C3E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68C001-B06C-44F0-8BB8-32909FDCD3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5437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6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727A59-3213-40F5-B505-4022D226E22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39D3C2-6795-43ED-A880-C920475092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490101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6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912F56-4792-4798-A6FD-EE9C851A7BFA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B4DD75-45D9-436A-8B23-F94DE275F0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6058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8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8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C1C216-23AF-4583-8F5E-FEEF1D55B82E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769D81-AD8A-469F-B124-287AB8D77A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9459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  <a:lvl2pPr>
              <a:defRPr>
                <a:latin typeface="Californian FB" pitchFamily="18" charset="0"/>
              </a:defRPr>
            </a:lvl2pPr>
            <a:lvl3pPr>
              <a:defRPr>
                <a:latin typeface="Californian FB" pitchFamily="18" charset="0"/>
              </a:defRPr>
            </a:lvl3pPr>
            <a:lvl4pPr>
              <a:defRPr>
                <a:latin typeface="Californian FB" pitchFamily="18" charset="0"/>
              </a:defRPr>
            </a:lvl4pPr>
            <a:lvl5pPr>
              <a:defRPr>
                <a:latin typeface="Californian FB" pitchFamily="18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00275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53092D-BB90-4F37-922B-8803CD6ECB6D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BD9C1-4C1D-4E9F-9FF5-6DCEAB64C21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59457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B2091E-8046-4732-9E42-3E43E1231203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DCCF4B-14E3-40D1-A163-628AECEE4CD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03912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6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3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CA1AAB-97EB-4E07-929B-92F1C8E45388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1C302B-FD4E-47F0-9F56-1792E6A01E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55905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85DFA6-E289-4B44-B698-B2E4392EED89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CA765D-DC4B-482D-A008-4555D36DF8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6220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BC15BE-0671-49BD-9CC8-6406B01A8E0D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0FC1D-2D88-474A-B5EC-A694833624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77390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4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4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B421B8-8DB0-4719-8227-2B16B52F7872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4BE0E7-DECE-4DDB-8745-D0FED7DE2F7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6598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latin typeface="Californian FB" pitchFamily="18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5470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itchFamily="18" charset="0"/>
              </a:defRPr>
            </a:lvl1pPr>
            <a:lvl2pPr>
              <a:defRPr sz="2400">
                <a:latin typeface="Californian FB" pitchFamily="18" charset="0"/>
              </a:defRPr>
            </a:lvl2pPr>
            <a:lvl3pPr>
              <a:defRPr sz="2000">
                <a:latin typeface="Californian FB" pitchFamily="18" charset="0"/>
              </a:defRPr>
            </a:lvl3pPr>
            <a:lvl4pPr>
              <a:defRPr sz="1800">
                <a:latin typeface="Californian FB" pitchFamily="18" charset="0"/>
              </a:defRPr>
            </a:lvl4pPr>
            <a:lvl5pPr>
              <a:defRPr sz="1800">
                <a:latin typeface="Californian FB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>
                <a:latin typeface="Californian FB" pitchFamily="18" charset="0"/>
              </a:defRPr>
            </a:lvl1pPr>
            <a:lvl2pPr>
              <a:defRPr sz="2400">
                <a:latin typeface="Californian FB" pitchFamily="18" charset="0"/>
              </a:defRPr>
            </a:lvl2pPr>
            <a:lvl3pPr>
              <a:defRPr sz="2000">
                <a:latin typeface="Californian FB" pitchFamily="18" charset="0"/>
              </a:defRPr>
            </a:lvl3pPr>
            <a:lvl4pPr>
              <a:defRPr sz="1800">
                <a:latin typeface="Californian FB" pitchFamily="18" charset="0"/>
              </a:defRPr>
            </a:lvl4pPr>
            <a:lvl5pPr>
              <a:defRPr sz="1800">
                <a:latin typeface="Californian FB" pitchFamily="18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540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itchFamily="18" charset="0"/>
              </a:defRPr>
            </a:lvl1pPr>
            <a:lvl2pPr>
              <a:defRPr sz="2000">
                <a:latin typeface="Californian FB" pitchFamily="18" charset="0"/>
              </a:defRPr>
            </a:lvl2pPr>
            <a:lvl3pPr>
              <a:defRPr sz="1800">
                <a:latin typeface="Californian FB" pitchFamily="18" charset="0"/>
              </a:defRPr>
            </a:lvl3pPr>
            <a:lvl4pPr>
              <a:defRPr sz="1600">
                <a:latin typeface="Californian FB" pitchFamily="18" charset="0"/>
              </a:defRPr>
            </a:lvl4pPr>
            <a:lvl5pPr>
              <a:defRPr sz="1600">
                <a:latin typeface="Californian FB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latin typeface="Californian FB" pitchFamily="18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Californian FB" pitchFamily="18" charset="0"/>
              </a:defRPr>
            </a:lvl1pPr>
            <a:lvl2pPr>
              <a:defRPr sz="2000">
                <a:latin typeface="Californian FB" pitchFamily="18" charset="0"/>
              </a:defRPr>
            </a:lvl2pPr>
            <a:lvl3pPr>
              <a:defRPr sz="1800">
                <a:latin typeface="Californian FB" pitchFamily="18" charset="0"/>
              </a:defRPr>
            </a:lvl3pPr>
            <a:lvl4pPr>
              <a:defRPr sz="1600">
                <a:latin typeface="Californian FB" pitchFamily="18" charset="0"/>
              </a:defRPr>
            </a:lvl4pPr>
            <a:lvl5pPr>
              <a:defRPr sz="1600">
                <a:latin typeface="Californian FB" pitchFamily="18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153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4112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889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>
                <a:latin typeface="Californian FB" pitchFamily="18" charset="0"/>
              </a:defRPr>
            </a:lvl1pPr>
            <a:lvl2pPr>
              <a:defRPr sz="2800">
                <a:latin typeface="Californian FB" pitchFamily="18" charset="0"/>
              </a:defRPr>
            </a:lvl2pPr>
            <a:lvl3pPr>
              <a:defRPr sz="2400">
                <a:latin typeface="Californian FB" pitchFamily="18" charset="0"/>
              </a:defRPr>
            </a:lvl3pPr>
            <a:lvl4pPr>
              <a:defRPr sz="2000">
                <a:latin typeface="Californian FB" pitchFamily="18" charset="0"/>
              </a:defRPr>
            </a:lvl4pPr>
            <a:lvl5pPr>
              <a:defRPr sz="2000">
                <a:latin typeface="Californian FB" pitchFamily="18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00386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>
                <a:latin typeface="Californian FB" pitchFamily="18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IN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>
                <a:latin typeface="Californian FB" pitchFamily="18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IN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>
                <a:latin typeface="Californian FB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4867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7" descr="8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3365"/>
          <a:stretch>
            <a:fillRect/>
          </a:stretch>
        </p:blipFill>
        <p:spPr bwMode="auto">
          <a:xfrm>
            <a:off x="3176" y="3177"/>
            <a:ext cx="9137650" cy="113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99263" y="64008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100">
                <a:latin typeface="Californian FB" panose="0207040306080B030204" pitchFamily="18" charset="0"/>
              </a:defRPr>
            </a:lvl1pPr>
          </a:lstStyle>
          <a:p>
            <a:fld id="{0D5E1E14-29E4-43A7-945F-0765CF1778B5}" type="slidenum">
              <a:rPr lang="en-US" smtClean="0"/>
              <a:t>‹#›</a:t>
            </a:fld>
            <a:endParaRPr lang="en-US"/>
          </a:p>
        </p:txBody>
      </p:sp>
      <p:sp>
        <p:nvSpPr>
          <p:cNvPr id="1028" name="Rectangle 8"/>
          <p:cNvSpPr>
            <a:spLocks noChangeArrowheads="1"/>
          </p:cNvSpPr>
          <p:nvPr/>
        </p:nvSpPr>
        <p:spPr bwMode="auto">
          <a:xfrm>
            <a:off x="3124200" y="381000"/>
            <a:ext cx="57150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endParaRPr lang="en-US" sz="1600" b="1" smtClean="0">
              <a:solidFill>
                <a:schemeClr val="accent2"/>
              </a:solidFill>
              <a:latin typeface="Californian FB" panose="0207040306080B030204" pitchFamily="18" charset="0"/>
            </a:endParaRPr>
          </a:p>
          <a:p>
            <a:pPr algn="r" eaLnBrk="1" hangingPunct="1">
              <a:defRPr/>
            </a:pPr>
            <a:r>
              <a:rPr lang="en-US" sz="1600" b="1" smtClean="0">
                <a:solidFill>
                  <a:schemeClr val="accent2"/>
                </a:solidFill>
                <a:latin typeface="Californian FB" panose="0207040306080B030204" pitchFamily="18" charset="0"/>
              </a:rPr>
              <a:t>Amity School of Engineering &amp; Technology</a:t>
            </a:r>
          </a:p>
          <a:p>
            <a:pPr algn="r" eaLnBrk="1" hangingPunct="1">
              <a:defRPr/>
            </a:pPr>
            <a:endParaRPr lang="en-US" sz="1600" b="1" smtClean="0">
              <a:solidFill>
                <a:schemeClr val="accent2"/>
              </a:solidFill>
              <a:latin typeface="Californian FB" panose="0207040306080B030204" pitchFamily="18" charset="0"/>
            </a:endParaRPr>
          </a:p>
        </p:txBody>
      </p:sp>
      <p:sp>
        <p:nvSpPr>
          <p:cNvPr id="1029" name="Rectangle 10"/>
          <p:cNvSpPr>
            <a:spLocks noChangeArrowheads="1"/>
          </p:cNvSpPr>
          <p:nvPr/>
        </p:nvSpPr>
        <p:spPr bwMode="auto">
          <a:xfrm>
            <a:off x="2438400" y="6705600"/>
            <a:ext cx="6705600" cy="152400"/>
          </a:xfrm>
          <a:prstGeom prst="rect">
            <a:avLst/>
          </a:prstGeom>
          <a:solidFill>
            <a:srgbClr val="F1B43B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endParaRPr lang="en-IN" sz="1800" smtClean="0">
              <a:latin typeface="Californian FB" panose="0207040306080B03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092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4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fld id="{58D34EEA-B523-4D60-A9EF-BB3870E6E205}" type="datetime1">
              <a:rPr lang="en-US"/>
              <a:pPr>
                <a:defRPr/>
              </a:pPr>
              <a:t>9/2/2017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hangingPunct="1">
              <a:defRPr sz="1200">
                <a:solidFill>
                  <a:schemeClr val="tx1">
                    <a:tint val="75000"/>
                  </a:schemeClr>
                </a:solidFill>
                <a:latin typeface="Californian FB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4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  <a:latin typeface="Californian FB" panose="0207040306080B030204" pitchFamily="18" charset="0"/>
              </a:defRPr>
            </a:lvl1pPr>
          </a:lstStyle>
          <a:p>
            <a:pPr>
              <a:defRPr/>
            </a:pPr>
            <a:fld id="{672620A2-AA05-4C9E-83A4-9D5490A6423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7741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66800"/>
            <a:ext cx="8229600" cy="639762"/>
          </a:xfrm>
        </p:spPr>
        <p:txBody>
          <a:bodyPr/>
          <a:lstStyle/>
          <a:p>
            <a:r>
              <a:rPr lang="en-US" dirty="0" smtClean="0"/>
              <a:t>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All lists must contain one or more list elements. Lists may contain −</a:t>
            </a:r>
          </a:p>
          <a:p>
            <a:r>
              <a:rPr lang="en-US" b="1" dirty="0"/>
              <a:t>&lt;</a:t>
            </a:r>
            <a:r>
              <a:rPr lang="en-US" b="1" dirty="0" err="1"/>
              <a:t>ul</a:t>
            </a:r>
            <a:r>
              <a:rPr lang="en-US" b="1" dirty="0"/>
              <a:t>&gt;</a:t>
            </a:r>
            <a:r>
              <a:rPr lang="en-US" dirty="0"/>
              <a:t> − An unordered list. This will list items using plain bullets.</a:t>
            </a:r>
          </a:p>
          <a:p>
            <a:r>
              <a:rPr lang="en-US" b="1" dirty="0"/>
              <a:t>&lt;</a:t>
            </a:r>
            <a:r>
              <a:rPr lang="en-US" b="1" dirty="0" err="1"/>
              <a:t>ol</a:t>
            </a:r>
            <a:r>
              <a:rPr lang="en-US" b="1" dirty="0"/>
              <a:t>&gt;</a:t>
            </a:r>
            <a:r>
              <a:rPr lang="en-US" dirty="0"/>
              <a:t> − An ordered list. This will use different schemes of numbers to list your items.</a:t>
            </a:r>
          </a:p>
          <a:p>
            <a:r>
              <a:rPr lang="en-US" b="1" dirty="0"/>
              <a:t>&lt;dl&gt;</a:t>
            </a:r>
            <a:r>
              <a:rPr lang="en-US" dirty="0"/>
              <a:t> − A definition list. This arranges your items in the same way as they are arranged in a dictionary.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40572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503238"/>
          </a:xfrm>
        </p:spPr>
        <p:txBody>
          <a:bodyPr/>
          <a:lstStyle/>
          <a:p>
            <a:r>
              <a:rPr lang="en-US" sz="3200" dirty="0" smtClean="0"/>
              <a:t>Example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952998"/>
          </a:xfrm>
        </p:spPr>
        <p:txBody>
          <a:bodyPr/>
          <a:lstStyle/>
          <a:p>
            <a:r>
              <a:rPr lang="en-US" sz="2000" dirty="0"/>
              <a:t>&lt;html&gt;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head&gt;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title&gt;HTML Ordered List&lt;/title&gt;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head&gt;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body&gt;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 err="1"/>
              <a:t>ol</a:t>
            </a:r>
            <a:r>
              <a:rPr lang="en-US" sz="2000" dirty="0"/>
              <a:t> type = "1</a:t>
            </a:r>
            <a:r>
              <a:rPr lang="en-US" sz="2000" dirty="0" smtClean="0"/>
              <a:t>"&gt;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&lt;li&gt;Beetroot&lt;/li&gt;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li&gt;Ginger&lt;/li&gt;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li&gt;Potato&lt;/li&gt;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li&gt;Radish&lt;/li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&lt;/</a:t>
            </a:r>
            <a:r>
              <a:rPr lang="en-US" sz="2000" dirty="0" err="1"/>
              <a:t>ol</a:t>
            </a:r>
            <a:r>
              <a:rPr lang="en-US" sz="2000" dirty="0"/>
              <a:t>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body&gt;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1669963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start Attribute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3992565"/>
          </a:xfrm>
        </p:spPr>
        <p:txBody>
          <a:bodyPr/>
          <a:lstStyle/>
          <a:p>
            <a:pPr algn="just"/>
            <a:r>
              <a:rPr lang="en-US" dirty="0" smtClean="0"/>
              <a:t>You </a:t>
            </a:r>
            <a:r>
              <a:rPr lang="en-US" dirty="0"/>
              <a:t>can use </a:t>
            </a:r>
            <a:r>
              <a:rPr lang="en-US" b="1" dirty="0"/>
              <a:t>start</a:t>
            </a:r>
            <a:r>
              <a:rPr lang="en-US" dirty="0"/>
              <a:t> attribute for &lt;</a:t>
            </a:r>
            <a:r>
              <a:rPr lang="en-US" dirty="0" err="1"/>
              <a:t>ol</a:t>
            </a:r>
            <a:r>
              <a:rPr lang="en-US" dirty="0"/>
              <a:t>&gt; tag to specify the starting point of numbering you need. Following are the possible options −</a:t>
            </a:r>
          </a:p>
          <a:p>
            <a:pPr algn="just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753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952998"/>
          </a:xfrm>
        </p:spPr>
        <p:txBody>
          <a:bodyPr/>
          <a:lstStyle/>
          <a:p>
            <a:r>
              <a:rPr lang="en-US" sz="2000" dirty="0"/>
              <a:t>&lt;html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&lt;head&gt;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title&gt;HTML Ordered List&lt;/title&gt;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head&gt;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body&gt;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 err="1"/>
              <a:t>ol</a:t>
            </a:r>
            <a:r>
              <a:rPr lang="en-US" sz="2000" dirty="0"/>
              <a:t> type = "i" start = "4</a:t>
            </a:r>
            <a:r>
              <a:rPr lang="en-US" sz="2000" dirty="0" smtClean="0"/>
              <a:t>"&gt;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&lt;li&gt;Beetroot&lt;/li&gt;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li&gt;Ginger&lt;/li&gt;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li&gt;Potato&lt;/li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&lt;li&gt;Radish&lt;/li&gt;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 err="1"/>
              <a:t>ol</a:t>
            </a:r>
            <a:r>
              <a:rPr lang="en-US" sz="2000" dirty="0"/>
              <a:t>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body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&lt;/html&gt;</a:t>
            </a:r>
          </a:p>
        </p:txBody>
      </p:sp>
    </p:spTree>
    <p:extLst>
      <p:ext uri="{BB962C8B-B14F-4D97-AF65-F5344CB8AC3E}">
        <p14:creationId xmlns:p14="http://schemas.microsoft.com/office/powerpoint/2010/main" val="6927708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Specified using the tag</a:t>
            </a:r>
          </a:p>
          <a:p>
            <a:r>
              <a:rPr lang="en-US" dirty="0" smtClean="0"/>
              <a:t>&lt;DL&gt;………&lt;/DL&gt;</a:t>
            </a:r>
          </a:p>
          <a:p>
            <a:r>
              <a:rPr lang="en-US" dirty="0" smtClean="0"/>
              <a:t>Each definition comprises of a definition term (&lt;DT&gt;) and a definition description (&lt;DD&gt;)</a:t>
            </a:r>
          </a:p>
          <a:p>
            <a:r>
              <a:rPr lang="en-US" dirty="0" smtClean="0"/>
              <a:t>Web browsers format each definition on a new line and indent it.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4983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&lt;h1&gt; Some Important Protocol &lt;/h1&gt;</a:t>
            </a:r>
          </a:p>
          <a:p>
            <a:r>
              <a:rPr lang="en-US" dirty="0" smtClean="0"/>
              <a:t>&lt;DT&gt;</a:t>
            </a:r>
          </a:p>
          <a:p>
            <a:r>
              <a:rPr lang="en-US" dirty="0"/>
              <a:t> </a:t>
            </a:r>
            <a:r>
              <a:rPr lang="en-US" dirty="0" smtClean="0"/>
              <a:t>    &lt;DT&gt;TCP</a:t>
            </a:r>
          </a:p>
          <a:p>
            <a:r>
              <a:rPr lang="en-US" dirty="0"/>
              <a:t> </a:t>
            </a:r>
            <a:r>
              <a:rPr lang="en-US" dirty="0" smtClean="0"/>
              <a:t>        &lt;DD&gt; Transmission Protocol</a:t>
            </a:r>
          </a:p>
          <a:p>
            <a:r>
              <a:rPr lang="en-US" dirty="0"/>
              <a:t> </a:t>
            </a:r>
            <a:r>
              <a:rPr lang="en-US" dirty="0" smtClean="0"/>
              <a:t>   &lt;DT&gt;UDP</a:t>
            </a:r>
          </a:p>
          <a:p>
            <a:r>
              <a:rPr lang="en-US" dirty="0"/>
              <a:t> </a:t>
            </a:r>
            <a:r>
              <a:rPr lang="en-US" dirty="0" smtClean="0"/>
              <a:t>        &lt;DD&gt;User Datagram Protocol</a:t>
            </a:r>
          </a:p>
          <a:p>
            <a:r>
              <a:rPr lang="en-US" dirty="0"/>
              <a:t> </a:t>
            </a:r>
            <a:r>
              <a:rPr lang="en-US" dirty="0" smtClean="0"/>
              <a:t>   &lt;DT&gt;IP</a:t>
            </a:r>
          </a:p>
          <a:p>
            <a:r>
              <a:rPr lang="en-US" dirty="0"/>
              <a:t> </a:t>
            </a:r>
            <a:r>
              <a:rPr lang="en-US" dirty="0" smtClean="0"/>
              <a:t>        &lt;DD&gt; Internet Protocol</a:t>
            </a:r>
          </a:p>
          <a:p>
            <a:r>
              <a:rPr lang="en-US" dirty="0" smtClean="0"/>
              <a:t>&lt;/DT&gt;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0545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715962"/>
          </a:xfrm>
        </p:spPr>
        <p:txBody>
          <a:bodyPr/>
          <a:lstStyle/>
          <a:p>
            <a:r>
              <a:rPr lang="en-US" dirty="0" smtClean="0"/>
              <a:t>Nesting of Lists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068765"/>
          </a:xfrm>
        </p:spPr>
        <p:txBody>
          <a:bodyPr/>
          <a:lstStyle/>
          <a:p>
            <a:pPr algn="just"/>
            <a:r>
              <a:rPr lang="en-US" dirty="0" smtClean="0"/>
              <a:t>Any List can be nested within another list</a:t>
            </a:r>
          </a:p>
          <a:p>
            <a:pPr algn="just"/>
            <a:r>
              <a:rPr lang="en-US" dirty="0" smtClean="0"/>
              <a:t>When unnumbered lists are nested , the browser automatically uses a different bullets symbol for each level.</a:t>
            </a:r>
          </a:p>
          <a:p>
            <a:pPr algn="just"/>
            <a:r>
              <a:rPr lang="en-US" dirty="0" smtClean="0"/>
              <a:t>When numbered list are nested by default every level is numbered using the number (1,2,3…)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904099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&lt;OL&gt;</a:t>
            </a:r>
          </a:p>
          <a:p>
            <a:r>
              <a:rPr lang="en-US" dirty="0"/>
              <a:t> </a:t>
            </a:r>
            <a:r>
              <a:rPr lang="en-US" dirty="0" smtClean="0"/>
              <a:t>   &lt;li&gt; one&lt;/li&gt;</a:t>
            </a:r>
          </a:p>
          <a:p>
            <a:r>
              <a:rPr lang="en-US" dirty="0"/>
              <a:t> </a:t>
            </a:r>
            <a:r>
              <a:rPr lang="en-US" dirty="0" smtClean="0"/>
              <a:t>  &lt;</a:t>
            </a:r>
            <a:r>
              <a:rPr lang="en-US" dirty="0"/>
              <a:t>li&gt; </a:t>
            </a:r>
            <a:r>
              <a:rPr lang="en-US" dirty="0" smtClean="0"/>
              <a:t>two&lt;/</a:t>
            </a:r>
            <a:r>
              <a:rPr lang="en-US" dirty="0"/>
              <a:t>li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&lt;OL&gt;</a:t>
            </a:r>
          </a:p>
          <a:p>
            <a:r>
              <a:rPr lang="en-US" dirty="0"/>
              <a:t> </a:t>
            </a:r>
            <a:r>
              <a:rPr lang="en-US" dirty="0" smtClean="0"/>
              <a:t>   </a:t>
            </a:r>
            <a:r>
              <a:rPr lang="en-US" dirty="0"/>
              <a:t>&lt;li&gt; </a:t>
            </a:r>
            <a:r>
              <a:rPr lang="en-US" dirty="0" smtClean="0"/>
              <a:t>Inner one</a:t>
            </a:r>
            <a:r>
              <a:rPr lang="en-US" dirty="0"/>
              <a:t>&lt;/li&gt;</a:t>
            </a:r>
          </a:p>
          <a:p>
            <a:r>
              <a:rPr lang="en-US" dirty="0"/>
              <a:t>   &lt;li&gt; </a:t>
            </a:r>
            <a:r>
              <a:rPr lang="en-US" dirty="0" smtClean="0"/>
              <a:t>Inner two</a:t>
            </a:r>
            <a:r>
              <a:rPr lang="en-US" dirty="0"/>
              <a:t>&lt;/li</a:t>
            </a:r>
            <a:r>
              <a:rPr lang="en-US" dirty="0" smtClean="0"/>
              <a:t>&gt;</a:t>
            </a:r>
          </a:p>
          <a:p>
            <a:r>
              <a:rPr lang="en-US" dirty="0" smtClean="0"/>
              <a:t>&lt;/OL&gt;</a:t>
            </a:r>
          </a:p>
          <a:p>
            <a:r>
              <a:rPr lang="en-US" dirty="0"/>
              <a:t> </a:t>
            </a:r>
            <a:r>
              <a:rPr lang="en-US" dirty="0" smtClean="0"/>
              <a:t>   &lt;li&gt; Three&lt;/li&gt;</a:t>
            </a:r>
          </a:p>
          <a:p>
            <a:r>
              <a:rPr lang="en-US" dirty="0" smtClean="0"/>
              <a:t>&lt;/OL&gt;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809025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762000"/>
          </a:xfrm>
        </p:spPr>
        <p:txBody>
          <a:bodyPr/>
          <a:lstStyle/>
          <a:p>
            <a:r>
              <a:rPr lang="en-US" dirty="0" smtClean="0"/>
              <a:t>Hyperlink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HTML has ability to text and/or images to another documents or section of a document.</a:t>
            </a:r>
          </a:p>
          <a:p>
            <a:pPr algn="just"/>
            <a:r>
              <a:rPr lang="en-US" dirty="0" smtClean="0"/>
              <a:t>These links are called Hyperlinks.</a:t>
            </a:r>
          </a:p>
          <a:p>
            <a:pPr algn="just"/>
            <a:r>
              <a:rPr lang="en-US" dirty="0" smtClean="0"/>
              <a:t>Browsers by default highlights the hyperlinks with color and/or underline  </a:t>
            </a:r>
          </a:p>
          <a:p>
            <a:pPr algn="just"/>
            <a:r>
              <a:rPr lang="en-US" dirty="0" smtClean="0"/>
              <a:t>Specify using the anchor tag</a:t>
            </a:r>
          </a:p>
          <a:p>
            <a:pPr algn="just"/>
            <a:r>
              <a:rPr lang="en-US" dirty="0"/>
              <a:t> </a:t>
            </a:r>
            <a:r>
              <a:rPr lang="en-US" dirty="0" smtClean="0"/>
              <a:t>   &lt;a&gt;…….&lt;/a&gt;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4327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90600"/>
            <a:ext cx="8229600" cy="639762"/>
          </a:xfrm>
        </p:spPr>
        <p:txBody>
          <a:bodyPr/>
          <a:lstStyle/>
          <a:p>
            <a:r>
              <a:rPr lang="en-US" dirty="0" smtClean="0"/>
              <a:t>Cont..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Require an attribute called “HREF” which specify the path of the resources to be linked</a:t>
            </a:r>
          </a:p>
          <a:p>
            <a:pPr algn="just"/>
            <a:r>
              <a:rPr lang="en-US" dirty="0" smtClean="0"/>
              <a:t>  </a:t>
            </a:r>
            <a:r>
              <a:rPr lang="en-US" dirty="0" smtClean="0"/>
              <a:t>&lt;a </a:t>
            </a:r>
            <a:r>
              <a:rPr lang="en-US" dirty="0" err="1" smtClean="0"/>
              <a:t>href</a:t>
            </a:r>
            <a:r>
              <a:rPr lang="en-US" dirty="0" smtClean="0"/>
              <a:t>=“google.com”&gt; Search &lt;/a&gt;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6033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609600"/>
          </a:xfrm>
        </p:spPr>
        <p:txBody>
          <a:bodyPr>
            <a:normAutofit fontScale="90000"/>
          </a:bodyPr>
          <a:lstStyle/>
          <a:p>
            <a:r>
              <a:rPr lang="en-US" dirty="0"/>
              <a:t>HTML Unordered Lists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981200"/>
            <a:ext cx="8229600" cy="4525963"/>
          </a:xfrm>
        </p:spPr>
        <p:txBody>
          <a:bodyPr/>
          <a:lstStyle/>
          <a:p>
            <a:r>
              <a:rPr lang="en-US" dirty="0" smtClean="0"/>
              <a:t>An </a:t>
            </a:r>
            <a:r>
              <a:rPr lang="en-US" dirty="0"/>
              <a:t>unordered list is a collection of related items that have no special order or sequence. This list is created by using HTML </a:t>
            </a:r>
            <a:r>
              <a:rPr lang="en-US" b="1" dirty="0"/>
              <a:t>&lt;</a:t>
            </a:r>
            <a:r>
              <a:rPr lang="en-US" b="1" dirty="0" err="1"/>
              <a:t>ul</a:t>
            </a:r>
            <a:r>
              <a:rPr lang="en-US" b="1" dirty="0"/>
              <a:t>&gt;</a:t>
            </a:r>
            <a:r>
              <a:rPr lang="en-US" dirty="0"/>
              <a:t> tag. Each item in the list is marked with a bullet.</a:t>
            </a:r>
          </a:p>
        </p:txBody>
      </p:sp>
    </p:spTree>
    <p:extLst>
      <p:ext uri="{BB962C8B-B14F-4D97-AF65-F5344CB8AC3E}">
        <p14:creationId xmlns:p14="http://schemas.microsoft.com/office/powerpoint/2010/main" val="18157809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525963"/>
          </a:xfrm>
        </p:spPr>
        <p:txBody>
          <a:bodyPr/>
          <a:lstStyle/>
          <a:p>
            <a:r>
              <a:rPr lang="en-US" dirty="0"/>
              <a:t>&lt;html&gt; &lt;head&gt; &lt;title&gt;HTML Unordered List&lt;/title&gt; &lt;/head&gt; &lt;body&gt; &lt;</a:t>
            </a:r>
            <a:r>
              <a:rPr lang="en-US" dirty="0" err="1"/>
              <a:t>ul</a:t>
            </a:r>
            <a:r>
              <a:rPr lang="en-US" dirty="0"/>
              <a:t>&gt; &lt;li&gt;Beetroot&lt;/li&gt; &lt;li&gt;Ginger&lt;/li&gt; &lt;li&gt;Potato&lt;/li&gt; &lt;li&gt;Radish&lt;/li&gt; &lt;/</a:t>
            </a:r>
            <a:r>
              <a:rPr lang="en-US" dirty="0" err="1"/>
              <a:t>ul</a:t>
            </a:r>
            <a:r>
              <a:rPr lang="en-US" dirty="0"/>
              <a:t>&gt; &lt;/body&gt; &lt;/html&gt;</a:t>
            </a:r>
          </a:p>
        </p:txBody>
      </p:sp>
    </p:spTree>
    <p:extLst>
      <p:ext uri="{BB962C8B-B14F-4D97-AF65-F5344CB8AC3E}">
        <p14:creationId xmlns:p14="http://schemas.microsoft.com/office/powerpoint/2010/main" val="34654662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906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type Attribute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5"/>
          </a:xfrm>
        </p:spPr>
        <p:txBody>
          <a:bodyPr/>
          <a:lstStyle/>
          <a:p>
            <a:r>
              <a:rPr lang="en-US" dirty="0"/>
              <a:t>You can use </a:t>
            </a:r>
            <a:r>
              <a:rPr lang="en-US" b="1" dirty="0"/>
              <a:t>type</a:t>
            </a:r>
            <a:r>
              <a:rPr lang="en-US" dirty="0"/>
              <a:t> attribute for &lt;</a:t>
            </a:r>
            <a:r>
              <a:rPr lang="en-US" dirty="0" err="1"/>
              <a:t>ul</a:t>
            </a:r>
            <a:r>
              <a:rPr lang="en-US" dirty="0"/>
              <a:t>&gt; tag to specify the type of bullet you like. By default, it is a disc. Following are the possible options −</a:t>
            </a:r>
          </a:p>
        </p:txBody>
      </p:sp>
    </p:spTree>
    <p:extLst>
      <p:ext uri="{BB962C8B-B14F-4D97-AF65-F5344CB8AC3E}">
        <p14:creationId xmlns:p14="http://schemas.microsoft.com/office/powerpoint/2010/main" val="24673795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397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&lt;html&gt;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head&gt;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title&gt;HTML Unordered List&lt;/title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&lt;/head&gt;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body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</a:t>
            </a:r>
            <a:r>
              <a:rPr lang="en-US" sz="2000" dirty="0" err="1"/>
              <a:t>ul</a:t>
            </a:r>
            <a:r>
              <a:rPr lang="en-US" sz="2000" dirty="0"/>
              <a:t> type = "square"&gt;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li&gt;Beetroot&lt;/li&gt;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li&gt;Ginger&lt;/li&gt;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li&gt;Potato&lt;/li&gt;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li&gt;Radish&lt;/li&gt;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 err="1"/>
              <a:t>ul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&lt;/body&gt;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13764815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85800"/>
          </a:xfrm>
        </p:spPr>
        <p:txBody>
          <a:bodyPr/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4876798"/>
          </a:xfrm>
        </p:spPr>
        <p:txBody>
          <a:bodyPr/>
          <a:lstStyle/>
          <a:p>
            <a:r>
              <a:rPr lang="en-US" sz="2000" dirty="0"/>
              <a:t>&lt;html&gt;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head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&lt;title&gt;HTML Unordered List&lt;/title&gt;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head&gt;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body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</a:t>
            </a:r>
            <a:r>
              <a:rPr lang="en-US" sz="2000" dirty="0" err="1"/>
              <a:t>ul</a:t>
            </a:r>
            <a:r>
              <a:rPr lang="en-US" sz="2000" dirty="0"/>
              <a:t> type = "disc"&gt;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li&gt;Beetroot&lt;/li&gt;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li&gt;Ginger&lt;/li&gt;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li&gt;Potato&lt;/li&gt;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li&gt;Radish&lt;/li&gt;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 err="1"/>
              <a:t>ul</a:t>
            </a:r>
            <a:r>
              <a:rPr lang="en-US" sz="2000" dirty="0"/>
              <a:t>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body&gt;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12593330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HTML Ordered Lists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09800"/>
            <a:ext cx="8229600" cy="4525963"/>
          </a:xfrm>
        </p:spPr>
        <p:txBody>
          <a:bodyPr/>
          <a:lstStyle/>
          <a:p>
            <a:pPr algn="just"/>
            <a:r>
              <a:rPr lang="en-US" dirty="0" smtClean="0"/>
              <a:t>If </a:t>
            </a:r>
            <a:r>
              <a:rPr lang="en-US" dirty="0"/>
              <a:t>you are required to put your items in a numbered list instead of bulleted, then HTML ordered list will be used. This list is created by using </a:t>
            </a:r>
            <a:r>
              <a:rPr lang="en-US" b="1" dirty="0"/>
              <a:t>&lt;</a:t>
            </a:r>
            <a:r>
              <a:rPr lang="en-US" b="1" dirty="0" err="1"/>
              <a:t>ol</a:t>
            </a:r>
            <a:r>
              <a:rPr lang="en-US" b="1" dirty="0"/>
              <a:t>&gt;</a:t>
            </a:r>
            <a:r>
              <a:rPr lang="en-US" dirty="0"/>
              <a:t> tag. The numbering starts at one and is incremented by one for each successive ordered list element tagged with &lt;li&gt;.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261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715962"/>
          </a:xfrm>
        </p:spPr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2"/>
            <a:ext cx="8229600" cy="5029198"/>
          </a:xfrm>
        </p:spPr>
        <p:txBody>
          <a:bodyPr/>
          <a:lstStyle/>
          <a:p>
            <a:r>
              <a:rPr lang="en-US" sz="2000" dirty="0"/>
              <a:t>&lt;html&gt;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head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&lt;title&gt;HTML Ordered List&lt;/title</a:t>
            </a:r>
            <a:r>
              <a:rPr lang="en-US" sz="2000" dirty="0" smtClean="0"/>
              <a:t>&gt;</a:t>
            </a:r>
          </a:p>
          <a:p>
            <a:r>
              <a:rPr lang="en-US" sz="2000" dirty="0" smtClean="0"/>
              <a:t> </a:t>
            </a:r>
            <a:r>
              <a:rPr lang="en-US" sz="2000" dirty="0"/>
              <a:t>&lt;/head&gt;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body&gt;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 err="1"/>
              <a:t>ol</a:t>
            </a:r>
            <a:r>
              <a:rPr lang="en-US" sz="2000" dirty="0"/>
              <a:t>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li&gt;Beetroot&lt;/li&gt;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li&gt;Ginger&lt;/li&gt;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li&gt;Potato&lt;/li&gt; </a:t>
            </a:r>
            <a:endParaRPr lang="en-US" sz="2000" dirty="0" smtClean="0"/>
          </a:p>
          <a:p>
            <a:r>
              <a:rPr lang="en-US" sz="2000" dirty="0" smtClean="0"/>
              <a:t>&lt;</a:t>
            </a:r>
            <a:r>
              <a:rPr lang="en-US" sz="2000" dirty="0"/>
              <a:t>li&gt;Radish&lt;/li&gt;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 err="1"/>
              <a:t>ol</a:t>
            </a:r>
            <a:r>
              <a:rPr lang="en-US" sz="2000" dirty="0"/>
              <a:t>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body&gt; </a:t>
            </a:r>
            <a:endParaRPr lang="en-US" sz="2000" dirty="0" smtClean="0"/>
          </a:p>
          <a:p>
            <a:r>
              <a:rPr lang="en-US" sz="2000" dirty="0" smtClean="0"/>
              <a:t>&lt;/</a:t>
            </a:r>
            <a:r>
              <a:rPr lang="en-US" sz="2000" dirty="0"/>
              <a:t>html&gt;</a:t>
            </a:r>
          </a:p>
        </p:txBody>
      </p:sp>
    </p:spTree>
    <p:extLst>
      <p:ext uri="{BB962C8B-B14F-4D97-AF65-F5344CB8AC3E}">
        <p14:creationId xmlns:p14="http://schemas.microsoft.com/office/powerpoint/2010/main" val="644176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906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/>
              <a:t>The type Attribute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8229600" cy="3916365"/>
          </a:xfrm>
        </p:spPr>
        <p:txBody>
          <a:bodyPr/>
          <a:lstStyle/>
          <a:p>
            <a:r>
              <a:rPr lang="en-US" dirty="0"/>
              <a:t>You can use </a:t>
            </a:r>
            <a:r>
              <a:rPr lang="en-US" b="1" dirty="0"/>
              <a:t>type</a:t>
            </a:r>
            <a:r>
              <a:rPr lang="en-US" dirty="0"/>
              <a:t> attribute for &lt;</a:t>
            </a:r>
            <a:r>
              <a:rPr lang="en-US" dirty="0" err="1"/>
              <a:t>ol</a:t>
            </a:r>
            <a:r>
              <a:rPr lang="en-US" dirty="0"/>
              <a:t>&gt; tag to specify the type of numbering you like. By default, it is a number. Following are the possible options −</a:t>
            </a:r>
          </a:p>
        </p:txBody>
      </p:sp>
    </p:spTree>
    <p:extLst>
      <p:ext uri="{BB962C8B-B14F-4D97-AF65-F5344CB8AC3E}">
        <p14:creationId xmlns:p14="http://schemas.microsoft.com/office/powerpoint/2010/main" val="2532515111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Classic">
      <a:maj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Theme1" id="{D61E1D68-0A5F-4C63-AB46-0CC1B60F8376}" vid="{A10BED4B-2F1C-4D53-A2EA-682C0DCFFC06}"/>
    </a:ext>
  </a:extLst>
</a:theme>
</file>

<file path=ppt/theme/theme2.xml><?xml version="1.0" encoding="utf-8"?>
<a:theme xmlns:a="http://schemas.openxmlformats.org/drawingml/2006/main" name="Custom Design">
  <a:themeElements>
    <a:clrScheme name="Grayscale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Amity Format</Template>
  <TotalTime>211</TotalTime>
  <Words>700</Words>
  <Application>Microsoft Office PowerPoint</Application>
  <PresentationFormat>On-screen Show (4:3)</PresentationFormat>
  <Paragraphs>125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18</vt:i4>
      </vt:variant>
    </vt:vector>
  </HeadingPairs>
  <TitlesOfParts>
    <vt:vector size="20" baseType="lpstr">
      <vt:lpstr>Theme1</vt:lpstr>
      <vt:lpstr>Custom Design</vt:lpstr>
      <vt:lpstr>List</vt:lpstr>
      <vt:lpstr>HTML Unordered Lists </vt:lpstr>
      <vt:lpstr>Example</vt:lpstr>
      <vt:lpstr>The type Attribute </vt:lpstr>
      <vt:lpstr>Example</vt:lpstr>
      <vt:lpstr>Examples</vt:lpstr>
      <vt:lpstr>HTML Ordered Lists </vt:lpstr>
      <vt:lpstr>Example</vt:lpstr>
      <vt:lpstr>The type Attribute </vt:lpstr>
      <vt:lpstr>Example</vt:lpstr>
      <vt:lpstr>The start Attribute </vt:lpstr>
      <vt:lpstr>Example</vt:lpstr>
      <vt:lpstr>Definition List</vt:lpstr>
      <vt:lpstr>Example</vt:lpstr>
      <vt:lpstr>Nesting of Lists</vt:lpstr>
      <vt:lpstr>Example</vt:lpstr>
      <vt:lpstr>Hyperlink</vt:lpstr>
      <vt:lpstr>Cont..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HTML</dc:title>
  <dc:creator>LENOVO</dc:creator>
  <cp:lastModifiedBy>LENOVO</cp:lastModifiedBy>
  <cp:revision>32</cp:revision>
  <dcterms:created xsi:type="dcterms:W3CDTF">2017-07-12T17:11:55Z</dcterms:created>
  <dcterms:modified xsi:type="dcterms:W3CDTF">2017-09-02T11:48:42Z</dcterms:modified>
</cp:coreProperties>
</file>