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handoutMasterIdLst>
    <p:handoutMasterId r:id="rId25"/>
  </p:handoutMasterIdLst>
  <p:sldIdLst>
    <p:sldId id="270" r:id="rId2"/>
    <p:sldId id="284" r:id="rId3"/>
    <p:sldId id="285" r:id="rId4"/>
    <p:sldId id="286" r:id="rId5"/>
    <p:sldId id="287" r:id="rId6"/>
    <p:sldId id="288" r:id="rId7"/>
    <p:sldId id="289" r:id="rId8"/>
    <p:sldId id="290" r:id="rId9"/>
    <p:sldId id="291" r:id="rId10"/>
    <p:sldId id="292" r:id="rId11"/>
    <p:sldId id="293" r:id="rId12"/>
    <p:sldId id="294" r:id="rId13"/>
    <p:sldId id="295" r:id="rId14"/>
    <p:sldId id="296" r:id="rId15"/>
    <p:sldId id="297" r:id="rId16"/>
    <p:sldId id="298" r:id="rId17"/>
    <p:sldId id="299" r:id="rId18"/>
    <p:sldId id="300" r:id="rId19"/>
    <p:sldId id="301" r:id="rId20"/>
    <p:sldId id="302" r:id="rId21"/>
    <p:sldId id="303" r:id="rId22"/>
    <p:sldId id="304"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FF0066"/>
    <a:srgbClr val="FF00FF"/>
    <a:srgbClr val="9DFDF8"/>
    <a:srgbClr val="0ECE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00" autoAdjust="0"/>
    <p:restoredTop sz="92989" autoAdjust="0"/>
  </p:normalViewPr>
  <p:slideViewPr>
    <p:cSldViewPr>
      <p:cViewPr varScale="1">
        <p:scale>
          <a:sx n="67" d="100"/>
          <a:sy n="67" d="100"/>
        </p:scale>
        <p:origin x="170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6" d="100"/>
          <a:sy n="36" d="100"/>
        </p:scale>
        <p:origin x="-28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1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1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1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7B17781-E329-4C72-A7A3-9FEB52859B14}" type="slidenum">
              <a:rPr lang="en-US"/>
              <a:pPr>
                <a:defRPr/>
              </a:pPr>
              <a:t>‹#›</a:t>
            </a:fld>
            <a:endParaRPr lang="en-US"/>
          </a:p>
        </p:txBody>
      </p:sp>
    </p:spTree>
    <p:extLst>
      <p:ext uri="{BB962C8B-B14F-4D97-AF65-F5344CB8AC3E}">
        <p14:creationId xmlns:p14="http://schemas.microsoft.com/office/powerpoint/2010/main" val="181512150"/>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68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5943600"/>
            <a:ext cx="5486400" cy="2514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43C8E14-6AC6-43DB-9119-7FC56019D292}" type="slidenum">
              <a:rPr lang="en-US"/>
              <a:pPr>
                <a:defRPr/>
              </a:pPr>
              <a:t>‹#›</a:t>
            </a:fld>
            <a:endParaRPr lang="en-US"/>
          </a:p>
        </p:txBody>
      </p:sp>
    </p:spTree>
    <p:extLst>
      <p:ext uri="{BB962C8B-B14F-4D97-AF65-F5344CB8AC3E}">
        <p14:creationId xmlns:p14="http://schemas.microsoft.com/office/powerpoint/2010/main" val="2894922609"/>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a:extLst>
              <a:ext uri="{FF2B5EF4-FFF2-40B4-BE49-F238E27FC236}">
                <a16:creationId xmlns:a16="http://schemas.microsoft.com/office/drawing/2014/main" id="{49991845-1603-4467-8657-F5E2162703CE}"/>
              </a:ext>
            </a:extLst>
          </p:cNvPr>
          <p:cNvSpPr>
            <a:spLocks noGrp="1" noChangeArrowheads="1"/>
          </p:cNvSpPr>
          <p:nvPr>
            <p:ph type="sldNum" sz="quarter" idx="10"/>
          </p:nvPr>
        </p:nvSpPr>
        <p:spPr>
          <a:ln/>
        </p:spPr>
        <p:txBody>
          <a:bodyPr/>
          <a:lstStyle>
            <a:lvl1pPr>
              <a:defRPr/>
            </a:lvl1pPr>
          </a:lstStyle>
          <a:p>
            <a:pPr>
              <a:defRPr/>
            </a:pPr>
            <a:fld id="{9E794619-0170-44B5-8F13-1E34C82C15A4}" type="slidenum">
              <a:rPr lang="en-US" altLang="en-US"/>
              <a:pPr>
                <a:defRPr/>
              </a:pPr>
              <a:t>‹#›</a:t>
            </a:fld>
            <a:endParaRPr lang="en-US" altLang="en-US"/>
          </a:p>
        </p:txBody>
      </p:sp>
    </p:spTree>
    <p:extLst>
      <p:ext uri="{BB962C8B-B14F-4D97-AF65-F5344CB8AC3E}">
        <p14:creationId xmlns:p14="http://schemas.microsoft.com/office/powerpoint/2010/main" val="226742302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B25B5CEA-73CD-4E0A-9BEB-D4686EBE6169}"/>
              </a:ext>
            </a:extLst>
          </p:cNvPr>
          <p:cNvSpPr>
            <a:spLocks noGrp="1" noChangeArrowheads="1"/>
          </p:cNvSpPr>
          <p:nvPr>
            <p:ph type="sldNum" sz="quarter" idx="10"/>
          </p:nvPr>
        </p:nvSpPr>
        <p:spPr>
          <a:ln/>
        </p:spPr>
        <p:txBody>
          <a:bodyPr/>
          <a:lstStyle>
            <a:lvl1pPr>
              <a:defRPr/>
            </a:lvl1pPr>
          </a:lstStyle>
          <a:p>
            <a:pPr>
              <a:defRPr/>
            </a:pPr>
            <a:fld id="{E48EF8F3-4589-4DE6-898B-78A2B500A92F}" type="slidenum">
              <a:rPr lang="en-US" altLang="en-US"/>
              <a:pPr>
                <a:defRPr/>
              </a:pPr>
              <a:t>‹#›</a:t>
            </a:fld>
            <a:endParaRPr lang="en-US" altLang="en-US"/>
          </a:p>
        </p:txBody>
      </p:sp>
    </p:spTree>
    <p:extLst>
      <p:ext uri="{BB962C8B-B14F-4D97-AF65-F5344CB8AC3E}">
        <p14:creationId xmlns:p14="http://schemas.microsoft.com/office/powerpoint/2010/main" val="415753075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E0809FD3-4609-4786-BE2E-7A12EFC6A22F}"/>
              </a:ext>
            </a:extLst>
          </p:cNvPr>
          <p:cNvSpPr>
            <a:spLocks noGrp="1" noChangeArrowheads="1"/>
          </p:cNvSpPr>
          <p:nvPr>
            <p:ph type="sldNum" sz="quarter" idx="10"/>
          </p:nvPr>
        </p:nvSpPr>
        <p:spPr>
          <a:ln/>
        </p:spPr>
        <p:txBody>
          <a:bodyPr/>
          <a:lstStyle>
            <a:lvl1pPr>
              <a:defRPr/>
            </a:lvl1pPr>
          </a:lstStyle>
          <a:p>
            <a:pPr>
              <a:defRPr/>
            </a:pPr>
            <a:fld id="{C4F26D2C-D5AA-4267-B89C-F70EF0233E20}" type="slidenum">
              <a:rPr lang="en-US" altLang="en-US"/>
              <a:pPr>
                <a:defRPr/>
              </a:pPr>
              <a:t>‹#›</a:t>
            </a:fld>
            <a:endParaRPr lang="en-US" altLang="en-US"/>
          </a:p>
        </p:txBody>
      </p:sp>
    </p:spTree>
    <p:extLst>
      <p:ext uri="{BB962C8B-B14F-4D97-AF65-F5344CB8AC3E}">
        <p14:creationId xmlns:p14="http://schemas.microsoft.com/office/powerpoint/2010/main" val="65567106"/>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a:p>
        </p:txBody>
      </p:sp>
      <p:sp>
        <p:nvSpPr>
          <p:cNvPr id="4" name="Rectangle 6">
            <a:extLst>
              <a:ext uri="{FF2B5EF4-FFF2-40B4-BE49-F238E27FC236}">
                <a16:creationId xmlns:a16="http://schemas.microsoft.com/office/drawing/2014/main" id="{FDE8CAF9-D823-4E09-9DD3-A4752FC07AE7}"/>
              </a:ext>
            </a:extLst>
          </p:cNvPr>
          <p:cNvSpPr>
            <a:spLocks noGrp="1" noChangeArrowheads="1"/>
          </p:cNvSpPr>
          <p:nvPr>
            <p:ph type="sldNum" sz="quarter" idx="10"/>
          </p:nvPr>
        </p:nvSpPr>
        <p:spPr>
          <a:ln/>
        </p:spPr>
        <p:txBody>
          <a:bodyPr/>
          <a:lstStyle>
            <a:lvl1pPr>
              <a:defRPr/>
            </a:lvl1pPr>
          </a:lstStyle>
          <a:p>
            <a:pPr>
              <a:defRPr/>
            </a:pPr>
            <a:fld id="{17E76781-A387-49DD-9A02-E677AAA575FF}" type="slidenum">
              <a:rPr lang="en-US" altLang="en-US"/>
              <a:pPr>
                <a:defRPr/>
              </a:pPr>
              <a:t>‹#›</a:t>
            </a:fld>
            <a:endParaRPr lang="en-US" altLang="en-US"/>
          </a:p>
        </p:txBody>
      </p:sp>
    </p:spTree>
    <p:extLst>
      <p:ext uri="{BB962C8B-B14F-4D97-AF65-F5344CB8AC3E}">
        <p14:creationId xmlns:p14="http://schemas.microsoft.com/office/powerpoint/2010/main" val="215958350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Default">
    <p:spTree>
      <p:nvGrpSpPr>
        <p:cNvPr id="1" name=""/>
        <p:cNvGrpSpPr/>
        <p:nvPr/>
      </p:nvGrpSpPr>
      <p:grpSpPr>
        <a:xfrm>
          <a:off x="0" y="0"/>
          <a:ext cx="0" cy="0"/>
          <a:chOff x="0" y="0"/>
          <a:chExt cx="0" cy="0"/>
        </a:xfrm>
      </p:grpSpPr>
      <p:pic>
        <p:nvPicPr>
          <p:cNvPr id="4" name="4" descr="4">
            <a:extLst>
              <a:ext uri="{FF2B5EF4-FFF2-40B4-BE49-F238E27FC236}">
                <a16:creationId xmlns:a16="http://schemas.microsoft.com/office/drawing/2014/main" id="{CEDBA14B-787A-41DC-A6AA-8BBF76DB3E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5" name="Square">
            <a:extLst>
              <a:ext uri="{FF2B5EF4-FFF2-40B4-BE49-F238E27FC236}">
                <a16:creationId xmlns:a16="http://schemas.microsoft.com/office/drawing/2014/main" id="{212EC2BD-0180-4E90-92BB-C3F0D3FFC0E9}"/>
              </a:ext>
            </a:extLst>
          </p:cNvPr>
          <p:cNvSpPr>
            <a:spLocks noChangeArrowheads="1"/>
          </p:cNvSpPr>
          <p:nvPr/>
        </p:nvSpPr>
        <p:spPr bwMode="auto">
          <a:xfrm>
            <a:off x="8686800" y="6172200"/>
            <a:ext cx="457200" cy="457200"/>
          </a:xfrm>
          <a:prstGeom prst="rect">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a:solidFill>
                <a:srgbClr val="FFFFFF"/>
              </a:solidFill>
            </a:endParaRPr>
          </a:p>
        </p:txBody>
      </p:sp>
      <p:sp>
        <p:nvSpPr>
          <p:cNvPr id="6" name="Rectangle">
            <a:extLst>
              <a:ext uri="{FF2B5EF4-FFF2-40B4-BE49-F238E27FC236}">
                <a16:creationId xmlns:a16="http://schemas.microsoft.com/office/drawing/2014/main" id="{CB58A1DF-FDE2-4D49-8E7C-FC77C6194068}"/>
              </a:ext>
            </a:extLst>
          </p:cNvPr>
          <p:cNvSpPr>
            <a:spLocks noChangeArrowheads="1"/>
          </p:cNvSpPr>
          <p:nvPr/>
        </p:nvSpPr>
        <p:spPr bwMode="auto">
          <a:xfrm>
            <a:off x="1219200" y="1752600"/>
            <a:ext cx="6934200" cy="3810000"/>
          </a:xfrm>
          <a:prstGeom prst="rect">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a:solidFill>
                <a:srgbClr val="FFFFFF"/>
              </a:solidFill>
            </a:endParaRPr>
          </a:p>
        </p:txBody>
      </p:sp>
      <p:sp>
        <p:nvSpPr>
          <p:cNvPr id="7" name="Rectangle">
            <a:extLst>
              <a:ext uri="{FF2B5EF4-FFF2-40B4-BE49-F238E27FC236}">
                <a16:creationId xmlns:a16="http://schemas.microsoft.com/office/drawing/2014/main" id="{7C1F4498-FC55-46C4-84EA-9040DC9A5798}"/>
              </a:ext>
            </a:extLst>
          </p:cNvPr>
          <p:cNvSpPr>
            <a:spLocks noChangeArrowheads="1"/>
          </p:cNvSpPr>
          <p:nvPr/>
        </p:nvSpPr>
        <p:spPr bwMode="auto">
          <a:xfrm>
            <a:off x="533400" y="1905000"/>
            <a:ext cx="8610600" cy="4724400"/>
          </a:xfrm>
          <a:prstGeom prst="rect">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a:solidFill>
                <a:srgbClr val="FFFFFF"/>
              </a:solidFill>
            </a:endParaRPr>
          </a:p>
        </p:txBody>
      </p:sp>
      <p:sp>
        <p:nvSpPr>
          <p:cNvPr id="8" name="Line">
            <a:extLst>
              <a:ext uri="{FF2B5EF4-FFF2-40B4-BE49-F238E27FC236}">
                <a16:creationId xmlns:a16="http://schemas.microsoft.com/office/drawing/2014/main" id="{C3F99ED2-9920-4447-8621-62B0BA985515}"/>
              </a:ext>
            </a:extLst>
          </p:cNvPr>
          <p:cNvSpPr>
            <a:spLocks noChangeShapeType="1"/>
          </p:cNvSpPr>
          <p:nvPr/>
        </p:nvSpPr>
        <p:spPr bwMode="auto">
          <a:xfrm>
            <a:off x="228600" y="1447800"/>
            <a:ext cx="8685213" cy="0"/>
          </a:xfrm>
          <a:prstGeom prst="line">
            <a:avLst/>
          </a:prstGeom>
          <a:noFill/>
          <a:ln w="9525">
            <a:solidFill>
              <a:srgbClr val="254061"/>
            </a:solidFill>
            <a:round/>
            <a:headEnd/>
            <a:tailEnd/>
          </a:ln>
          <a:extLst>
            <a:ext uri="{909E8E84-426E-40DD-AFC4-6F175D3DCCD1}">
              <a14:hiddenFill xmlns:a14="http://schemas.microsoft.com/office/drawing/2010/main">
                <a:noFill/>
              </a14:hiddenFill>
            </a:ext>
          </a:extLst>
        </p:spPr>
        <p:txBody>
          <a:bodyPr lIns="45718" tIns="45718" rIns="45718" bIns="45718"/>
          <a:lstStyle/>
          <a:p>
            <a:endParaRPr lang="en-US"/>
          </a:p>
        </p:txBody>
      </p:sp>
      <p:pic>
        <p:nvPicPr>
          <p:cNvPr id="9" name="4" descr="4">
            <a:extLst>
              <a:ext uri="{FF2B5EF4-FFF2-40B4-BE49-F238E27FC236}">
                <a16:creationId xmlns:a16="http://schemas.microsoft.com/office/drawing/2014/main" id="{72232408-9CE8-4010-B476-8D398A66AB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10" name="Square">
            <a:extLst>
              <a:ext uri="{FF2B5EF4-FFF2-40B4-BE49-F238E27FC236}">
                <a16:creationId xmlns:a16="http://schemas.microsoft.com/office/drawing/2014/main" id="{773481E1-87F3-4753-9F6C-7059F2566D3E}"/>
              </a:ext>
            </a:extLst>
          </p:cNvPr>
          <p:cNvSpPr>
            <a:spLocks noChangeArrowheads="1"/>
          </p:cNvSpPr>
          <p:nvPr/>
        </p:nvSpPr>
        <p:spPr bwMode="auto">
          <a:xfrm>
            <a:off x="8686800" y="6172200"/>
            <a:ext cx="457200" cy="457200"/>
          </a:xfrm>
          <a:prstGeom prst="rect">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a:solidFill>
                <a:srgbClr val="FFFFFF"/>
              </a:solidFill>
            </a:endParaRPr>
          </a:p>
        </p:txBody>
      </p:sp>
      <p:sp>
        <p:nvSpPr>
          <p:cNvPr id="11" name="Rectangle">
            <a:extLst>
              <a:ext uri="{FF2B5EF4-FFF2-40B4-BE49-F238E27FC236}">
                <a16:creationId xmlns:a16="http://schemas.microsoft.com/office/drawing/2014/main" id="{8933E6CA-6424-435B-9D7E-37242F85E37D}"/>
              </a:ext>
            </a:extLst>
          </p:cNvPr>
          <p:cNvSpPr>
            <a:spLocks noChangeArrowheads="1"/>
          </p:cNvSpPr>
          <p:nvPr/>
        </p:nvSpPr>
        <p:spPr bwMode="auto">
          <a:xfrm>
            <a:off x="1219200" y="1752600"/>
            <a:ext cx="6934200" cy="3810000"/>
          </a:xfrm>
          <a:prstGeom prst="rect">
            <a:avLst/>
          </a:prstGeom>
          <a:solidFill>
            <a:srgbClr val="FFFFFF"/>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45718" tIns="45718" rIns="45718" bIns="45718"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en-US" altLang="en-US">
              <a:solidFill>
                <a:srgbClr val="FFFFFF"/>
              </a:solidFill>
            </a:endParaRPr>
          </a:p>
        </p:txBody>
      </p:sp>
      <p:sp>
        <p:nvSpPr>
          <p:cNvPr id="12" name="Line">
            <a:extLst>
              <a:ext uri="{FF2B5EF4-FFF2-40B4-BE49-F238E27FC236}">
                <a16:creationId xmlns:a16="http://schemas.microsoft.com/office/drawing/2014/main" id="{BB4DA95F-9E6D-4DA2-98AC-5D9F8D329172}"/>
              </a:ext>
            </a:extLst>
          </p:cNvPr>
          <p:cNvSpPr>
            <a:spLocks noChangeShapeType="1"/>
          </p:cNvSpPr>
          <p:nvPr/>
        </p:nvSpPr>
        <p:spPr bwMode="auto">
          <a:xfrm>
            <a:off x="228600" y="1447800"/>
            <a:ext cx="8685213" cy="0"/>
          </a:xfrm>
          <a:prstGeom prst="line">
            <a:avLst/>
          </a:prstGeom>
          <a:noFill/>
          <a:ln w="9525">
            <a:solidFill>
              <a:srgbClr val="254061"/>
            </a:solidFill>
            <a:round/>
            <a:headEnd/>
            <a:tailEnd/>
          </a:ln>
          <a:extLst>
            <a:ext uri="{909E8E84-426E-40DD-AFC4-6F175D3DCCD1}">
              <a14:hiddenFill xmlns:a14="http://schemas.microsoft.com/office/drawing/2010/main">
                <a:noFill/>
              </a14:hiddenFill>
            </a:ext>
          </a:extLst>
        </p:spPr>
        <p:txBody>
          <a:bodyPr lIns="45718" tIns="45718" rIns="45718" bIns="45718"/>
          <a:lstStyle/>
          <a:p>
            <a:endParaRPr lang="en-US"/>
          </a:p>
        </p:txBody>
      </p:sp>
      <p:pic>
        <p:nvPicPr>
          <p:cNvPr id="13" name="image2.png">
            <a:extLst>
              <a:ext uri="{FF2B5EF4-FFF2-40B4-BE49-F238E27FC236}">
                <a16:creationId xmlns:a16="http://schemas.microsoft.com/office/drawing/2014/main" id="{04592E7D-B207-4B72-BF9E-F20B1BDFF0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38900" y="238125"/>
            <a:ext cx="27051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pic>
        <p:nvPicPr>
          <p:cNvPr id="14" name="image3.png">
            <a:extLst>
              <a:ext uri="{FF2B5EF4-FFF2-40B4-BE49-F238E27FC236}">
                <a16:creationId xmlns:a16="http://schemas.microsoft.com/office/drawing/2014/main" id="{8D2BFC60-449E-4945-94D9-E67E9420F58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63050" cy="687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
        <p:nvSpPr>
          <p:cNvPr id="36"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37" name="Body Level One…"/>
          <p:cNvSpPr txBox="1">
            <a:spLocks noGrp="1"/>
          </p:cNvSpPr>
          <p:nvPr>
            <p:ph type="body" sz="quarter" idx="1"/>
          </p:nvPr>
        </p:nvSpPr>
        <p:spPr>
          <a:xfrm>
            <a:off x="1371600" y="3886200"/>
            <a:ext cx="6400800" cy="17526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5" name="Slide Number">
            <a:extLst>
              <a:ext uri="{FF2B5EF4-FFF2-40B4-BE49-F238E27FC236}">
                <a16:creationId xmlns:a16="http://schemas.microsoft.com/office/drawing/2014/main" id="{58B51FC5-B68C-4169-98EB-2E62DDB69AEA}"/>
              </a:ext>
            </a:extLst>
          </p:cNvPr>
          <p:cNvSpPr txBox="1">
            <a:spLocks noGrp="1"/>
          </p:cNvSpPr>
          <p:nvPr>
            <p:ph type="sldNum" sz="quarter" idx="10"/>
          </p:nvPr>
        </p:nvSpPr>
        <p:spPr/>
        <p:txBody>
          <a:bodyPr/>
          <a:lstStyle>
            <a:lvl1pPr>
              <a:defRPr/>
            </a:lvl1pPr>
          </a:lstStyle>
          <a:p>
            <a:pPr>
              <a:defRPr/>
            </a:pPr>
            <a:fld id="{65EA0EFA-7246-4EBD-A62B-A2DB94624976}" type="slidenum">
              <a:rPr/>
              <a:pPr>
                <a:defRPr/>
              </a:pPr>
              <a:t>‹#›</a:t>
            </a:fld>
            <a:endParaRPr/>
          </a:p>
        </p:txBody>
      </p:sp>
    </p:spTree>
    <p:extLst>
      <p:ext uri="{BB962C8B-B14F-4D97-AF65-F5344CB8AC3E}">
        <p14:creationId xmlns:p14="http://schemas.microsoft.com/office/powerpoint/2010/main" val="17522809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64409076-53D4-48AA-907F-50797A503C98}"/>
              </a:ext>
            </a:extLst>
          </p:cNvPr>
          <p:cNvSpPr>
            <a:spLocks noGrp="1" noChangeArrowheads="1"/>
          </p:cNvSpPr>
          <p:nvPr>
            <p:ph type="sldNum" sz="quarter" idx="10"/>
          </p:nvPr>
        </p:nvSpPr>
        <p:spPr>
          <a:ln/>
        </p:spPr>
        <p:txBody>
          <a:bodyPr/>
          <a:lstStyle>
            <a:lvl1pPr>
              <a:defRPr/>
            </a:lvl1pPr>
          </a:lstStyle>
          <a:p>
            <a:pPr>
              <a:defRPr/>
            </a:pPr>
            <a:fld id="{6F5B34F6-CFDA-4837-B8C1-E942023A937E}" type="slidenum">
              <a:rPr lang="en-US" altLang="en-US"/>
              <a:pPr>
                <a:defRPr/>
              </a:pPr>
              <a:t>‹#›</a:t>
            </a:fld>
            <a:endParaRPr lang="en-US" altLang="en-US"/>
          </a:p>
        </p:txBody>
      </p:sp>
    </p:spTree>
    <p:extLst>
      <p:ext uri="{BB962C8B-B14F-4D97-AF65-F5344CB8AC3E}">
        <p14:creationId xmlns:p14="http://schemas.microsoft.com/office/powerpoint/2010/main" val="46169315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6087E1D1-C91B-4A2B-8A82-658B888DA695}"/>
              </a:ext>
            </a:extLst>
          </p:cNvPr>
          <p:cNvSpPr>
            <a:spLocks noGrp="1" noChangeArrowheads="1"/>
          </p:cNvSpPr>
          <p:nvPr>
            <p:ph type="sldNum" sz="quarter" idx="10"/>
          </p:nvPr>
        </p:nvSpPr>
        <p:spPr>
          <a:ln/>
        </p:spPr>
        <p:txBody>
          <a:bodyPr/>
          <a:lstStyle>
            <a:lvl1pPr>
              <a:defRPr/>
            </a:lvl1pPr>
          </a:lstStyle>
          <a:p>
            <a:pPr>
              <a:defRPr/>
            </a:pPr>
            <a:fld id="{9453953E-5474-41F6-9909-AD354CE19A0D}" type="slidenum">
              <a:rPr lang="en-US" altLang="en-US"/>
              <a:pPr>
                <a:defRPr/>
              </a:pPr>
              <a:t>‹#›</a:t>
            </a:fld>
            <a:endParaRPr lang="en-US" altLang="en-US"/>
          </a:p>
        </p:txBody>
      </p:sp>
    </p:spTree>
    <p:extLst>
      <p:ext uri="{BB962C8B-B14F-4D97-AF65-F5344CB8AC3E}">
        <p14:creationId xmlns:p14="http://schemas.microsoft.com/office/powerpoint/2010/main" val="353903054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4FB65E59-CB63-4FE3-BBCA-59B89809B059}"/>
              </a:ext>
            </a:extLst>
          </p:cNvPr>
          <p:cNvSpPr>
            <a:spLocks noGrp="1" noChangeArrowheads="1"/>
          </p:cNvSpPr>
          <p:nvPr>
            <p:ph type="sldNum" sz="quarter" idx="10"/>
          </p:nvPr>
        </p:nvSpPr>
        <p:spPr>
          <a:ln/>
        </p:spPr>
        <p:txBody>
          <a:bodyPr/>
          <a:lstStyle>
            <a:lvl1pPr>
              <a:defRPr/>
            </a:lvl1pPr>
          </a:lstStyle>
          <a:p>
            <a:pPr>
              <a:defRPr/>
            </a:pPr>
            <a:fld id="{5344225A-4B61-4382-ADFB-87EAD87207D6}" type="slidenum">
              <a:rPr lang="en-US" altLang="en-US"/>
              <a:pPr>
                <a:defRPr/>
              </a:pPr>
              <a:t>‹#›</a:t>
            </a:fld>
            <a:endParaRPr lang="en-US" altLang="en-US"/>
          </a:p>
        </p:txBody>
      </p:sp>
    </p:spTree>
    <p:extLst>
      <p:ext uri="{BB962C8B-B14F-4D97-AF65-F5344CB8AC3E}">
        <p14:creationId xmlns:p14="http://schemas.microsoft.com/office/powerpoint/2010/main" val="3285180624"/>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4C14460A-E3A7-4DEA-A408-BD12D678C76F}"/>
              </a:ext>
            </a:extLst>
          </p:cNvPr>
          <p:cNvSpPr>
            <a:spLocks noGrp="1" noChangeArrowheads="1"/>
          </p:cNvSpPr>
          <p:nvPr>
            <p:ph type="sldNum" sz="quarter" idx="10"/>
          </p:nvPr>
        </p:nvSpPr>
        <p:spPr>
          <a:ln/>
        </p:spPr>
        <p:txBody>
          <a:bodyPr/>
          <a:lstStyle>
            <a:lvl1pPr>
              <a:defRPr/>
            </a:lvl1pPr>
          </a:lstStyle>
          <a:p>
            <a:pPr>
              <a:defRPr/>
            </a:pPr>
            <a:fld id="{6E852C53-1E05-4E38-B0AC-520A38207107}" type="slidenum">
              <a:rPr lang="en-US" altLang="en-US"/>
              <a:pPr>
                <a:defRPr/>
              </a:pPr>
              <a:t>‹#›</a:t>
            </a:fld>
            <a:endParaRPr lang="en-US" altLang="en-US"/>
          </a:p>
        </p:txBody>
      </p:sp>
    </p:spTree>
    <p:extLst>
      <p:ext uri="{BB962C8B-B14F-4D97-AF65-F5344CB8AC3E}">
        <p14:creationId xmlns:p14="http://schemas.microsoft.com/office/powerpoint/2010/main" val="16381710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Rectangle 6">
            <a:extLst>
              <a:ext uri="{FF2B5EF4-FFF2-40B4-BE49-F238E27FC236}">
                <a16:creationId xmlns:a16="http://schemas.microsoft.com/office/drawing/2014/main" id="{98B1DA1C-1C57-4747-B405-CF2553A87DF6}"/>
              </a:ext>
            </a:extLst>
          </p:cNvPr>
          <p:cNvSpPr>
            <a:spLocks noGrp="1" noChangeArrowheads="1"/>
          </p:cNvSpPr>
          <p:nvPr>
            <p:ph type="sldNum" sz="quarter" idx="10"/>
          </p:nvPr>
        </p:nvSpPr>
        <p:spPr>
          <a:ln/>
        </p:spPr>
        <p:txBody>
          <a:bodyPr/>
          <a:lstStyle>
            <a:lvl1pPr>
              <a:defRPr/>
            </a:lvl1pPr>
          </a:lstStyle>
          <a:p>
            <a:pPr>
              <a:defRPr/>
            </a:pPr>
            <a:fld id="{51157DBE-F876-4934-A592-41831F525887}" type="slidenum">
              <a:rPr lang="en-US" altLang="en-US"/>
              <a:pPr>
                <a:defRPr/>
              </a:pPr>
              <a:t>‹#›</a:t>
            </a:fld>
            <a:endParaRPr lang="en-US" altLang="en-US"/>
          </a:p>
        </p:txBody>
      </p:sp>
    </p:spTree>
    <p:extLst>
      <p:ext uri="{BB962C8B-B14F-4D97-AF65-F5344CB8AC3E}">
        <p14:creationId xmlns:p14="http://schemas.microsoft.com/office/powerpoint/2010/main" val="242938651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8EF43D1E-1716-4738-A706-E1A268B1C97B}"/>
              </a:ext>
            </a:extLst>
          </p:cNvPr>
          <p:cNvSpPr>
            <a:spLocks noGrp="1" noChangeArrowheads="1"/>
          </p:cNvSpPr>
          <p:nvPr>
            <p:ph type="sldNum" sz="quarter" idx="10"/>
          </p:nvPr>
        </p:nvSpPr>
        <p:spPr>
          <a:ln/>
        </p:spPr>
        <p:txBody>
          <a:bodyPr/>
          <a:lstStyle>
            <a:lvl1pPr>
              <a:defRPr/>
            </a:lvl1pPr>
          </a:lstStyle>
          <a:p>
            <a:pPr>
              <a:defRPr/>
            </a:pPr>
            <a:fld id="{A30614DC-07BB-4517-B894-3F8BC13D2550}" type="slidenum">
              <a:rPr lang="en-US" altLang="en-US"/>
              <a:pPr>
                <a:defRPr/>
              </a:pPr>
              <a:t>‹#›</a:t>
            </a:fld>
            <a:endParaRPr lang="en-US" altLang="en-US"/>
          </a:p>
        </p:txBody>
      </p:sp>
    </p:spTree>
    <p:extLst>
      <p:ext uri="{BB962C8B-B14F-4D97-AF65-F5344CB8AC3E}">
        <p14:creationId xmlns:p14="http://schemas.microsoft.com/office/powerpoint/2010/main" val="314789708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A5F1210A-8E37-414A-8E30-CBB38EE020B4}"/>
              </a:ext>
            </a:extLst>
          </p:cNvPr>
          <p:cNvSpPr>
            <a:spLocks noGrp="1" noChangeArrowheads="1"/>
          </p:cNvSpPr>
          <p:nvPr>
            <p:ph type="sldNum" sz="quarter" idx="10"/>
          </p:nvPr>
        </p:nvSpPr>
        <p:spPr>
          <a:ln/>
        </p:spPr>
        <p:txBody>
          <a:bodyPr/>
          <a:lstStyle>
            <a:lvl1pPr>
              <a:defRPr/>
            </a:lvl1pPr>
          </a:lstStyle>
          <a:p>
            <a:pPr>
              <a:defRPr/>
            </a:pPr>
            <a:fld id="{9A9996B8-7E58-4228-8B95-C9EE9F929319}" type="slidenum">
              <a:rPr lang="en-US" altLang="en-US"/>
              <a:pPr>
                <a:defRPr/>
              </a:pPr>
              <a:t>‹#›</a:t>
            </a:fld>
            <a:endParaRPr lang="en-US" altLang="en-US"/>
          </a:p>
        </p:txBody>
      </p:sp>
    </p:spTree>
    <p:extLst>
      <p:ext uri="{BB962C8B-B14F-4D97-AF65-F5344CB8AC3E}">
        <p14:creationId xmlns:p14="http://schemas.microsoft.com/office/powerpoint/2010/main" val="227515891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631E8042-1AC4-4F65-8444-02C45BA03C20}"/>
              </a:ext>
            </a:extLst>
          </p:cNvPr>
          <p:cNvSpPr>
            <a:spLocks noGrp="1" noChangeArrowheads="1"/>
          </p:cNvSpPr>
          <p:nvPr>
            <p:ph type="sldNum" sz="quarter" idx="10"/>
          </p:nvPr>
        </p:nvSpPr>
        <p:spPr>
          <a:ln/>
        </p:spPr>
        <p:txBody>
          <a:bodyPr/>
          <a:lstStyle>
            <a:lvl1pPr>
              <a:defRPr/>
            </a:lvl1pPr>
          </a:lstStyle>
          <a:p>
            <a:pPr>
              <a:defRPr/>
            </a:pPr>
            <a:fld id="{8AD9087B-FA8A-421F-9B0B-4E7AA0C14746}" type="slidenum">
              <a:rPr lang="en-US" altLang="en-US"/>
              <a:pPr>
                <a:defRPr/>
              </a:pPr>
              <a:t>‹#›</a:t>
            </a:fld>
            <a:endParaRPr lang="en-US" altLang="en-US"/>
          </a:p>
        </p:txBody>
      </p:sp>
    </p:spTree>
    <p:extLst>
      <p:ext uri="{BB962C8B-B14F-4D97-AF65-F5344CB8AC3E}">
        <p14:creationId xmlns:p14="http://schemas.microsoft.com/office/powerpoint/2010/main" val="1274840775"/>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8">
            <a:extLst>
              <a:ext uri="{FF2B5EF4-FFF2-40B4-BE49-F238E27FC236}">
                <a16:creationId xmlns:a16="http://schemas.microsoft.com/office/drawing/2014/main" id="{0E161339-60FD-4714-8C98-70C356160F42}"/>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b="83365"/>
          <a:stretch>
            <a:fillRect/>
          </a:stretch>
        </p:blipFill>
        <p:spPr bwMode="auto">
          <a:xfrm>
            <a:off x="0" y="-304800"/>
            <a:ext cx="913765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a:extLst>
              <a:ext uri="{FF2B5EF4-FFF2-40B4-BE49-F238E27FC236}">
                <a16:creationId xmlns:a16="http://schemas.microsoft.com/office/drawing/2014/main" id="{C461714B-3FAE-49EE-A789-9AD60134B74A}"/>
              </a:ext>
            </a:extLst>
          </p:cNvPr>
          <p:cNvSpPr>
            <a:spLocks noGrp="1" noChangeArrowheads="1"/>
          </p:cNvSpPr>
          <p:nvPr>
            <p:ph type="sldNum" sz="quarter" idx="4"/>
          </p:nvPr>
        </p:nvSpPr>
        <p:spPr bwMode="auto">
          <a:xfrm>
            <a:off x="0" y="6553200"/>
            <a:ext cx="39846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100"/>
            </a:lvl1pPr>
          </a:lstStyle>
          <a:p>
            <a:pPr>
              <a:defRPr/>
            </a:pPr>
            <a:fld id="{84681023-49B4-4E38-B4DB-9B03938F40FA}" type="slidenum">
              <a:rPr lang="en-US" altLang="en-US"/>
              <a:pPr>
                <a:defRPr/>
              </a:pPr>
              <a:t>‹#›</a:t>
            </a:fld>
            <a:endParaRPr lang="en-US" altLang="en-US"/>
          </a:p>
        </p:txBody>
      </p:sp>
      <p:sp>
        <p:nvSpPr>
          <p:cNvPr id="1028" name="Rectangle 8">
            <a:extLst>
              <a:ext uri="{FF2B5EF4-FFF2-40B4-BE49-F238E27FC236}">
                <a16:creationId xmlns:a16="http://schemas.microsoft.com/office/drawing/2014/main" id="{BEC751F8-B0C7-4D9C-8AE8-68AE30B775E8}"/>
              </a:ext>
            </a:extLst>
          </p:cNvPr>
          <p:cNvSpPr>
            <a:spLocks noChangeArrowheads="1"/>
          </p:cNvSpPr>
          <p:nvPr/>
        </p:nvSpPr>
        <p:spPr bwMode="auto">
          <a:xfrm>
            <a:off x="4114800" y="304800"/>
            <a:ext cx="4648200" cy="304800"/>
          </a:xfrm>
          <a:prstGeom prst="rect">
            <a:avLst/>
          </a:prstGeom>
          <a:noFill/>
          <a:ln>
            <a:noFill/>
          </a:ln>
        </p:spPr>
        <p:txBody>
          <a:bodyPr/>
          <a:lstStyle>
            <a:lvl1pPr algn="ctr" eaLnBrk="0" hangingPunct="0">
              <a:defRPr>
                <a:solidFill>
                  <a:schemeClr val="tx1"/>
                </a:solidFill>
                <a:latin typeface="Arial" panose="020B0604020202020204" pitchFamily="34" charset="0"/>
              </a:defRPr>
            </a:lvl1pPr>
            <a:lvl2pPr marL="742950" indent="-285750" algn="ctr" eaLnBrk="0" hangingPunct="0">
              <a:defRPr>
                <a:solidFill>
                  <a:schemeClr val="tx1"/>
                </a:solidFill>
                <a:latin typeface="Arial" panose="020B0604020202020204" pitchFamily="34" charset="0"/>
              </a:defRPr>
            </a:lvl2pPr>
            <a:lvl3pPr marL="1143000" indent="-228600" algn="ctr" eaLnBrk="0" hangingPunct="0">
              <a:defRPr>
                <a:solidFill>
                  <a:schemeClr val="tx1"/>
                </a:solidFill>
                <a:latin typeface="Arial" panose="020B0604020202020204" pitchFamily="34" charset="0"/>
              </a:defRPr>
            </a:lvl3pPr>
            <a:lvl4pPr marL="1600200" indent="-228600" algn="ctr" eaLnBrk="0" hangingPunct="0">
              <a:defRPr>
                <a:solidFill>
                  <a:schemeClr val="tx1"/>
                </a:solidFill>
                <a:latin typeface="Arial" panose="020B0604020202020204" pitchFamily="34" charset="0"/>
              </a:defRPr>
            </a:lvl4pPr>
            <a:lvl5pPr marL="2057400" indent="-228600" algn="ctr"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r>
              <a:rPr lang="en-US" altLang="en-US" sz="1600" b="1">
                <a:solidFill>
                  <a:schemeClr val="accent2"/>
                </a:solidFill>
                <a:latin typeface="Garamond" panose="02020404030301010803" pitchFamily="18" charset="0"/>
              </a:rPr>
              <a:t>Amity School of Engineering &amp; Technology</a:t>
            </a:r>
          </a:p>
        </p:txBody>
      </p:sp>
      <p:sp>
        <p:nvSpPr>
          <p:cNvPr id="1029" name="Rectangle 10">
            <a:extLst>
              <a:ext uri="{FF2B5EF4-FFF2-40B4-BE49-F238E27FC236}">
                <a16:creationId xmlns:a16="http://schemas.microsoft.com/office/drawing/2014/main" id="{D173DE95-6EFF-4F74-BA0A-BCDE7E7E9D42}"/>
              </a:ext>
            </a:extLst>
          </p:cNvPr>
          <p:cNvSpPr>
            <a:spLocks noChangeArrowheads="1"/>
          </p:cNvSpPr>
          <p:nvPr userDrawn="1"/>
        </p:nvSpPr>
        <p:spPr bwMode="auto">
          <a:xfrm>
            <a:off x="2438400" y="6705600"/>
            <a:ext cx="6705600" cy="152400"/>
          </a:xfrm>
          <a:prstGeom prst="rect">
            <a:avLst/>
          </a:prstGeom>
          <a:solidFill>
            <a:srgbClr val="F1B43B"/>
          </a:solidFill>
          <a:ln>
            <a:noFill/>
          </a:ln>
        </p:spPr>
        <p:txBody>
          <a:bodyPr wrap="none" anchor="ctr"/>
          <a:lstStyle>
            <a:lvl1pPr algn="ctr" eaLnBrk="0" hangingPunct="0">
              <a:defRPr>
                <a:solidFill>
                  <a:schemeClr val="tx1"/>
                </a:solidFill>
                <a:latin typeface="Arial" panose="020B0604020202020204" pitchFamily="34" charset="0"/>
              </a:defRPr>
            </a:lvl1pPr>
            <a:lvl2pPr marL="742950" indent="-285750" algn="ctr" eaLnBrk="0" hangingPunct="0">
              <a:defRPr>
                <a:solidFill>
                  <a:schemeClr val="tx1"/>
                </a:solidFill>
                <a:latin typeface="Arial" panose="020B0604020202020204" pitchFamily="34" charset="0"/>
              </a:defRPr>
            </a:lvl2pPr>
            <a:lvl3pPr marL="1143000" indent="-228600" algn="ctr" eaLnBrk="0" hangingPunct="0">
              <a:defRPr>
                <a:solidFill>
                  <a:schemeClr val="tx1"/>
                </a:solidFill>
                <a:latin typeface="Arial" panose="020B0604020202020204" pitchFamily="34" charset="0"/>
              </a:defRPr>
            </a:lvl3pPr>
            <a:lvl4pPr marL="1600200" indent="-228600" algn="ctr" eaLnBrk="0" hangingPunct="0">
              <a:defRPr>
                <a:solidFill>
                  <a:schemeClr val="tx1"/>
                </a:solidFill>
                <a:latin typeface="Arial" panose="020B0604020202020204" pitchFamily="34" charset="0"/>
              </a:defRPr>
            </a:lvl4pPr>
            <a:lvl5pPr marL="2057400" indent="-228600" algn="ctr"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US" altLang="en-US"/>
          </a:p>
        </p:txBody>
      </p:sp>
    </p:spTree>
    <p:extLst>
      <p:ext uri="{BB962C8B-B14F-4D97-AF65-F5344CB8AC3E}">
        <p14:creationId xmlns:p14="http://schemas.microsoft.com/office/powerpoint/2010/main" val="42866032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CD217-B9D0-4219-BB3C-09BBBE86ED20}"/>
              </a:ext>
            </a:extLst>
          </p:cNvPr>
          <p:cNvSpPr>
            <a:spLocks noGrp="1"/>
          </p:cNvSpPr>
          <p:nvPr>
            <p:ph type="title"/>
          </p:nvPr>
        </p:nvSpPr>
        <p:spPr>
          <a:xfrm>
            <a:off x="0" y="2620962"/>
            <a:ext cx="9144000" cy="808038"/>
          </a:xfrm>
        </p:spPr>
        <p:txBody>
          <a:bodyPr/>
          <a:lstStyle/>
          <a:p>
            <a:r>
              <a:rPr lang="en-US" dirty="0"/>
              <a:t>Garbage Collection and Runtime Classes</a:t>
            </a:r>
          </a:p>
        </p:txBody>
      </p:sp>
      <p:sp>
        <p:nvSpPr>
          <p:cNvPr id="4" name="Slide Number Placeholder 3">
            <a:extLst>
              <a:ext uri="{FF2B5EF4-FFF2-40B4-BE49-F238E27FC236}">
                <a16:creationId xmlns:a16="http://schemas.microsoft.com/office/drawing/2014/main" id="{8FD110CB-3C16-44AE-8C46-8B10F6528A7E}"/>
              </a:ext>
            </a:extLst>
          </p:cNvPr>
          <p:cNvSpPr>
            <a:spLocks noGrp="1"/>
          </p:cNvSpPr>
          <p:nvPr>
            <p:ph type="sldNum" sz="quarter" idx="10"/>
          </p:nvPr>
        </p:nvSpPr>
        <p:spPr/>
        <p:txBody>
          <a:bodyPr/>
          <a:lstStyle/>
          <a:p>
            <a:pPr>
              <a:defRPr/>
            </a:pPr>
            <a:fld id="{6F5B34F6-CFDA-4837-B8C1-E942023A937E}" type="slidenum">
              <a:rPr lang="en-US" altLang="en-US" smtClean="0"/>
              <a:pPr>
                <a:defRPr/>
              </a:pPr>
              <a:t>1</a:t>
            </a:fld>
            <a:endParaRPr lang="en-US" altLang="en-US"/>
          </a:p>
        </p:txBody>
      </p:sp>
    </p:spTree>
    <p:extLst>
      <p:ext uri="{BB962C8B-B14F-4D97-AF65-F5344CB8AC3E}">
        <p14:creationId xmlns:p14="http://schemas.microsoft.com/office/powerpoint/2010/main" val="206812105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fontScale="90000"/>
          </a:bodyPr>
          <a:lstStyle/>
          <a:p>
            <a:r>
              <a:rPr lang="en-US" b="1" dirty="0"/>
              <a:t>finalize() method</a:t>
            </a:r>
            <a:br>
              <a:rPr lang="en-US" b="1" dirty="0"/>
            </a:br>
            <a:endParaRPr lang="en-US" b="1" dirty="0"/>
          </a:p>
        </p:txBody>
      </p:sp>
      <p:sp>
        <p:nvSpPr>
          <p:cNvPr id="3" name="Content Placeholder 2"/>
          <p:cNvSpPr>
            <a:spLocks noGrp="1"/>
          </p:cNvSpPr>
          <p:nvPr>
            <p:ph idx="1"/>
          </p:nvPr>
        </p:nvSpPr>
        <p:spPr/>
        <p:txBody>
          <a:bodyPr/>
          <a:lstStyle/>
          <a:p>
            <a:r>
              <a:rPr lang="en-US"/>
              <a:t>The finalize() method is invoked each time before the object is garbage collected. This method can be used to perform cleanup processing. This method is defined in Object class as:</a:t>
            </a:r>
          </a:p>
          <a:p>
            <a:r>
              <a:rPr lang="en-US" b="1"/>
              <a:t>protected</a:t>
            </a:r>
            <a:r>
              <a:rPr lang="en-US"/>
              <a:t> </a:t>
            </a:r>
            <a:r>
              <a:rPr lang="en-US" b="1"/>
              <a:t>void</a:t>
            </a:r>
            <a:r>
              <a:rPr lang="en-US"/>
              <a:t> finalize(){}  </a:t>
            </a:r>
          </a:p>
          <a:p>
            <a:endParaRPr lang="en-US"/>
          </a:p>
        </p:txBody>
      </p:sp>
    </p:spTree>
    <p:extLst>
      <p:ext uri="{BB962C8B-B14F-4D97-AF65-F5344CB8AC3E}">
        <p14:creationId xmlns:p14="http://schemas.microsoft.com/office/powerpoint/2010/main" val="14360825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fontScale="90000"/>
          </a:bodyPr>
          <a:lstStyle/>
          <a:p>
            <a:r>
              <a:rPr lang="en-US" b="1" dirty="0" err="1"/>
              <a:t>gc</a:t>
            </a:r>
            <a:r>
              <a:rPr lang="en-US" b="1" dirty="0"/>
              <a:t>() method</a:t>
            </a:r>
            <a:br>
              <a:rPr lang="en-US" b="1" dirty="0"/>
            </a:br>
            <a:endParaRPr lang="en-US" b="1" dirty="0"/>
          </a:p>
        </p:txBody>
      </p:sp>
      <p:sp>
        <p:nvSpPr>
          <p:cNvPr id="3" name="Content Placeholder 2"/>
          <p:cNvSpPr>
            <a:spLocks noGrp="1"/>
          </p:cNvSpPr>
          <p:nvPr>
            <p:ph idx="1"/>
          </p:nvPr>
        </p:nvSpPr>
        <p:spPr>
          <a:xfrm>
            <a:off x="228600" y="1600200"/>
            <a:ext cx="8686800" cy="4525963"/>
          </a:xfrm>
        </p:spPr>
        <p:txBody>
          <a:bodyPr/>
          <a:lstStyle/>
          <a:p>
            <a:r>
              <a:rPr lang="en-US" dirty="0"/>
              <a:t>The </a:t>
            </a:r>
            <a:r>
              <a:rPr lang="en-US" dirty="0" err="1"/>
              <a:t>gc</a:t>
            </a:r>
            <a:r>
              <a:rPr lang="en-US" dirty="0"/>
              <a:t>() method is used to invoke the garbage collector to perform cleanup processing. The </a:t>
            </a:r>
            <a:r>
              <a:rPr lang="en-US" dirty="0" err="1"/>
              <a:t>gc</a:t>
            </a:r>
            <a:r>
              <a:rPr lang="en-US" dirty="0"/>
              <a:t>() is found in System and Runtime classes.</a:t>
            </a:r>
          </a:p>
          <a:p>
            <a:r>
              <a:rPr lang="en-US" b="1" dirty="0"/>
              <a:t>public</a:t>
            </a:r>
            <a:r>
              <a:rPr lang="en-US" dirty="0"/>
              <a:t> </a:t>
            </a:r>
            <a:r>
              <a:rPr lang="en-US" b="1" dirty="0"/>
              <a:t>static</a:t>
            </a:r>
            <a:r>
              <a:rPr lang="en-US" dirty="0"/>
              <a:t> </a:t>
            </a:r>
            <a:r>
              <a:rPr lang="en-US" b="1" dirty="0"/>
              <a:t>void</a:t>
            </a:r>
            <a:r>
              <a:rPr lang="en-US" dirty="0"/>
              <a:t> </a:t>
            </a:r>
            <a:r>
              <a:rPr lang="en-US" dirty="0" err="1"/>
              <a:t>gc</a:t>
            </a:r>
            <a:r>
              <a:rPr lang="en-US" dirty="0"/>
              <a:t>(){}  </a:t>
            </a:r>
          </a:p>
          <a:p>
            <a:endParaRPr lang="en-US" dirty="0"/>
          </a:p>
        </p:txBody>
      </p:sp>
    </p:spTree>
    <p:extLst>
      <p:ext uri="{BB962C8B-B14F-4D97-AF65-F5344CB8AC3E}">
        <p14:creationId xmlns:p14="http://schemas.microsoft.com/office/powerpoint/2010/main" val="193614708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836"/>
            <a:ext cx="8229600" cy="685801"/>
          </a:xfrm>
        </p:spPr>
        <p:txBody>
          <a:bodyPr>
            <a:normAutofit fontScale="90000"/>
          </a:bodyPr>
          <a:lstStyle/>
          <a:p>
            <a:r>
              <a:rPr lang="en-US" dirty="0"/>
              <a:t>Example</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a:t>public</a:t>
            </a:r>
            <a:r>
              <a:rPr lang="en-US" dirty="0"/>
              <a:t> </a:t>
            </a:r>
            <a:r>
              <a:rPr lang="en-US" b="1" dirty="0"/>
              <a:t>class</a:t>
            </a:r>
            <a:r>
              <a:rPr lang="en-US" dirty="0"/>
              <a:t> </a:t>
            </a:r>
            <a:r>
              <a:rPr lang="en-US" dirty="0" err="1"/>
              <a:t>expgar</a:t>
            </a:r>
            <a:r>
              <a:rPr lang="en-US" dirty="0"/>
              <a:t>{  </a:t>
            </a:r>
          </a:p>
          <a:p>
            <a:pPr marL="0" indent="0">
              <a:buNone/>
            </a:pPr>
            <a:r>
              <a:rPr lang="en-US" dirty="0"/>
              <a:t> </a:t>
            </a:r>
            <a:r>
              <a:rPr lang="en-US" b="1" dirty="0"/>
              <a:t>public</a:t>
            </a:r>
            <a:r>
              <a:rPr lang="en-US" dirty="0"/>
              <a:t> </a:t>
            </a:r>
            <a:r>
              <a:rPr lang="en-US" b="1" dirty="0"/>
              <a:t>void</a:t>
            </a:r>
            <a:r>
              <a:rPr lang="en-US" dirty="0"/>
              <a:t> finalize(){</a:t>
            </a:r>
          </a:p>
          <a:p>
            <a:pPr marL="0" indent="0">
              <a:buNone/>
            </a:pPr>
            <a:r>
              <a:rPr lang="en-US" dirty="0"/>
              <a:t>            </a:t>
            </a:r>
            <a:r>
              <a:rPr lang="en-US" dirty="0" err="1"/>
              <a:t>System.out.println</a:t>
            </a:r>
            <a:r>
              <a:rPr lang="en-US" dirty="0"/>
              <a:t>("object is garbage collected");}  </a:t>
            </a:r>
          </a:p>
          <a:p>
            <a:pPr marL="0" indent="0">
              <a:buNone/>
            </a:pPr>
            <a:r>
              <a:rPr lang="en-US" dirty="0"/>
              <a:t> </a:t>
            </a:r>
            <a:r>
              <a:rPr lang="en-US" b="1" dirty="0"/>
              <a:t>public</a:t>
            </a:r>
            <a:r>
              <a:rPr lang="en-US" dirty="0"/>
              <a:t> </a:t>
            </a:r>
            <a:r>
              <a:rPr lang="en-US" b="1" dirty="0"/>
              <a:t>static</a:t>
            </a:r>
            <a:r>
              <a:rPr lang="en-US" dirty="0"/>
              <a:t> </a:t>
            </a:r>
            <a:r>
              <a:rPr lang="en-US" b="1" dirty="0"/>
              <a:t>void</a:t>
            </a:r>
            <a:r>
              <a:rPr lang="en-US" dirty="0"/>
              <a:t> main(String </a:t>
            </a:r>
            <a:r>
              <a:rPr lang="en-US" dirty="0" err="1"/>
              <a:t>args</a:t>
            </a:r>
            <a:r>
              <a:rPr lang="en-US" dirty="0"/>
              <a:t>[]){  </a:t>
            </a:r>
          </a:p>
          <a:p>
            <a:pPr marL="0" indent="0">
              <a:buNone/>
            </a:pPr>
            <a:r>
              <a:rPr lang="en-US" dirty="0"/>
              <a:t>   </a:t>
            </a:r>
            <a:r>
              <a:rPr lang="en-US" dirty="0" err="1"/>
              <a:t>expgar</a:t>
            </a:r>
            <a:r>
              <a:rPr lang="en-US" dirty="0"/>
              <a:t>  s1=</a:t>
            </a:r>
            <a:r>
              <a:rPr lang="en-US" b="1" dirty="0"/>
              <a:t>new</a:t>
            </a:r>
            <a:r>
              <a:rPr lang="en-US" dirty="0"/>
              <a:t>  </a:t>
            </a:r>
            <a:r>
              <a:rPr lang="en-US" dirty="0" err="1"/>
              <a:t>expgar</a:t>
            </a:r>
            <a:r>
              <a:rPr lang="en-US" dirty="0"/>
              <a:t>();  </a:t>
            </a:r>
          </a:p>
          <a:p>
            <a:pPr marL="0" indent="0">
              <a:buNone/>
            </a:pPr>
            <a:r>
              <a:rPr lang="en-US" dirty="0"/>
              <a:t>   </a:t>
            </a:r>
            <a:r>
              <a:rPr lang="en-US" dirty="0" err="1"/>
              <a:t>expgar</a:t>
            </a:r>
            <a:r>
              <a:rPr lang="en-US" dirty="0"/>
              <a:t>  s2=</a:t>
            </a:r>
            <a:r>
              <a:rPr lang="en-US" b="1" dirty="0"/>
              <a:t>new</a:t>
            </a:r>
            <a:r>
              <a:rPr lang="en-US" dirty="0"/>
              <a:t>  </a:t>
            </a:r>
            <a:r>
              <a:rPr lang="en-US" dirty="0" err="1"/>
              <a:t>expgar</a:t>
            </a:r>
            <a:r>
              <a:rPr lang="en-US" dirty="0"/>
              <a:t>();  </a:t>
            </a:r>
          </a:p>
          <a:p>
            <a:pPr marL="0" indent="0">
              <a:buNone/>
            </a:pPr>
            <a:r>
              <a:rPr lang="en-US" dirty="0"/>
              <a:t>  s1=</a:t>
            </a:r>
            <a:r>
              <a:rPr lang="en-US" b="1" dirty="0"/>
              <a:t>null</a:t>
            </a:r>
            <a:r>
              <a:rPr lang="en-US" dirty="0"/>
              <a:t>;  </a:t>
            </a:r>
          </a:p>
          <a:p>
            <a:pPr marL="0" indent="0">
              <a:buNone/>
            </a:pPr>
            <a:r>
              <a:rPr lang="en-US" dirty="0"/>
              <a:t>  s2=</a:t>
            </a:r>
            <a:r>
              <a:rPr lang="en-US" b="1" dirty="0"/>
              <a:t>null</a:t>
            </a:r>
            <a:r>
              <a:rPr lang="en-US" dirty="0"/>
              <a:t>;  </a:t>
            </a:r>
          </a:p>
          <a:p>
            <a:pPr marL="0" indent="0">
              <a:buNone/>
            </a:pPr>
            <a:r>
              <a:rPr lang="en-US" dirty="0"/>
              <a:t>  </a:t>
            </a:r>
            <a:r>
              <a:rPr lang="en-US" dirty="0" err="1"/>
              <a:t>System.gc</a:t>
            </a:r>
            <a:r>
              <a:rPr lang="en-US" dirty="0"/>
              <a:t>();  </a:t>
            </a:r>
          </a:p>
          <a:p>
            <a:pPr marL="0" indent="0">
              <a:buNone/>
            </a:pPr>
            <a:r>
              <a:rPr lang="en-US" dirty="0"/>
              <a:t> }  </a:t>
            </a:r>
          </a:p>
          <a:p>
            <a:pPr marL="0" indent="0">
              <a:buNone/>
            </a:pPr>
            <a:r>
              <a:rPr lang="en-US" dirty="0"/>
              <a:t>}  </a:t>
            </a:r>
          </a:p>
          <a:p>
            <a:endParaRPr lang="en-US" dirty="0"/>
          </a:p>
        </p:txBody>
      </p:sp>
    </p:spTree>
    <p:extLst>
      <p:ext uri="{BB962C8B-B14F-4D97-AF65-F5344CB8AC3E}">
        <p14:creationId xmlns:p14="http://schemas.microsoft.com/office/powerpoint/2010/main" val="338570298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fontScale="90000"/>
          </a:bodyPr>
          <a:lstStyle/>
          <a:p>
            <a:r>
              <a:rPr lang="en-US" b="1" dirty="0"/>
              <a:t>Java Runtime classes</a:t>
            </a:r>
            <a:br>
              <a:rPr lang="en-US" b="1" dirty="0"/>
            </a:br>
            <a:endParaRPr lang="en-US" b="1" dirty="0"/>
          </a:p>
        </p:txBody>
      </p:sp>
      <p:sp>
        <p:nvSpPr>
          <p:cNvPr id="3" name="Content Placeholder 2"/>
          <p:cNvSpPr>
            <a:spLocks noGrp="1"/>
          </p:cNvSpPr>
          <p:nvPr>
            <p:ph idx="1"/>
          </p:nvPr>
        </p:nvSpPr>
        <p:spPr>
          <a:xfrm>
            <a:off x="457200" y="1600200"/>
            <a:ext cx="8534400" cy="4525963"/>
          </a:xfrm>
        </p:spPr>
        <p:txBody>
          <a:bodyPr/>
          <a:lstStyle/>
          <a:p>
            <a:r>
              <a:rPr lang="en-US" b="1" dirty="0"/>
              <a:t>Java Runtime</a:t>
            </a:r>
            <a:r>
              <a:rPr lang="en-US" dirty="0"/>
              <a:t> classes is used </a:t>
            </a:r>
            <a:r>
              <a:rPr lang="en-US" i="1" dirty="0"/>
              <a:t>to interact with java runtime environment</a:t>
            </a:r>
            <a:r>
              <a:rPr lang="en-US" dirty="0"/>
              <a:t>. Java Runtime class provides methods to execute a process, invoke GC, get total and free memory etc. There is only one instance of </a:t>
            </a:r>
            <a:r>
              <a:rPr lang="en-US" dirty="0" err="1"/>
              <a:t>java.lang.Runtime</a:t>
            </a:r>
            <a:r>
              <a:rPr lang="en-US" dirty="0"/>
              <a:t> class is available for one java application.</a:t>
            </a:r>
          </a:p>
        </p:txBody>
      </p:sp>
    </p:spTree>
    <p:extLst>
      <p:ext uri="{BB962C8B-B14F-4D97-AF65-F5344CB8AC3E}">
        <p14:creationId xmlns:p14="http://schemas.microsoft.com/office/powerpoint/2010/main" val="358458018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fontScale="90000"/>
          </a:bodyPr>
          <a:lstStyle/>
          <a:p>
            <a:r>
              <a:rPr lang="en-US" b="1" dirty="0"/>
              <a:t>Methods of Java Runtime class</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62414021"/>
              </p:ext>
            </p:extLst>
          </p:nvPr>
        </p:nvGraphicFramePr>
        <p:xfrm>
          <a:off x="228600" y="1368982"/>
          <a:ext cx="8763000" cy="5271188"/>
        </p:xfrm>
        <a:graphic>
          <a:graphicData uri="http://schemas.openxmlformats.org/drawingml/2006/table">
            <a:tbl>
              <a:tblPr/>
              <a:tblGrid>
                <a:gridCol w="2921000">
                  <a:extLst>
                    <a:ext uri="{9D8B030D-6E8A-4147-A177-3AD203B41FA5}">
                      <a16:colId xmlns:a16="http://schemas.microsoft.com/office/drawing/2014/main" val="20000"/>
                    </a:ext>
                  </a:extLst>
                </a:gridCol>
                <a:gridCol w="2921000">
                  <a:extLst>
                    <a:ext uri="{9D8B030D-6E8A-4147-A177-3AD203B41FA5}">
                      <a16:colId xmlns:a16="http://schemas.microsoft.com/office/drawing/2014/main" val="20001"/>
                    </a:ext>
                  </a:extLst>
                </a:gridCol>
                <a:gridCol w="2921000">
                  <a:extLst>
                    <a:ext uri="{9D8B030D-6E8A-4147-A177-3AD203B41FA5}">
                      <a16:colId xmlns:a16="http://schemas.microsoft.com/office/drawing/2014/main" val="20002"/>
                    </a:ext>
                  </a:extLst>
                </a:gridCol>
              </a:tblGrid>
              <a:tr h="380932">
                <a:tc>
                  <a:txBody>
                    <a:bodyPr/>
                    <a:lstStyle/>
                    <a:p>
                      <a:pPr algn="l" fontAlgn="t"/>
                      <a:r>
                        <a:rPr lang="en-US" sz="1800">
                          <a:solidFill>
                            <a:srgbClr val="000000"/>
                          </a:solidFill>
                          <a:effectLst/>
                          <a:latin typeface="times new roman"/>
                        </a:rPr>
                        <a:t>No.</a:t>
                      </a:r>
                    </a:p>
                  </a:txBody>
                  <a:tcPr marL="73315" marR="73315" marT="73315" marB="73315">
                    <a:lnL w="9525" cap="flat" cmpd="sng" algn="ctr">
                      <a:solidFill>
                        <a:srgbClr val="503D45"/>
                      </a:solidFill>
                      <a:prstDash val="solid"/>
                      <a:round/>
                      <a:headEnd type="none" w="med" len="med"/>
                      <a:tailEnd type="none" w="med" len="med"/>
                    </a:lnL>
                    <a:lnR w="9525" cap="flat" cmpd="sng" algn="ctr">
                      <a:solidFill>
                        <a:srgbClr val="503D45"/>
                      </a:solidFill>
                      <a:prstDash val="solid"/>
                      <a:round/>
                      <a:headEnd type="none" w="med" len="med"/>
                      <a:tailEnd type="none" w="med" len="med"/>
                    </a:lnR>
                    <a:lnT w="9525" cap="flat" cmpd="sng" algn="ctr">
                      <a:solidFill>
                        <a:srgbClr val="503D45"/>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C7CCBE"/>
                    </a:solidFill>
                  </a:tcPr>
                </a:tc>
                <a:tc>
                  <a:txBody>
                    <a:bodyPr/>
                    <a:lstStyle/>
                    <a:p>
                      <a:pPr algn="l" fontAlgn="t"/>
                      <a:r>
                        <a:rPr lang="en-US" sz="1800" dirty="0">
                          <a:solidFill>
                            <a:srgbClr val="000000"/>
                          </a:solidFill>
                          <a:effectLst/>
                          <a:latin typeface="times new roman"/>
                        </a:rPr>
                        <a:t>Method</a:t>
                      </a:r>
                    </a:p>
                  </a:txBody>
                  <a:tcPr marL="73315" marR="73315" marT="73315" marB="73315">
                    <a:lnL w="9525" cap="flat" cmpd="sng" algn="ctr">
                      <a:solidFill>
                        <a:srgbClr val="503D45"/>
                      </a:solidFill>
                      <a:prstDash val="solid"/>
                      <a:round/>
                      <a:headEnd type="none" w="med" len="med"/>
                      <a:tailEnd type="none" w="med" len="med"/>
                    </a:lnL>
                    <a:lnR w="9525" cap="flat" cmpd="sng" algn="ctr">
                      <a:solidFill>
                        <a:srgbClr val="503D45"/>
                      </a:solidFill>
                      <a:prstDash val="solid"/>
                      <a:round/>
                      <a:headEnd type="none" w="med" len="med"/>
                      <a:tailEnd type="none" w="med" len="med"/>
                    </a:lnR>
                    <a:lnT w="9525" cap="flat" cmpd="sng" algn="ctr">
                      <a:solidFill>
                        <a:srgbClr val="503D45"/>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C7CCBE"/>
                    </a:solidFill>
                  </a:tcPr>
                </a:tc>
                <a:tc>
                  <a:txBody>
                    <a:bodyPr/>
                    <a:lstStyle/>
                    <a:p>
                      <a:pPr algn="l" fontAlgn="t"/>
                      <a:r>
                        <a:rPr lang="en-US" sz="1800">
                          <a:solidFill>
                            <a:srgbClr val="000000"/>
                          </a:solidFill>
                          <a:effectLst/>
                          <a:latin typeface="times new roman"/>
                        </a:rPr>
                        <a:t>Description</a:t>
                      </a:r>
                    </a:p>
                  </a:txBody>
                  <a:tcPr marL="73315" marR="73315" marT="73315" marB="73315">
                    <a:lnL w="9525" cap="flat" cmpd="sng" algn="ctr">
                      <a:solidFill>
                        <a:srgbClr val="503D45"/>
                      </a:solidFill>
                      <a:prstDash val="solid"/>
                      <a:round/>
                      <a:headEnd type="none" w="med" len="med"/>
                      <a:tailEnd type="none" w="med" len="med"/>
                    </a:lnL>
                    <a:lnR w="9525" cap="flat" cmpd="sng" algn="ctr">
                      <a:solidFill>
                        <a:srgbClr val="503D45"/>
                      </a:solidFill>
                      <a:prstDash val="solid"/>
                      <a:round/>
                      <a:headEnd type="none" w="med" len="med"/>
                      <a:tailEnd type="none" w="med" len="med"/>
                    </a:lnR>
                    <a:lnT w="9525" cap="flat" cmpd="sng" algn="ctr">
                      <a:solidFill>
                        <a:srgbClr val="503D45"/>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C7CCBE"/>
                    </a:solidFill>
                  </a:tcPr>
                </a:tc>
                <a:extLst>
                  <a:ext uri="{0D108BD9-81ED-4DB2-BD59-A6C34878D82A}">
                    <a16:rowId xmlns:a16="http://schemas.microsoft.com/office/drawing/2014/main" val="10000"/>
                  </a:ext>
                </a:extLst>
              </a:tr>
              <a:tr h="584943">
                <a:tc>
                  <a:txBody>
                    <a:bodyPr/>
                    <a:lstStyle/>
                    <a:p>
                      <a:pPr algn="just" fontAlgn="t"/>
                      <a:r>
                        <a:rPr lang="en-US" sz="1800" dirty="0">
                          <a:solidFill>
                            <a:srgbClr val="333333"/>
                          </a:solidFill>
                          <a:effectLst/>
                          <a:latin typeface="inter-regular"/>
                        </a:rPr>
                        <a:t>1)</a:t>
                      </a:r>
                    </a:p>
                  </a:txBody>
                  <a:tcPr marL="48876" marR="48876" marT="48876" marB="4887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800">
                          <a:solidFill>
                            <a:srgbClr val="333333"/>
                          </a:solidFill>
                          <a:effectLst/>
                          <a:latin typeface="inter-regular"/>
                        </a:rPr>
                        <a:t>public static Runtime </a:t>
                      </a:r>
                      <a:r>
                        <a:rPr lang="en-US" sz="1800" err="1">
                          <a:solidFill>
                            <a:srgbClr val="333333"/>
                          </a:solidFill>
                          <a:effectLst/>
                          <a:latin typeface="inter-regular"/>
                        </a:rPr>
                        <a:t>getRuntime</a:t>
                      </a:r>
                      <a:r>
                        <a:rPr lang="en-US" sz="1800">
                          <a:solidFill>
                            <a:srgbClr val="333333"/>
                          </a:solidFill>
                          <a:effectLst/>
                          <a:latin typeface="inter-regular"/>
                        </a:rPr>
                        <a:t>()</a:t>
                      </a:r>
                    </a:p>
                  </a:txBody>
                  <a:tcPr marL="48876" marR="48876" marT="48876" marB="4887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800">
                          <a:solidFill>
                            <a:srgbClr val="333333"/>
                          </a:solidFill>
                          <a:effectLst/>
                          <a:latin typeface="inter-regular"/>
                        </a:rPr>
                        <a:t>returns the instance of Runtime class.</a:t>
                      </a:r>
                    </a:p>
                  </a:txBody>
                  <a:tcPr marL="48876" marR="48876" marT="48876" marB="4887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584943">
                <a:tc>
                  <a:txBody>
                    <a:bodyPr/>
                    <a:lstStyle/>
                    <a:p>
                      <a:pPr algn="just" fontAlgn="t"/>
                      <a:r>
                        <a:rPr lang="en-US" sz="1800">
                          <a:solidFill>
                            <a:srgbClr val="333333"/>
                          </a:solidFill>
                          <a:effectLst/>
                          <a:latin typeface="inter-regular"/>
                        </a:rPr>
                        <a:t>2)</a:t>
                      </a:r>
                    </a:p>
                  </a:txBody>
                  <a:tcPr marL="48876" marR="48876" marT="48876" marB="4887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800">
                          <a:solidFill>
                            <a:srgbClr val="333333"/>
                          </a:solidFill>
                          <a:effectLst/>
                          <a:latin typeface="inter-regular"/>
                        </a:rPr>
                        <a:t>public void exit(</a:t>
                      </a:r>
                      <a:r>
                        <a:rPr lang="en-US" sz="1800" err="1">
                          <a:solidFill>
                            <a:srgbClr val="333333"/>
                          </a:solidFill>
                          <a:effectLst/>
                          <a:latin typeface="inter-regular"/>
                        </a:rPr>
                        <a:t>int</a:t>
                      </a:r>
                      <a:r>
                        <a:rPr lang="en-US" sz="1800">
                          <a:solidFill>
                            <a:srgbClr val="333333"/>
                          </a:solidFill>
                          <a:effectLst/>
                          <a:latin typeface="inter-regular"/>
                        </a:rPr>
                        <a:t> status)</a:t>
                      </a:r>
                    </a:p>
                  </a:txBody>
                  <a:tcPr marL="48876" marR="48876" marT="48876" marB="4887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800">
                          <a:solidFill>
                            <a:srgbClr val="333333"/>
                          </a:solidFill>
                          <a:effectLst/>
                          <a:latin typeface="inter-regular"/>
                        </a:rPr>
                        <a:t>terminates the current virtual machine.</a:t>
                      </a:r>
                    </a:p>
                  </a:txBody>
                  <a:tcPr marL="48876" marR="48876" marT="48876" marB="4887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10002"/>
                  </a:ext>
                </a:extLst>
              </a:tr>
              <a:tr h="833184">
                <a:tc>
                  <a:txBody>
                    <a:bodyPr/>
                    <a:lstStyle/>
                    <a:p>
                      <a:pPr algn="just" fontAlgn="t"/>
                      <a:r>
                        <a:rPr lang="en-US" sz="1800">
                          <a:solidFill>
                            <a:srgbClr val="333333"/>
                          </a:solidFill>
                          <a:effectLst/>
                          <a:latin typeface="inter-regular"/>
                        </a:rPr>
                        <a:t>3)</a:t>
                      </a:r>
                    </a:p>
                  </a:txBody>
                  <a:tcPr marL="48876" marR="48876" marT="48876" marB="4887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800">
                          <a:solidFill>
                            <a:srgbClr val="333333"/>
                          </a:solidFill>
                          <a:effectLst/>
                          <a:latin typeface="inter-regular"/>
                        </a:rPr>
                        <a:t>public void </a:t>
                      </a:r>
                      <a:r>
                        <a:rPr lang="en-US" sz="1800" err="1">
                          <a:solidFill>
                            <a:srgbClr val="333333"/>
                          </a:solidFill>
                          <a:effectLst/>
                          <a:latin typeface="inter-regular"/>
                        </a:rPr>
                        <a:t>addShutdownHook</a:t>
                      </a:r>
                      <a:r>
                        <a:rPr lang="en-US" sz="1800">
                          <a:solidFill>
                            <a:srgbClr val="333333"/>
                          </a:solidFill>
                          <a:effectLst/>
                          <a:latin typeface="inter-regular"/>
                        </a:rPr>
                        <a:t>(Thread hook)</a:t>
                      </a:r>
                    </a:p>
                  </a:txBody>
                  <a:tcPr marL="48876" marR="48876" marT="48876" marB="4887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800">
                          <a:solidFill>
                            <a:srgbClr val="333333"/>
                          </a:solidFill>
                          <a:effectLst/>
                          <a:latin typeface="inter-regular"/>
                        </a:rPr>
                        <a:t>registers new hook thread.</a:t>
                      </a:r>
                    </a:p>
                  </a:txBody>
                  <a:tcPr marL="48876" marR="48876" marT="48876" marB="4887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697566">
                <a:tc>
                  <a:txBody>
                    <a:bodyPr/>
                    <a:lstStyle/>
                    <a:p>
                      <a:pPr algn="just" fontAlgn="t"/>
                      <a:r>
                        <a:rPr lang="en-US" sz="1800">
                          <a:solidFill>
                            <a:srgbClr val="333333"/>
                          </a:solidFill>
                          <a:effectLst/>
                          <a:latin typeface="inter-regular"/>
                        </a:rPr>
                        <a:t>4)</a:t>
                      </a:r>
                    </a:p>
                  </a:txBody>
                  <a:tcPr marL="48876" marR="48876" marT="48876" marB="4887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800">
                          <a:solidFill>
                            <a:srgbClr val="333333"/>
                          </a:solidFill>
                          <a:effectLst/>
                          <a:latin typeface="inter-regular"/>
                        </a:rPr>
                        <a:t>public Process exec(String command)throws </a:t>
                      </a:r>
                      <a:r>
                        <a:rPr lang="en-US" sz="1800" err="1">
                          <a:solidFill>
                            <a:srgbClr val="333333"/>
                          </a:solidFill>
                          <a:effectLst/>
                          <a:latin typeface="inter-regular"/>
                        </a:rPr>
                        <a:t>IOException</a:t>
                      </a:r>
                      <a:endParaRPr lang="en-US" sz="1800">
                        <a:solidFill>
                          <a:srgbClr val="333333"/>
                        </a:solidFill>
                        <a:effectLst/>
                        <a:latin typeface="inter-regular"/>
                      </a:endParaRPr>
                    </a:p>
                  </a:txBody>
                  <a:tcPr marL="48876" marR="48876" marT="48876" marB="4887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800">
                          <a:solidFill>
                            <a:srgbClr val="333333"/>
                          </a:solidFill>
                          <a:effectLst/>
                          <a:latin typeface="inter-regular"/>
                        </a:rPr>
                        <a:t>executes given command in a separate process.</a:t>
                      </a:r>
                    </a:p>
                  </a:txBody>
                  <a:tcPr marL="48876" marR="48876" marT="48876" marB="4887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10004"/>
                  </a:ext>
                </a:extLst>
              </a:tr>
              <a:tr h="584943">
                <a:tc>
                  <a:txBody>
                    <a:bodyPr/>
                    <a:lstStyle/>
                    <a:p>
                      <a:pPr algn="just" fontAlgn="t"/>
                      <a:r>
                        <a:rPr lang="en-US" sz="1800">
                          <a:solidFill>
                            <a:srgbClr val="333333"/>
                          </a:solidFill>
                          <a:effectLst/>
                          <a:latin typeface="inter-regular"/>
                        </a:rPr>
                        <a:t>5)</a:t>
                      </a:r>
                    </a:p>
                  </a:txBody>
                  <a:tcPr marL="48876" marR="48876" marT="48876" marB="4887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800">
                          <a:solidFill>
                            <a:srgbClr val="333333"/>
                          </a:solidFill>
                          <a:effectLst/>
                          <a:latin typeface="inter-regular"/>
                        </a:rPr>
                        <a:t>public </a:t>
                      </a:r>
                      <a:r>
                        <a:rPr lang="en-US" sz="1800" err="1">
                          <a:solidFill>
                            <a:srgbClr val="333333"/>
                          </a:solidFill>
                          <a:effectLst/>
                          <a:latin typeface="inter-regular"/>
                        </a:rPr>
                        <a:t>int</a:t>
                      </a:r>
                      <a:r>
                        <a:rPr lang="en-US" sz="1800">
                          <a:solidFill>
                            <a:srgbClr val="333333"/>
                          </a:solidFill>
                          <a:effectLst/>
                          <a:latin typeface="inter-regular"/>
                        </a:rPr>
                        <a:t> </a:t>
                      </a:r>
                      <a:r>
                        <a:rPr lang="en-US" sz="1800" err="1">
                          <a:solidFill>
                            <a:srgbClr val="333333"/>
                          </a:solidFill>
                          <a:effectLst/>
                          <a:latin typeface="inter-regular"/>
                        </a:rPr>
                        <a:t>availableProcessors</a:t>
                      </a:r>
                      <a:r>
                        <a:rPr lang="en-US" sz="1800">
                          <a:solidFill>
                            <a:srgbClr val="333333"/>
                          </a:solidFill>
                          <a:effectLst/>
                          <a:latin typeface="inter-regular"/>
                        </a:rPr>
                        <a:t>()</a:t>
                      </a:r>
                    </a:p>
                  </a:txBody>
                  <a:tcPr marL="48876" marR="48876" marT="48876" marB="4887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800">
                          <a:solidFill>
                            <a:srgbClr val="333333"/>
                          </a:solidFill>
                          <a:effectLst/>
                          <a:latin typeface="inter-regular"/>
                        </a:rPr>
                        <a:t>returns no. of available processors.</a:t>
                      </a:r>
                    </a:p>
                  </a:txBody>
                  <a:tcPr marL="48876" marR="48876" marT="48876" marB="4887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584943">
                <a:tc>
                  <a:txBody>
                    <a:bodyPr/>
                    <a:lstStyle/>
                    <a:p>
                      <a:pPr algn="just" fontAlgn="t"/>
                      <a:r>
                        <a:rPr lang="en-US" sz="1800">
                          <a:solidFill>
                            <a:srgbClr val="333333"/>
                          </a:solidFill>
                          <a:effectLst/>
                          <a:latin typeface="inter-regular"/>
                        </a:rPr>
                        <a:t>6)</a:t>
                      </a:r>
                    </a:p>
                  </a:txBody>
                  <a:tcPr marL="48876" marR="48876" marT="48876" marB="4887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800">
                          <a:solidFill>
                            <a:srgbClr val="333333"/>
                          </a:solidFill>
                          <a:effectLst/>
                          <a:latin typeface="inter-regular"/>
                        </a:rPr>
                        <a:t>public long freeMemory()</a:t>
                      </a:r>
                    </a:p>
                  </a:txBody>
                  <a:tcPr marL="48876" marR="48876" marT="48876" marB="4887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tc>
                  <a:txBody>
                    <a:bodyPr/>
                    <a:lstStyle/>
                    <a:p>
                      <a:pPr algn="just" fontAlgn="t"/>
                      <a:r>
                        <a:rPr lang="en-US" sz="1800">
                          <a:solidFill>
                            <a:srgbClr val="333333"/>
                          </a:solidFill>
                          <a:effectLst/>
                          <a:latin typeface="inter-regular"/>
                        </a:rPr>
                        <a:t>returns amount of free memory in JVM.</a:t>
                      </a:r>
                    </a:p>
                  </a:txBody>
                  <a:tcPr marL="48876" marR="48876" marT="48876" marB="4887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EFF1EB"/>
                    </a:solidFill>
                  </a:tcPr>
                </a:tc>
                <a:extLst>
                  <a:ext uri="{0D108BD9-81ED-4DB2-BD59-A6C34878D82A}">
                    <a16:rowId xmlns:a16="http://schemas.microsoft.com/office/drawing/2014/main" val="10006"/>
                  </a:ext>
                </a:extLst>
              </a:tr>
              <a:tr h="584943">
                <a:tc>
                  <a:txBody>
                    <a:bodyPr/>
                    <a:lstStyle/>
                    <a:p>
                      <a:pPr algn="just" fontAlgn="t"/>
                      <a:r>
                        <a:rPr lang="en-US" sz="1800">
                          <a:solidFill>
                            <a:srgbClr val="333333"/>
                          </a:solidFill>
                          <a:effectLst/>
                          <a:latin typeface="inter-regular"/>
                        </a:rPr>
                        <a:t>7)</a:t>
                      </a:r>
                    </a:p>
                  </a:txBody>
                  <a:tcPr marL="48876" marR="48876" marT="48876" marB="4887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800">
                          <a:solidFill>
                            <a:srgbClr val="333333"/>
                          </a:solidFill>
                          <a:effectLst/>
                          <a:latin typeface="inter-regular"/>
                        </a:rPr>
                        <a:t>public long totalMemory()</a:t>
                      </a:r>
                    </a:p>
                  </a:txBody>
                  <a:tcPr marL="48876" marR="48876" marT="48876" marB="4887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tc>
                  <a:txBody>
                    <a:bodyPr/>
                    <a:lstStyle/>
                    <a:p>
                      <a:pPr algn="just" fontAlgn="t"/>
                      <a:r>
                        <a:rPr lang="en-US" sz="1800" dirty="0">
                          <a:solidFill>
                            <a:srgbClr val="333333"/>
                          </a:solidFill>
                          <a:effectLst/>
                          <a:latin typeface="inter-regular"/>
                        </a:rPr>
                        <a:t>returns amount of total memory in JVM.</a:t>
                      </a:r>
                    </a:p>
                  </a:txBody>
                  <a:tcPr marL="48876" marR="48876" marT="48876" marB="48876">
                    <a:lnL w="9525" cap="flat" cmpd="sng" algn="ctr">
                      <a:solidFill>
                        <a:srgbClr val="C7CCBE"/>
                      </a:solidFill>
                      <a:prstDash val="solid"/>
                      <a:round/>
                      <a:headEnd type="none" w="med" len="med"/>
                      <a:tailEnd type="none" w="med" len="med"/>
                    </a:lnL>
                    <a:lnR w="9525" cap="flat" cmpd="sng" algn="ctr">
                      <a:solidFill>
                        <a:srgbClr val="C7CCBE"/>
                      </a:solidFill>
                      <a:prstDash val="solid"/>
                      <a:round/>
                      <a:headEnd type="none" w="med" len="med"/>
                      <a:tailEnd type="none" w="med" len="med"/>
                    </a:lnR>
                    <a:lnT w="9525" cap="flat" cmpd="sng" algn="ctr">
                      <a:solidFill>
                        <a:srgbClr val="C7CCBE"/>
                      </a:solidFill>
                      <a:prstDash val="solid"/>
                      <a:round/>
                      <a:headEnd type="none" w="med" len="med"/>
                      <a:tailEnd type="none" w="med" len="med"/>
                    </a:lnT>
                    <a:lnB w="9525" cap="flat" cmpd="sng" algn="ctr">
                      <a:solidFill>
                        <a:srgbClr val="C7CCBE"/>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403266467"/>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836"/>
            <a:ext cx="8229600" cy="685801"/>
          </a:xfrm>
        </p:spPr>
        <p:txBody>
          <a:bodyPr>
            <a:normAutofit fontScale="90000"/>
          </a:bodyPr>
          <a:lstStyle/>
          <a:p>
            <a:r>
              <a:rPr lang="en-US" dirty="0"/>
              <a:t>Java Runtime exec() method</a:t>
            </a:r>
            <a:br>
              <a:rPr lang="en-US" dirty="0"/>
            </a:br>
            <a:endParaRPr lang="en-US" dirty="0"/>
          </a:p>
        </p:txBody>
      </p:sp>
      <p:sp>
        <p:nvSpPr>
          <p:cNvPr id="3" name="Content Placeholder 2"/>
          <p:cNvSpPr>
            <a:spLocks noGrp="1"/>
          </p:cNvSpPr>
          <p:nvPr>
            <p:ph idx="1"/>
          </p:nvPr>
        </p:nvSpPr>
        <p:spPr>
          <a:xfrm>
            <a:off x="0" y="1600200"/>
            <a:ext cx="8991600" cy="4525963"/>
          </a:xfrm>
        </p:spPr>
        <p:txBody>
          <a:bodyPr/>
          <a:lstStyle/>
          <a:p>
            <a:pPr marL="0" indent="0">
              <a:buNone/>
            </a:pPr>
            <a:r>
              <a:rPr lang="en-US" b="1" dirty="0"/>
              <a:t>public</a:t>
            </a:r>
            <a:r>
              <a:rPr lang="en-US" dirty="0"/>
              <a:t> </a:t>
            </a:r>
            <a:r>
              <a:rPr lang="en-US" b="1" dirty="0"/>
              <a:t>class</a:t>
            </a:r>
            <a:r>
              <a:rPr lang="en-US" dirty="0"/>
              <a:t> Runtime1{  </a:t>
            </a:r>
          </a:p>
          <a:p>
            <a:pPr marL="0" indent="0">
              <a:buNone/>
            </a:pPr>
            <a:r>
              <a:rPr lang="en-US" dirty="0"/>
              <a:t> </a:t>
            </a:r>
            <a:r>
              <a:rPr lang="en-US" b="1" dirty="0"/>
              <a:t>public</a:t>
            </a:r>
            <a:r>
              <a:rPr lang="en-US" dirty="0"/>
              <a:t> </a:t>
            </a:r>
            <a:r>
              <a:rPr lang="en-US" b="1" dirty="0"/>
              <a:t>static</a:t>
            </a:r>
            <a:r>
              <a:rPr lang="en-US" dirty="0"/>
              <a:t> </a:t>
            </a:r>
            <a:r>
              <a:rPr lang="en-US" b="1" dirty="0"/>
              <a:t>void</a:t>
            </a:r>
            <a:r>
              <a:rPr lang="en-US" dirty="0"/>
              <a:t> main(String </a:t>
            </a:r>
            <a:r>
              <a:rPr lang="en-US" dirty="0" err="1"/>
              <a:t>args</a:t>
            </a:r>
            <a:r>
              <a:rPr lang="en-US" dirty="0"/>
              <a:t>[])</a:t>
            </a:r>
            <a:r>
              <a:rPr lang="en-US" b="1" dirty="0"/>
              <a:t>throws</a:t>
            </a:r>
            <a:r>
              <a:rPr lang="en-US" dirty="0"/>
              <a:t> </a:t>
            </a:r>
            <a:r>
              <a:rPr lang="en-US" sz="2800" dirty="0"/>
              <a:t>Exception{  </a:t>
            </a:r>
          </a:p>
          <a:p>
            <a:pPr marL="0" indent="0">
              <a:buNone/>
            </a:pPr>
            <a:r>
              <a:rPr lang="en-US" dirty="0"/>
              <a:t>  </a:t>
            </a:r>
            <a:r>
              <a:rPr lang="en-US" dirty="0" err="1"/>
              <a:t>Runtime.getRuntime</a:t>
            </a:r>
            <a:r>
              <a:rPr lang="en-US" dirty="0"/>
              <a:t>().exec("notepad");</a:t>
            </a:r>
          </a:p>
          <a:p>
            <a:pPr marL="0" indent="0">
              <a:buNone/>
            </a:pPr>
            <a:r>
              <a:rPr lang="en-US" dirty="0"/>
              <a:t>     //will open a new notepad  </a:t>
            </a:r>
          </a:p>
          <a:p>
            <a:pPr marL="0" indent="0">
              <a:buNone/>
            </a:pPr>
            <a:r>
              <a:rPr lang="en-US" dirty="0"/>
              <a:t> }  </a:t>
            </a:r>
          </a:p>
          <a:p>
            <a:pPr marL="0" indent="0">
              <a:buNone/>
            </a:pPr>
            <a:r>
              <a:rPr lang="en-US" dirty="0"/>
              <a:t>      }  </a:t>
            </a:r>
          </a:p>
          <a:p>
            <a:endParaRPr lang="en-US" dirty="0"/>
          </a:p>
        </p:txBody>
      </p:sp>
    </p:spTree>
    <p:extLst>
      <p:ext uri="{BB962C8B-B14F-4D97-AF65-F5344CB8AC3E}">
        <p14:creationId xmlns:p14="http://schemas.microsoft.com/office/powerpoint/2010/main" val="2945580125"/>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fontScale="90000"/>
          </a:bodyPr>
          <a:lstStyle/>
          <a:p>
            <a:r>
              <a:rPr lang="en-US" b="1" dirty="0"/>
              <a:t>How to shutdown system in Java</a:t>
            </a:r>
            <a:br>
              <a:rPr lang="en-US" b="1" dirty="0"/>
            </a:br>
            <a:endParaRPr lang="en-US" b="1" dirty="0"/>
          </a:p>
        </p:txBody>
      </p:sp>
      <p:sp>
        <p:nvSpPr>
          <p:cNvPr id="3" name="Content Placeholder 2"/>
          <p:cNvSpPr>
            <a:spLocks noGrp="1"/>
          </p:cNvSpPr>
          <p:nvPr>
            <p:ph idx="1"/>
          </p:nvPr>
        </p:nvSpPr>
        <p:spPr>
          <a:xfrm>
            <a:off x="0" y="1600200"/>
            <a:ext cx="9144000" cy="4525963"/>
          </a:xfrm>
        </p:spPr>
        <p:txBody>
          <a:bodyPr/>
          <a:lstStyle/>
          <a:p>
            <a:r>
              <a:rPr lang="en-US" dirty="0"/>
              <a:t>You can use </a:t>
            </a:r>
            <a:r>
              <a:rPr lang="en-US" i="1" dirty="0"/>
              <a:t>shutdown -s</a:t>
            </a:r>
            <a:r>
              <a:rPr lang="en-US" dirty="0"/>
              <a:t> command to shutdown system. For windows OS, you need to provide full path of shutdown command e.g. c:\\Windows\\System32\\shutdown.</a:t>
            </a:r>
          </a:p>
          <a:p>
            <a:r>
              <a:rPr lang="en-US" dirty="0"/>
              <a:t>Here you can use -s switch to shutdown system, -r switch to restart system and -t switch to specify time delay.</a:t>
            </a:r>
          </a:p>
          <a:p>
            <a:endParaRPr lang="en-US" dirty="0"/>
          </a:p>
        </p:txBody>
      </p:sp>
    </p:spTree>
    <p:extLst>
      <p:ext uri="{BB962C8B-B14F-4D97-AF65-F5344CB8AC3E}">
        <p14:creationId xmlns:p14="http://schemas.microsoft.com/office/powerpoint/2010/main" val="647228337"/>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dirty="0"/>
              <a:t>Example</a:t>
            </a:r>
          </a:p>
        </p:txBody>
      </p:sp>
      <p:sp>
        <p:nvSpPr>
          <p:cNvPr id="3" name="Content Placeholder 2"/>
          <p:cNvSpPr>
            <a:spLocks noGrp="1"/>
          </p:cNvSpPr>
          <p:nvPr>
            <p:ph idx="1"/>
          </p:nvPr>
        </p:nvSpPr>
        <p:spPr>
          <a:xfrm>
            <a:off x="0" y="1600200"/>
            <a:ext cx="8686800" cy="4525963"/>
          </a:xfrm>
        </p:spPr>
        <p:txBody>
          <a:bodyPr/>
          <a:lstStyle/>
          <a:p>
            <a:pPr marL="0" indent="0">
              <a:buNone/>
            </a:pPr>
            <a:r>
              <a:rPr lang="en-US" b="1" dirty="0"/>
              <a:t>public</a:t>
            </a:r>
            <a:r>
              <a:rPr lang="en-US" dirty="0"/>
              <a:t> </a:t>
            </a:r>
            <a:r>
              <a:rPr lang="en-US" b="1" dirty="0"/>
              <a:t>class</a:t>
            </a:r>
            <a:r>
              <a:rPr lang="en-US" dirty="0"/>
              <a:t> Runtime2{  </a:t>
            </a:r>
          </a:p>
          <a:p>
            <a:pPr marL="0" indent="0">
              <a:buNone/>
            </a:pPr>
            <a:r>
              <a:rPr lang="en-US" dirty="0"/>
              <a:t>    </a:t>
            </a:r>
            <a:r>
              <a:rPr lang="en-US" sz="2400" b="1" dirty="0"/>
              <a:t>public</a:t>
            </a:r>
            <a:r>
              <a:rPr lang="en-US" sz="2400" dirty="0"/>
              <a:t> </a:t>
            </a:r>
            <a:r>
              <a:rPr lang="en-US" sz="2400" b="1" dirty="0"/>
              <a:t>static</a:t>
            </a:r>
            <a:r>
              <a:rPr lang="en-US" sz="2400" dirty="0"/>
              <a:t> </a:t>
            </a:r>
            <a:r>
              <a:rPr lang="en-US" sz="2400" b="1" dirty="0"/>
              <a:t>void</a:t>
            </a:r>
            <a:r>
              <a:rPr lang="en-US" sz="2400" dirty="0"/>
              <a:t> main(String </a:t>
            </a:r>
            <a:r>
              <a:rPr lang="en-US" sz="2400" dirty="0" err="1"/>
              <a:t>args</a:t>
            </a:r>
            <a:r>
              <a:rPr lang="en-US" sz="2400" dirty="0"/>
              <a:t>[])</a:t>
            </a:r>
            <a:r>
              <a:rPr lang="en-US" sz="2400" b="1" dirty="0"/>
              <a:t>throws</a:t>
            </a:r>
            <a:r>
              <a:rPr lang="en-US" dirty="0"/>
              <a:t> </a:t>
            </a:r>
            <a:r>
              <a:rPr lang="en-US" sz="2800" dirty="0"/>
              <a:t>Exception</a:t>
            </a:r>
            <a:r>
              <a:rPr lang="en-US" dirty="0"/>
              <a:t>{  </a:t>
            </a:r>
          </a:p>
          <a:p>
            <a:pPr marL="0" indent="0">
              <a:buNone/>
            </a:pPr>
            <a:r>
              <a:rPr lang="en-US" dirty="0"/>
              <a:t> </a:t>
            </a:r>
            <a:r>
              <a:rPr lang="en-US" sz="2800" dirty="0"/>
              <a:t> </a:t>
            </a:r>
            <a:r>
              <a:rPr lang="en-US" sz="2800" dirty="0" err="1"/>
              <a:t>Runtime.getRuntime</a:t>
            </a:r>
            <a:r>
              <a:rPr lang="en-US" sz="2800" dirty="0"/>
              <a:t>().exec("shutdown -s -t 0");</a:t>
            </a:r>
            <a:r>
              <a:rPr lang="en-US" dirty="0"/>
              <a:t>  </a:t>
            </a:r>
          </a:p>
          <a:p>
            <a:pPr marL="0" indent="0">
              <a:buNone/>
            </a:pPr>
            <a:r>
              <a:rPr lang="en-US" dirty="0"/>
              <a:t> }  </a:t>
            </a:r>
          </a:p>
          <a:p>
            <a:pPr marL="0" indent="0">
              <a:buNone/>
            </a:pPr>
            <a:r>
              <a:rPr lang="en-US" dirty="0"/>
              <a:t>      }  </a:t>
            </a:r>
          </a:p>
          <a:p>
            <a:endParaRPr lang="en-US" dirty="0"/>
          </a:p>
        </p:txBody>
      </p:sp>
    </p:spTree>
    <p:extLst>
      <p:ext uri="{BB962C8B-B14F-4D97-AF65-F5344CB8AC3E}">
        <p14:creationId xmlns:p14="http://schemas.microsoft.com/office/powerpoint/2010/main" val="1716293810"/>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a:br>
            <a:r>
              <a:rPr lang="en-US"/>
              <a:t>How to shutdown windows system in Java</a:t>
            </a:r>
            <a:br>
              <a:rPr lang="en-US"/>
            </a:br>
            <a:endParaRPr lang="en-US"/>
          </a:p>
        </p:txBody>
      </p:sp>
      <p:sp>
        <p:nvSpPr>
          <p:cNvPr id="3" name="Content Placeholder 2"/>
          <p:cNvSpPr>
            <a:spLocks noGrp="1"/>
          </p:cNvSpPr>
          <p:nvPr>
            <p:ph idx="1"/>
          </p:nvPr>
        </p:nvSpPr>
        <p:spPr>
          <a:xfrm>
            <a:off x="76200" y="2209800"/>
            <a:ext cx="9067800" cy="3916363"/>
          </a:xfrm>
        </p:spPr>
        <p:txBody>
          <a:bodyPr/>
          <a:lstStyle/>
          <a:p>
            <a:pPr marL="0" indent="0">
              <a:buNone/>
            </a:pPr>
            <a:r>
              <a:rPr lang="en-US" b="1" dirty="0"/>
              <a:t>public</a:t>
            </a:r>
            <a:r>
              <a:rPr lang="en-US" dirty="0"/>
              <a:t> </a:t>
            </a:r>
            <a:r>
              <a:rPr lang="en-US" b="1" dirty="0"/>
              <a:t>class</a:t>
            </a:r>
            <a:r>
              <a:rPr lang="en-US" dirty="0"/>
              <a:t> Runtime2{  </a:t>
            </a:r>
          </a:p>
          <a:p>
            <a:pPr marL="0" indent="0">
              <a:buNone/>
            </a:pPr>
            <a:r>
              <a:rPr lang="en-US" dirty="0"/>
              <a:t>    </a:t>
            </a:r>
            <a:r>
              <a:rPr lang="en-US" b="1" dirty="0"/>
              <a:t>public</a:t>
            </a:r>
            <a:r>
              <a:rPr lang="en-US" dirty="0"/>
              <a:t> </a:t>
            </a:r>
            <a:r>
              <a:rPr lang="en-US" b="1" dirty="0"/>
              <a:t>static</a:t>
            </a:r>
            <a:r>
              <a:rPr lang="en-US" dirty="0"/>
              <a:t> </a:t>
            </a:r>
            <a:r>
              <a:rPr lang="en-US" b="1" dirty="0"/>
              <a:t>void</a:t>
            </a:r>
            <a:r>
              <a:rPr lang="en-US" dirty="0"/>
              <a:t> main(String </a:t>
            </a:r>
            <a:r>
              <a:rPr lang="en-US" dirty="0" err="1"/>
              <a:t>args</a:t>
            </a:r>
            <a:r>
              <a:rPr lang="en-US" dirty="0"/>
              <a:t>[])</a:t>
            </a:r>
            <a:r>
              <a:rPr lang="en-US" b="1" dirty="0"/>
              <a:t>throws</a:t>
            </a:r>
            <a:r>
              <a:rPr lang="en-US" dirty="0"/>
              <a:t> Exception{  </a:t>
            </a:r>
          </a:p>
          <a:p>
            <a:pPr marL="0" indent="0">
              <a:buNone/>
            </a:pPr>
            <a:r>
              <a:rPr lang="en-US" dirty="0"/>
              <a:t>  </a:t>
            </a:r>
            <a:r>
              <a:rPr lang="en-US" dirty="0" err="1"/>
              <a:t>Runtime.getRuntime</a:t>
            </a:r>
            <a:r>
              <a:rPr lang="en-US" dirty="0"/>
              <a:t>().exec("c:\\Windows\\System32\\shutdown -s -t 0");  </a:t>
            </a:r>
          </a:p>
          <a:p>
            <a:pPr marL="0" indent="0">
              <a:buNone/>
            </a:pPr>
            <a:r>
              <a:rPr lang="en-US" dirty="0"/>
              <a:t> }  </a:t>
            </a:r>
          </a:p>
          <a:p>
            <a:pPr marL="0" indent="0">
              <a:buNone/>
            </a:pPr>
            <a:r>
              <a:rPr lang="en-US" dirty="0"/>
              <a:t>    }  </a:t>
            </a:r>
          </a:p>
          <a:p>
            <a:endParaRPr lang="en-US" dirty="0"/>
          </a:p>
        </p:txBody>
      </p:sp>
    </p:spTree>
    <p:extLst>
      <p:ext uri="{BB962C8B-B14F-4D97-AF65-F5344CB8AC3E}">
        <p14:creationId xmlns:p14="http://schemas.microsoft.com/office/powerpoint/2010/main" val="3229148964"/>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fontScale="90000"/>
          </a:bodyPr>
          <a:lstStyle/>
          <a:p>
            <a:r>
              <a:rPr lang="en-US" b="1" dirty="0"/>
              <a:t>How to restart system in Java</a:t>
            </a:r>
            <a:br>
              <a:rPr lang="en-US" b="1" dirty="0"/>
            </a:br>
            <a:endParaRPr lang="en-US" b="1" dirty="0"/>
          </a:p>
        </p:txBody>
      </p:sp>
      <p:sp>
        <p:nvSpPr>
          <p:cNvPr id="3" name="Content Placeholder 2"/>
          <p:cNvSpPr>
            <a:spLocks noGrp="1"/>
          </p:cNvSpPr>
          <p:nvPr>
            <p:ph idx="1"/>
          </p:nvPr>
        </p:nvSpPr>
        <p:spPr/>
        <p:txBody>
          <a:bodyPr/>
          <a:lstStyle/>
          <a:p>
            <a:pPr marL="0" indent="0">
              <a:buNone/>
            </a:pPr>
            <a:r>
              <a:rPr lang="en-US" b="1"/>
              <a:t>public</a:t>
            </a:r>
            <a:r>
              <a:rPr lang="en-US"/>
              <a:t> </a:t>
            </a:r>
            <a:r>
              <a:rPr lang="en-US" b="1"/>
              <a:t>class</a:t>
            </a:r>
            <a:r>
              <a:rPr lang="en-US"/>
              <a:t> Runtime3{  </a:t>
            </a:r>
          </a:p>
          <a:p>
            <a:pPr marL="0" indent="0">
              <a:buNone/>
            </a:pPr>
            <a:r>
              <a:rPr lang="en-US"/>
              <a:t> </a:t>
            </a:r>
            <a:r>
              <a:rPr lang="en-US" b="1"/>
              <a:t>public</a:t>
            </a:r>
            <a:r>
              <a:rPr lang="en-US"/>
              <a:t> </a:t>
            </a:r>
            <a:r>
              <a:rPr lang="en-US" b="1"/>
              <a:t>static</a:t>
            </a:r>
            <a:r>
              <a:rPr lang="en-US"/>
              <a:t> </a:t>
            </a:r>
            <a:r>
              <a:rPr lang="en-US" b="1"/>
              <a:t>void</a:t>
            </a:r>
            <a:r>
              <a:rPr lang="en-US"/>
              <a:t> main(String </a:t>
            </a:r>
            <a:r>
              <a:rPr lang="en-US" err="1"/>
              <a:t>args</a:t>
            </a:r>
            <a:r>
              <a:rPr lang="en-US"/>
              <a:t>[])</a:t>
            </a:r>
            <a:r>
              <a:rPr lang="en-US" b="1"/>
              <a:t>throws</a:t>
            </a:r>
            <a:r>
              <a:rPr lang="en-US"/>
              <a:t> Exception{  </a:t>
            </a:r>
          </a:p>
          <a:p>
            <a:pPr marL="0" indent="0">
              <a:buNone/>
            </a:pPr>
            <a:r>
              <a:rPr lang="en-US"/>
              <a:t>  </a:t>
            </a:r>
            <a:r>
              <a:rPr lang="en-US" err="1"/>
              <a:t>Runtime.getRuntime</a:t>
            </a:r>
            <a:r>
              <a:rPr lang="en-US"/>
              <a:t>().exec("shutdown -r -t 0");  </a:t>
            </a:r>
          </a:p>
          <a:p>
            <a:pPr marL="0" indent="0">
              <a:buNone/>
            </a:pPr>
            <a:r>
              <a:rPr lang="en-US"/>
              <a:t> }  </a:t>
            </a:r>
          </a:p>
          <a:p>
            <a:pPr marL="0" indent="0">
              <a:buNone/>
            </a:pPr>
            <a:r>
              <a:rPr lang="en-US"/>
              <a:t>     }  </a:t>
            </a:r>
          </a:p>
          <a:p>
            <a:endParaRPr lang="en-US"/>
          </a:p>
        </p:txBody>
      </p:sp>
    </p:spTree>
    <p:extLst>
      <p:ext uri="{BB962C8B-B14F-4D97-AF65-F5344CB8AC3E}">
        <p14:creationId xmlns:p14="http://schemas.microsoft.com/office/powerpoint/2010/main" val="102692660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r>
              <a:rPr lang="en-US" dirty="0"/>
              <a:t>Garbage Collection</a:t>
            </a:r>
          </a:p>
        </p:txBody>
      </p:sp>
      <p:sp>
        <p:nvSpPr>
          <p:cNvPr id="3" name="Content Placeholder 2"/>
          <p:cNvSpPr>
            <a:spLocks noGrp="1"/>
          </p:cNvSpPr>
          <p:nvPr>
            <p:ph idx="1"/>
          </p:nvPr>
        </p:nvSpPr>
        <p:spPr/>
        <p:txBody>
          <a:bodyPr>
            <a:normAutofit fontScale="85000" lnSpcReduction="20000"/>
          </a:bodyPr>
          <a:lstStyle/>
          <a:p>
            <a:pPr algn="just">
              <a:lnSpc>
                <a:spcPct val="120000"/>
              </a:lnSpc>
            </a:pPr>
            <a:r>
              <a:rPr lang="en-US" dirty="0"/>
              <a:t>Garbage collection in Java is the process by which Java programs perform automatic memory management. Java programs compile to bytecode that can be run on a Java Virtual Machine, When Java programs run on the JVM, objects are created on the heap, which is a portion of memory dedicated to the program. Eventually, some objects will no longer be needed. The garbage collector finds these unused objects and deletes them to free up memory.</a:t>
            </a:r>
          </a:p>
        </p:txBody>
      </p:sp>
    </p:spTree>
    <p:extLst>
      <p:ext uri="{BB962C8B-B14F-4D97-AF65-F5344CB8AC3E}">
        <p14:creationId xmlns:p14="http://schemas.microsoft.com/office/powerpoint/2010/main" val="3611762641"/>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31836"/>
            <a:ext cx="8991600" cy="685801"/>
          </a:xfrm>
        </p:spPr>
        <p:txBody>
          <a:bodyPr>
            <a:normAutofit fontScale="90000"/>
          </a:bodyPr>
          <a:lstStyle/>
          <a:p>
            <a:r>
              <a:rPr lang="en-US" b="1" dirty="0"/>
              <a:t>Java Runtime </a:t>
            </a:r>
            <a:r>
              <a:rPr lang="en-US" b="1" dirty="0" err="1"/>
              <a:t>availableProcessors</a:t>
            </a:r>
            <a:r>
              <a:rPr lang="en-US" b="1" dirty="0"/>
              <a:t>()</a:t>
            </a:r>
            <a:br>
              <a:rPr lang="en-US" b="1" dirty="0"/>
            </a:br>
            <a:endParaRPr lang="en-US" b="1" dirty="0"/>
          </a:p>
        </p:txBody>
      </p:sp>
      <p:sp>
        <p:nvSpPr>
          <p:cNvPr id="3" name="Content Placeholder 2"/>
          <p:cNvSpPr>
            <a:spLocks noGrp="1"/>
          </p:cNvSpPr>
          <p:nvPr>
            <p:ph idx="1"/>
          </p:nvPr>
        </p:nvSpPr>
        <p:spPr/>
        <p:txBody>
          <a:bodyPr/>
          <a:lstStyle/>
          <a:p>
            <a:pPr marL="0" indent="0">
              <a:buNone/>
            </a:pPr>
            <a:r>
              <a:rPr lang="en-US" b="1"/>
              <a:t>public</a:t>
            </a:r>
            <a:r>
              <a:rPr lang="en-US"/>
              <a:t> </a:t>
            </a:r>
            <a:r>
              <a:rPr lang="en-US" b="1"/>
              <a:t>class</a:t>
            </a:r>
            <a:r>
              <a:rPr lang="en-US"/>
              <a:t> Runtime4{  </a:t>
            </a:r>
          </a:p>
          <a:p>
            <a:pPr marL="0" indent="0">
              <a:buNone/>
            </a:pPr>
            <a:r>
              <a:rPr lang="en-US"/>
              <a:t> </a:t>
            </a:r>
            <a:r>
              <a:rPr lang="en-US" b="1"/>
              <a:t>public</a:t>
            </a:r>
            <a:r>
              <a:rPr lang="en-US"/>
              <a:t> </a:t>
            </a:r>
            <a:r>
              <a:rPr lang="en-US" b="1"/>
              <a:t>static</a:t>
            </a:r>
            <a:r>
              <a:rPr lang="en-US"/>
              <a:t> </a:t>
            </a:r>
            <a:r>
              <a:rPr lang="en-US" b="1"/>
              <a:t>void</a:t>
            </a:r>
            <a:r>
              <a:rPr lang="en-US"/>
              <a:t> main(String </a:t>
            </a:r>
            <a:r>
              <a:rPr lang="en-US" err="1"/>
              <a:t>args</a:t>
            </a:r>
            <a:r>
              <a:rPr lang="en-US"/>
              <a:t>[])</a:t>
            </a:r>
            <a:r>
              <a:rPr lang="en-US" b="1"/>
              <a:t>throws</a:t>
            </a:r>
            <a:r>
              <a:rPr lang="en-US"/>
              <a:t> Exception{  </a:t>
            </a:r>
          </a:p>
          <a:p>
            <a:pPr marL="0" indent="0">
              <a:buNone/>
            </a:pPr>
            <a:r>
              <a:rPr lang="en-US"/>
              <a:t>  </a:t>
            </a:r>
            <a:r>
              <a:rPr lang="en-US" err="1"/>
              <a:t>System.out.println</a:t>
            </a:r>
            <a:r>
              <a:rPr lang="en-US"/>
              <a:t>(</a:t>
            </a:r>
            <a:r>
              <a:rPr lang="en-US" err="1"/>
              <a:t>Runtime.getRuntime</a:t>
            </a:r>
            <a:r>
              <a:rPr lang="en-US"/>
              <a:t>().</a:t>
            </a:r>
            <a:r>
              <a:rPr lang="en-US" err="1"/>
              <a:t>availableProcessors</a:t>
            </a:r>
            <a:r>
              <a:rPr lang="en-US"/>
              <a:t>());  </a:t>
            </a:r>
          </a:p>
          <a:p>
            <a:pPr marL="0" indent="0">
              <a:buNone/>
            </a:pPr>
            <a:r>
              <a:rPr lang="en-US"/>
              <a:t> }  </a:t>
            </a:r>
          </a:p>
          <a:p>
            <a:pPr marL="0" indent="0">
              <a:buNone/>
            </a:pPr>
            <a:r>
              <a:rPr lang="en-US"/>
              <a:t>     }  </a:t>
            </a:r>
          </a:p>
          <a:p>
            <a:endParaRPr lang="en-US"/>
          </a:p>
        </p:txBody>
      </p:sp>
    </p:spTree>
    <p:extLst>
      <p:ext uri="{BB962C8B-B14F-4D97-AF65-F5344CB8AC3E}">
        <p14:creationId xmlns:p14="http://schemas.microsoft.com/office/powerpoint/2010/main" val="135528692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r>
              <a:rPr lang="en-US" b="1" dirty="0"/>
              <a:t>Java Runtime </a:t>
            </a:r>
            <a:r>
              <a:rPr lang="en-US" b="1" dirty="0" err="1"/>
              <a:t>freeMemory</a:t>
            </a:r>
            <a:r>
              <a:rPr lang="en-US" b="1" dirty="0"/>
              <a:t>() and </a:t>
            </a:r>
            <a:r>
              <a:rPr lang="en-US" b="1" dirty="0" err="1"/>
              <a:t>totalMemory</a:t>
            </a:r>
            <a:r>
              <a:rPr lang="en-US" b="1" dirty="0"/>
              <a:t>() method</a:t>
            </a:r>
            <a:br>
              <a:rPr lang="en-US" b="1" dirty="0"/>
            </a:br>
            <a:endParaRPr lang="en-US" b="1" dirty="0"/>
          </a:p>
        </p:txBody>
      </p:sp>
      <p:sp>
        <p:nvSpPr>
          <p:cNvPr id="3" name="Content Placeholder 2"/>
          <p:cNvSpPr>
            <a:spLocks noGrp="1"/>
          </p:cNvSpPr>
          <p:nvPr>
            <p:ph idx="1"/>
          </p:nvPr>
        </p:nvSpPr>
        <p:spPr>
          <a:xfrm>
            <a:off x="0" y="2209800"/>
            <a:ext cx="9144000" cy="3916363"/>
          </a:xfrm>
        </p:spPr>
        <p:txBody>
          <a:bodyPr/>
          <a:lstStyle/>
          <a:p>
            <a:pPr marL="0" indent="0">
              <a:buNone/>
            </a:pPr>
            <a:r>
              <a:rPr lang="en-US" b="1" dirty="0"/>
              <a:t>public</a:t>
            </a:r>
            <a:r>
              <a:rPr lang="en-US" dirty="0"/>
              <a:t> </a:t>
            </a:r>
            <a:r>
              <a:rPr lang="en-US" b="1" dirty="0"/>
              <a:t>class</a:t>
            </a:r>
            <a:r>
              <a:rPr lang="en-US" dirty="0"/>
              <a:t> </a:t>
            </a:r>
            <a:r>
              <a:rPr lang="en-US" dirty="0" err="1"/>
              <a:t>MemoryTest</a:t>
            </a:r>
            <a:r>
              <a:rPr lang="en-US" dirty="0"/>
              <a:t>{  </a:t>
            </a:r>
          </a:p>
          <a:p>
            <a:pPr marL="0" indent="0">
              <a:buNone/>
            </a:pPr>
            <a:r>
              <a:rPr lang="en-US" dirty="0"/>
              <a:t>    </a:t>
            </a:r>
            <a:r>
              <a:rPr lang="en-US" b="1" dirty="0"/>
              <a:t>public</a:t>
            </a:r>
            <a:r>
              <a:rPr lang="en-US" dirty="0"/>
              <a:t> </a:t>
            </a:r>
            <a:r>
              <a:rPr lang="en-US" b="1" dirty="0"/>
              <a:t>static</a:t>
            </a:r>
            <a:r>
              <a:rPr lang="en-US" dirty="0"/>
              <a:t> </a:t>
            </a:r>
            <a:r>
              <a:rPr lang="en-US" b="1" dirty="0"/>
              <a:t>void</a:t>
            </a:r>
            <a:r>
              <a:rPr lang="en-US" dirty="0"/>
              <a:t> main(String </a:t>
            </a:r>
            <a:r>
              <a:rPr lang="en-US" dirty="0" err="1"/>
              <a:t>args</a:t>
            </a:r>
            <a:r>
              <a:rPr lang="en-US" dirty="0"/>
              <a:t>[])</a:t>
            </a:r>
            <a:r>
              <a:rPr lang="en-US" b="1" dirty="0"/>
              <a:t>throws</a:t>
            </a:r>
            <a:r>
              <a:rPr lang="en-US" dirty="0"/>
              <a:t> Exception{  </a:t>
            </a:r>
          </a:p>
          <a:p>
            <a:pPr marL="0" indent="0">
              <a:buNone/>
            </a:pPr>
            <a:r>
              <a:rPr lang="en-US" dirty="0"/>
              <a:t>    Runtime r=</a:t>
            </a:r>
            <a:r>
              <a:rPr lang="en-US" dirty="0" err="1"/>
              <a:t>Runtime.getRuntime</a:t>
            </a:r>
            <a:r>
              <a:rPr lang="en-US" dirty="0"/>
              <a:t>();  </a:t>
            </a:r>
          </a:p>
          <a:p>
            <a:pPr marL="0" indent="0">
              <a:buNone/>
            </a:pPr>
            <a:r>
              <a:rPr lang="en-US" dirty="0"/>
              <a:t>     </a:t>
            </a:r>
            <a:r>
              <a:rPr lang="en-US" dirty="0" err="1"/>
              <a:t>System.out.println</a:t>
            </a:r>
            <a:r>
              <a:rPr lang="en-US" dirty="0"/>
              <a:t>("Total Memory: "+</a:t>
            </a:r>
            <a:r>
              <a:rPr lang="en-US" dirty="0" err="1"/>
              <a:t>r.totalMemory</a:t>
            </a:r>
            <a:r>
              <a:rPr lang="en-US" dirty="0"/>
              <a:t>());  </a:t>
            </a:r>
          </a:p>
          <a:p>
            <a:pPr marL="0" indent="0">
              <a:buNone/>
            </a:pPr>
            <a:r>
              <a:rPr lang="en-US" dirty="0"/>
              <a:t>    </a:t>
            </a:r>
            <a:r>
              <a:rPr lang="en-US" dirty="0" err="1"/>
              <a:t>System.out.println</a:t>
            </a:r>
            <a:r>
              <a:rPr lang="en-US" dirty="0"/>
              <a:t>("Free Memory: "+</a:t>
            </a:r>
            <a:r>
              <a:rPr lang="en-US" dirty="0" err="1"/>
              <a:t>r.freeMemory</a:t>
            </a:r>
            <a:r>
              <a:rPr lang="en-US" dirty="0"/>
              <a:t>());  </a:t>
            </a:r>
          </a:p>
          <a:p>
            <a:endParaRPr lang="en-US" dirty="0"/>
          </a:p>
        </p:txBody>
      </p:sp>
    </p:spTree>
    <p:extLst>
      <p:ext uri="{BB962C8B-B14F-4D97-AF65-F5344CB8AC3E}">
        <p14:creationId xmlns:p14="http://schemas.microsoft.com/office/powerpoint/2010/main" val="212766538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4525963"/>
          </a:xfrm>
        </p:spPr>
        <p:txBody>
          <a:bodyPr>
            <a:normAutofit fontScale="92500" lnSpcReduction="20000"/>
          </a:bodyPr>
          <a:lstStyle/>
          <a:p>
            <a:pPr marL="0" indent="0">
              <a:buNone/>
            </a:pPr>
            <a:r>
              <a:rPr lang="en-US" b="1" dirty="0"/>
              <a:t>for</a:t>
            </a:r>
            <a:r>
              <a:rPr lang="en-US" dirty="0"/>
              <a:t>(</a:t>
            </a:r>
            <a:r>
              <a:rPr lang="en-US" b="1" dirty="0"/>
              <a:t>int</a:t>
            </a:r>
            <a:r>
              <a:rPr lang="en-US" dirty="0"/>
              <a:t> </a:t>
            </a:r>
            <a:r>
              <a:rPr lang="en-US" dirty="0" err="1"/>
              <a:t>i</a:t>
            </a:r>
            <a:r>
              <a:rPr lang="en-US" dirty="0"/>
              <a:t>=0;i&lt;10000;i++){  </a:t>
            </a:r>
          </a:p>
          <a:p>
            <a:pPr marL="0" indent="0">
              <a:buNone/>
            </a:pPr>
            <a:r>
              <a:rPr lang="en-US" dirty="0"/>
              <a:t>     </a:t>
            </a:r>
            <a:r>
              <a:rPr lang="en-US" b="1" dirty="0"/>
              <a:t>new</a:t>
            </a:r>
            <a:r>
              <a:rPr lang="en-US" dirty="0"/>
              <a:t> </a:t>
            </a:r>
            <a:r>
              <a:rPr lang="en-US" dirty="0" err="1"/>
              <a:t>MemoryTest</a:t>
            </a:r>
            <a:r>
              <a:rPr lang="en-US" dirty="0"/>
              <a:t>();  </a:t>
            </a:r>
          </a:p>
          <a:p>
            <a:pPr marL="0" indent="0">
              <a:buNone/>
            </a:pPr>
            <a:r>
              <a:rPr lang="en-US" dirty="0"/>
              <a:t>     }  </a:t>
            </a:r>
          </a:p>
          <a:p>
            <a:pPr marL="0" indent="0">
              <a:buNone/>
            </a:pPr>
            <a:r>
              <a:rPr lang="en-US" dirty="0"/>
              <a:t>     </a:t>
            </a:r>
            <a:r>
              <a:rPr lang="en-US" dirty="0" err="1"/>
              <a:t>System.out.println</a:t>
            </a:r>
            <a:r>
              <a:rPr lang="en-US" dirty="0"/>
              <a:t>("After creating 10000 instance, Free Memory: "+</a:t>
            </a:r>
            <a:r>
              <a:rPr lang="en-US" dirty="0" err="1"/>
              <a:t>r.freeMemory</a:t>
            </a:r>
            <a:r>
              <a:rPr lang="en-US" dirty="0"/>
              <a:t>());  </a:t>
            </a:r>
          </a:p>
          <a:p>
            <a:pPr marL="0" indent="0">
              <a:buNone/>
            </a:pPr>
            <a:r>
              <a:rPr lang="en-US" dirty="0"/>
              <a:t>  </a:t>
            </a:r>
            <a:r>
              <a:rPr lang="en-US" dirty="0" err="1"/>
              <a:t>System.gc</a:t>
            </a:r>
            <a:r>
              <a:rPr lang="en-US" dirty="0"/>
              <a:t>();  </a:t>
            </a:r>
          </a:p>
          <a:p>
            <a:pPr marL="0" indent="0">
              <a:buNone/>
            </a:pPr>
            <a:r>
              <a:rPr lang="en-US" dirty="0"/>
              <a:t>     </a:t>
            </a:r>
            <a:r>
              <a:rPr lang="en-US" dirty="0" err="1"/>
              <a:t>System.out.println</a:t>
            </a:r>
            <a:r>
              <a:rPr lang="en-US" dirty="0"/>
              <a:t>("After </a:t>
            </a:r>
            <a:r>
              <a:rPr lang="en-US" dirty="0" err="1"/>
              <a:t>gc</a:t>
            </a:r>
            <a:r>
              <a:rPr lang="en-US" dirty="0"/>
              <a:t>(), Free Memory: "+</a:t>
            </a:r>
            <a:r>
              <a:rPr lang="en-US" dirty="0" err="1"/>
              <a:t>r.freeMemory</a:t>
            </a:r>
            <a:r>
              <a:rPr lang="en-US" dirty="0"/>
              <a:t>());  </a:t>
            </a:r>
          </a:p>
          <a:p>
            <a:pPr marL="0" indent="0">
              <a:buNone/>
            </a:pPr>
            <a:r>
              <a:rPr lang="en-US" dirty="0"/>
              <a:t> }  </a:t>
            </a:r>
          </a:p>
          <a:p>
            <a:pPr marL="0" indent="0">
              <a:buNone/>
            </a:pPr>
            <a:r>
              <a:rPr lang="en-US" dirty="0"/>
              <a:t>      }  </a:t>
            </a:r>
          </a:p>
          <a:p>
            <a:endParaRPr lang="en-US" dirty="0"/>
          </a:p>
        </p:txBody>
      </p:sp>
    </p:spTree>
    <p:extLst>
      <p:ext uri="{BB962C8B-B14F-4D97-AF65-F5344CB8AC3E}">
        <p14:creationId xmlns:p14="http://schemas.microsoft.com/office/powerpoint/2010/main" val="212577563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fontScale="90000"/>
          </a:bodyPr>
          <a:lstStyle/>
          <a:p>
            <a:r>
              <a:rPr lang="en-US" b="1" dirty="0"/>
              <a:t>What is Garbage Collection?</a:t>
            </a:r>
            <a:br>
              <a:rPr lang="en-US" b="1" dirty="0"/>
            </a:br>
            <a:endParaRPr lang="en-US" dirty="0"/>
          </a:p>
        </p:txBody>
      </p:sp>
      <p:sp>
        <p:nvSpPr>
          <p:cNvPr id="3" name="Content Placeholder 2"/>
          <p:cNvSpPr>
            <a:spLocks noGrp="1"/>
          </p:cNvSpPr>
          <p:nvPr>
            <p:ph idx="1"/>
          </p:nvPr>
        </p:nvSpPr>
        <p:spPr>
          <a:xfrm>
            <a:off x="152400" y="1600200"/>
            <a:ext cx="8763000" cy="4525963"/>
          </a:xfrm>
        </p:spPr>
        <p:txBody>
          <a:bodyPr/>
          <a:lstStyle/>
          <a:p>
            <a:pPr algn="just" fontAlgn="base"/>
            <a:r>
              <a:rPr lang="en-US" dirty="0"/>
              <a:t>In C/C++, a programmer is responsible for both the creation and destruction of objects. Usually, programmer neglects the destruction of useless objects. Due to this negligence, at a certain point, sufficient memory may not be available to create new objects, and the entire program will terminate abnormally, causing </a:t>
            </a:r>
            <a:r>
              <a:rPr lang="en-US" dirty="0" err="1"/>
              <a:t>OutOfMemoryErrors</a:t>
            </a:r>
            <a:r>
              <a:rPr lang="en-US" dirty="0"/>
              <a:t>.</a:t>
            </a:r>
          </a:p>
          <a:p>
            <a:endParaRPr lang="en-US" dirty="0"/>
          </a:p>
        </p:txBody>
      </p:sp>
    </p:spTree>
    <p:extLst>
      <p:ext uri="{BB962C8B-B14F-4D97-AF65-F5344CB8AC3E}">
        <p14:creationId xmlns:p14="http://schemas.microsoft.com/office/powerpoint/2010/main" val="219359094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31836"/>
            <a:ext cx="8229600" cy="685801"/>
          </a:xfrm>
        </p:spPr>
        <p:txBody>
          <a:bodyPr/>
          <a:lstStyle/>
          <a:p>
            <a:r>
              <a:rPr lang="en-US" dirty="0"/>
              <a:t>Cont..</a:t>
            </a:r>
          </a:p>
        </p:txBody>
      </p:sp>
      <p:sp>
        <p:nvSpPr>
          <p:cNvPr id="3" name="Content Placeholder 2"/>
          <p:cNvSpPr>
            <a:spLocks noGrp="1"/>
          </p:cNvSpPr>
          <p:nvPr>
            <p:ph idx="1"/>
          </p:nvPr>
        </p:nvSpPr>
        <p:spPr/>
        <p:txBody>
          <a:bodyPr/>
          <a:lstStyle/>
          <a:p>
            <a:pPr algn="just"/>
            <a:r>
              <a:rPr lang="en-US" dirty="0"/>
              <a:t>In java the programmer need not care for all those objects which are no longer in use. Garbage collector destroys these objects. The main objective of Garbage Collector is to free heap memory by destroying </a:t>
            </a:r>
            <a:r>
              <a:rPr lang="en-US" b="1" dirty="0"/>
              <a:t>unreachable objects</a:t>
            </a:r>
            <a:r>
              <a:rPr lang="en-US" dirty="0"/>
              <a:t>. The garbage collector is the best example of the Daemon thread as it is always running in the background. </a:t>
            </a:r>
          </a:p>
        </p:txBody>
      </p:sp>
    </p:spTree>
    <p:extLst>
      <p:ext uri="{BB962C8B-B14F-4D97-AF65-F5344CB8AC3E}">
        <p14:creationId xmlns:p14="http://schemas.microsoft.com/office/powerpoint/2010/main" val="380587129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fontScale="90000"/>
          </a:bodyPr>
          <a:lstStyle/>
          <a:p>
            <a:r>
              <a:rPr lang="en-US" b="1" dirty="0"/>
              <a:t>How Does Garbage Collection in Java works?</a:t>
            </a:r>
            <a:br>
              <a:rPr lang="en-US" b="1" dirty="0"/>
            </a:br>
            <a:endParaRPr lang="en-US" dirty="0"/>
          </a:p>
        </p:txBody>
      </p:sp>
      <p:sp>
        <p:nvSpPr>
          <p:cNvPr id="3" name="Content Placeholder 2"/>
          <p:cNvSpPr>
            <a:spLocks noGrp="1"/>
          </p:cNvSpPr>
          <p:nvPr>
            <p:ph idx="1"/>
          </p:nvPr>
        </p:nvSpPr>
        <p:spPr>
          <a:xfrm>
            <a:off x="0" y="1905000"/>
            <a:ext cx="9144000" cy="4876800"/>
          </a:xfrm>
        </p:spPr>
        <p:txBody>
          <a:bodyPr>
            <a:noAutofit/>
          </a:bodyPr>
          <a:lstStyle/>
          <a:p>
            <a:pPr algn="just"/>
            <a:r>
              <a:rPr lang="en-US" sz="2600" dirty="0"/>
              <a:t>Java garbage collection is an automatic process. Automatic garbage collection is the process of looking at heap memory, identifying which objects are in use and which are not, and deleting the unused objects. An in-use object, or a referenced object, means that some part of your program still maintains a pointer to that object. An unused or unreferenced object is no longer referenced by any part of your program. So the memory used by an unreferenced object can be reclaimed. The programmer does not need to mark objects to be deleted explicitly. The garbage collection implementation lives in the JVM. </a:t>
            </a:r>
          </a:p>
        </p:txBody>
      </p:sp>
    </p:spTree>
    <p:extLst>
      <p:ext uri="{BB962C8B-B14F-4D97-AF65-F5344CB8AC3E}">
        <p14:creationId xmlns:p14="http://schemas.microsoft.com/office/powerpoint/2010/main" val="253556479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808038"/>
          </a:xfrm>
        </p:spPr>
        <p:txBody>
          <a:bodyPr>
            <a:normAutofit fontScale="90000"/>
          </a:bodyPr>
          <a:lstStyle/>
          <a:p>
            <a:r>
              <a:rPr lang="en-US" b="1" dirty="0"/>
              <a:t>How can an object be unreferenced?</a:t>
            </a:r>
            <a:br>
              <a:rPr lang="en-US" b="1" dirty="0"/>
            </a:br>
            <a:endParaRPr lang="en-US" b="1" dirty="0"/>
          </a:p>
        </p:txBody>
      </p:sp>
      <p:sp>
        <p:nvSpPr>
          <p:cNvPr id="3" name="Content Placeholder 2"/>
          <p:cNvSpPr>
            <a:spLocks noGrp="1"/>
          </p:cNvSpPr>
          <p:nvPr>
            <p:ph idx="1"/>
          </p:nvPr>
        </p:nvSpPr>
        <p:spPr>
          <a:xfrm>
            <a:off x="457200" y="1410711"/>
            <a:ext cx="8229600" cy="5440362"/>
          </a:xfrm>
        </p:spPr>
        <p:txBody>
          <a:bodyPr/>
          <a:lstStyle/>
          <a:p>
            <a:endParaRPr lang="en-US" dirty="0"/>
          </a:p>
        </p:txBody>
      </p:sp>
      <p:pic>
        <p:nvPicPr>
          <p:cNvPr id="1026" name="Picture 2" descr="C:\Users\LENOVO\Desktop\java-garbage-collection-scenari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17638"/>
            <a:ext cx="9144000" cy="54403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9456827"/>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27074"/>
            <a:ext cx="8229600" cy="720726"/>
          </a:xfrm>
        </p:spPr>
        <p:txBody>
          <a:bodyPr>
            <a:normAutofit fontScale="90000"/>
          </a:bodyPr>
          <a:lstStyle/>
          <a:p>
            <a:r>
              <a:rPr lang="en-US" b="1" dirty="0"/>
              <a:t>By nulling a reference</a:t>
            </a:r>
            <a:br>
              <a:rPr lang="en-US" dirty="0"/>
            </a:br>
            <a:endParaRPr lang="en-US" dirty="0"/>
          </a:p>
        </p:txBody>
      </p:sp>
      <p:sp>
        <p:nvSpPr>
          <p:cNvPr id="3" name="Content Placeholder 2"/>
          <p:cNvSpPr>
            <a:spLocks noGrp="1"/>
          </p:cNvSpPr>
          <p:nvPr>
            <p:ph idx="1"/>
          </p:nvPr>
        </p:nvSpPr>
        <p:spPr/>
        <p:txBody>
          <a:bodyPr/>
          <a:lstStyle/>
          <a:p>
            <a:r>
              <a:rPr lang="en-US"/>
              <a:t>Employee e=</a:t>
            </a:r>
            <a:r>
              <a:rPr lang="en-US" b="1"/>
              <a:t>new</a:t>
            </a:r>
            <a:r>
              <a:rPr lang="en-US"/>
              <a:t> Employee();  </a:t>
            </a:r>
          </a:p>
          <a:p>
            <a:r>
              <a:rPr lang="en-US"/>
              <a:t>e=</a:t>
            </a:r>
            <a:r>
              <a:rPr lang="en-US" b="1"/>
              <a:t>null</a:t>
            </a:r>
            <a:r>
              <a:rPr lang="en-US"/>
              <a:t>;  </a:t>
            </a:r>
          </a:p>
          <a:p>
            <a:endParaRPr lang="en-US"/>
          </a:p>
        </p:txBody>
      </p:sp>
    </p:spTree>
    <p:extLst>
      <p:ext uri="{BB962C8B-B14F-4D97-AF65-F5344CB8AC3E}">
        <p14:creationId xmlns:p14="http://schemas.microsoft.com/office/powerpoint/2010/main" val="3084316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fontScale="90000"/>
          </a:bodyPr>
          <a:lstStyle/>
          <a:p>
            <a:r>
              <a:rPr lang="en-US" b="1" dirty="0"/>
              <a:t>By assigning a reference to another</a:t>
            </a:r>
            <a:br>
              <a:rPr lang="en-US" b="1" dirty="0"/>
            </a:br>
            <a:endParaRPr lang="en-US" b="1" dirty="0"/>
          </a:p>
        </p:txBody>
      </p:sp>
      <p:sp>
        <p:nvSpPr>
          <p:cNvPr id="3" name="Content Placeholder 2"/>
          <p:cNvSpPr>
            <a:spLocks noGrp="1"/>
          </p:cNvSpPr>
          <p:nvPr>
            <p:ph idx="1"/>
          </p:nvPr>
        </p:nvSpPr>
        <p:spPr>
          <a:xfrm>
            <a:off x="457200" y="2209800"/>
            <a:ext cx="8229600" cy="3916363"/>
          </a:xfrm>
        </p:spPr>
        <p:txBody>
          <a:bodyPr/>
          <a:lstStyle/>
          <a:p>
            <a:r>
              <a:rPr lang="en-US" dirty="0"/>
              <a:t>Employee e1=</a:t>
            </a:r>
            <a:r>
              <a:rPr lang="en-US" b="1" dirty="0"/>
              <a:t>new</a:t>
            </a:r>
            <a:r>
              <a:rPr lang="en-US" dirty="0"/>
              <a:t> Employee();  </a:t>
            </a:r>
          </a:p>
          <a:p>
            <a:r>
              <a:rPr lang="en-US" dirty="0"/>
              <a:t>Employee e2=</a:t>
            </a:r>
            <a:r>
              <a:rPr lang="en-US" b="1" dirty="0"/>
              <a:t>new</a:t>
            </a:r>
            <a:r>
              <a:rPr lang="en-US" dirty="0"/>
              <a:t> Employee();  </a:t>
            </a:r>
          </a:p>
          <a:p>
            <a:r>
              <a:rPr lang="en-US" dirty="0"/>
              <a:t>e1=e2;//now the first object referred by e1 is available for garbage collection</a:t>
            </a:r>
          </a:p>
          <a:p>
            <a:endParaRPr lang="en-US" dirty="0"/>
          </a:p>
        </p:txBody>
      </p:sp>
    </p:spTree>
    <p:extLst>
      <p:ext uri="{BB962C8B-B14F-4D97-AF65-F5344CB8AC3E}">
        <p14:creationId xmlns:p14="http://schemas.microsoft.com/office/powerpoint/2010/main" val="43252463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fontScale="90000"/>
          </a:bodyPr>
          <a:lstStyle/>
          <a:p>
            <a:r>
              <a:rPr lang="en-US" b="1" dirty="0"/>
              <a:t>By anonymous object</a:t>
            </a:r>
            <a:br>
              <a:rPr lang="en-US" b="1" dirty="0"/>
            </a:br>
            <a:endParaRPr lang="en-US" b="1" dirty="0"/>
          </a:p>
        </p:txBody>
      </p:sp>
      <p:sp>
        <p:nvSpPr>
          <p:cNvPr id="3" name="Content Placeholder 2"/>
          <p:cNvSpPr>
            <a:spLocks noGrp="1"/>
          </p:cNvSpPr>
          <p:nvPr>
            <p:ph idx="1"/>
          </p:nvPr>
        </p:nvSpPr>
        <p:spPr/>
        <p:txBody>
          <a:bodyPr/>
          <a:lstStyle/>
          <a:p>
            <a:r>
              <a:rPr lang="en-US" b="1"/>
              <a:t>new</a:t>
            </a:r>
            <a:r>
              <a:rPr lang="en-US"/>
              <a:t> Employee();  </a:t>
            </a:r>
          </a:p>
          <a:p>
            <a:endParaRPr lang="en-US"/>
          </a:p>
        </p:txBody>
      </p:sp>
    </p:spTree>
    <p:extLst>
      <p:ext uri="{BB962C8B-B14F-4D97-AF65-F5344CB8AC3E}">
        <p14:creationId xmlns:p14="http://schemas.microsoft.com/office/powerpoint/2010/main" val="159560059"/>
      </p:ext>
    </p:extLst>
  </p:cSld>
  <p:clrMapOvr>
    <a:masterClrMapping/>
  </p:clrMapOvr>
  <p:transition/>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10785</TotalTime>
  <Words>1116</Words>
  <Application>Microsoft Office PowerPoint</Application>
  <PresentationFormat>On-screen Show (4:3)</PresentationFormat>
  <Paragraphs>113</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Garamond</vt:lpstr>
      <vt:lpstr>inter-regular</vt:lpstr>
      <vt:lpstr>Times New Roman</vt:lpstr>
      <vt:lpstr>1_Default Design</vt:lpstr>
      <vt:lpstr>Garbage Collection and Runtime Classes</vt:lpstr>
      <vt:lpstr>Garbage Collection</vt:lpstr>
      <vt:lpstr>What is Garbage Collection? </vt:lpstr>
      <vt:lpstr>Cont..</vt:lpstr>
      <vt:lpstr>How Does Garbage Collection in Java works? </vt:lpstr>
      <vt:lpstr>How can an object be unreferenced? </vt:lpstr>
      <vt:lpstr>By nulling a reference </vt:lpstr>
      <vt:lpstr>By assigning a reference to another </vt:lpstr>
      <vt:lpstr>By anonymous object </vt:lpstr>
      <vt:lpstr>finalize() method </vt:lpstr>
      <vt:lpstr>gc() method </vt:lpstr>
      <vt:lpstr>Example </vt:lpstr>
      <vt:lpstr>Java Runtime classes </vt:lpstr>
      <vt:lpstr>Methods of Java Runtime class </vt:lpstr>
      <vt:lpstr>Java Runtime exec() method </vt:lpstr>
      <vt:lpstr>How to shutdown system in Java </vt:lpstr>
      <vt:lpstr>Example</vt:lpstr>
      <vt:lpstr> How to shutdown windows system in Java </vt:lpstr>
      <vt:lpstr>How to restart system in Java </vt:lpstr>
      <vt:lpstr>Java Runtime availableProcessors() </vt:lpstr>
      <vt:lpstr>Java Runtime freeMemory() and totalMemory() method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schandra</dc:creator>
  <cp:lastModifiedBy>Dr. Dinesh Sharma</cp:lastModifiedBy>
  <cp:revision>1654</cp:revision>
  <dcterms:created xsi:type="dcterms:W3CDTF">2008-12-16T09:40:48Z</dcterms:created>
  <dcterms:modified xsi:type="dcterms:W3CDTF">2022-04-09T05:46:23Z</dcterms:modified>
</cp:coreProperties>
</file>