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58" r:id="rId3"/>
    <p:sldId id="295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90" r:id="rId17"/>
    <p:sldId id="291" r:id="rId18"/>
    <p:sldId id="289" r:id="rId19"/>
    <p:sldId id="292" r:id="rId20"/>
    <p:sldId id="293" r:id="rId21"/>
    <p:sldId id="29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fornian FB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9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3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5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IN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86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2"/>
            <a:ext cx="38100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2"/>
            <a:ext cx="38100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fld id="{E43C5482-DB73-4BD2-82C2-C65699A038D8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8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4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43C5482-DB73-4BD2-82C2-C65699A038D8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09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69FDE-181B-416A-B3DB-6C42D042ABA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CBA34-D02F-47D5-9EA8-7A8A99614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1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DB84D-F3DA-472B-BF26-4160F43C4C3E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8C001-B06C-44F0-8BB8-32909FDCD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43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7A59-3213-40F5-B505-4022D226E22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9D3C2-6795-43ED-A880-C92047509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01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2F56-4792-4798-A6FD-EE9C851A7BF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4DD75-45D9-436A-8B23-F94DE275F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05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C216-23AF-4583-8F5E-FEEF1D55B82E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9D81-AD8A-469F-B124-287AB8D77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5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02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092D-BB90-4F37-922B-8803CD6ECB6D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D9C1-4C1D-4E9F-9FF5-6DCEAB64C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94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2091E-8046-4732-9E42-3E43E1231203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CCF4B-14E3-40D1-A163-628AECEE4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39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A1AAB-97EB-4E07-929B-92F1C8E45388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C302B-FD4E-47F0-9F56-1792E6A01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90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5DFA6-E289-4B44-B698-B2E4392EED89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A765D-DC4B-482D-A008-4555D36DF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20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C15BE-0671-49BD-9CC8-6406B01A8E0D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0FC1D-2D88-474A-B5EC-A69483362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390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421B8-8DB0-4719-8227-2B16B52F7872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BE0E7-DECE-4DDB-8745-D0FED7DE2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5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fornian FB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7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fornian FB" pitchFamily="18" charset="0"/>
              </a:defRPr>
            </a:lvl1pPr>
            <a:lvl2pPr>
              <a:defRPr sz="2400">
                <a:latin typeface="Californian FB" pitchFamily="18" charset="0"/>
              </a:defRPr>
            </a:lvl2pPr>
            <a:lvl3pPr>
              <a:defRPr sz="2000">
                <a:latin typeface="Californian FB" pitchFamily="18" charset="0"/>
              </a:defRPr>
            </a:lvl3pPr>
            <a:lvl4pPr>
              <a:defRPr sz="1800">
                <a:latin typeface="Californian FB" pitchFamily="18" charset="0"/>
              </a:defRPr>
            </a:lvl4pPr>
            <a:lvl5pPr>
              <a:defRPr sz="1800">
                <a:latin typeface="Californian FB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fornian FB" pitchFamily="18" charset="0"/>
              </a:defRPr>
            </a:lvl1pPr>
            <a:lvl2pPr>
              <a:defRPr sz="2400">
                <a:latin typeface="Californian FB" pitchFamily="18" charset="0"/>
              </a:defRPr>
            </a:lvl2pPr>
            <a:lvl3pPr>
              <a:defRPr sz="2000">
                <a:latin typeface="Californian FB" pitchFamily="18" charset="0"/>
              </a:defRPr>
            </a:lvl3pPr>
            <a:lvl4pPr>
              <a:defRPr sz="1800">
                <a:latin typeface="Californian FB" pitchFamily="18" charset="0"/>
              </a:defRPr>
            </a:lvl4pPr>
            <a:lvl5pPr>
              <a:defRPr sz="1800">
                <a:latin typeface="Californian FB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4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fornian FB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fornian FB" pitchFamily="18" charset="0"/>
              </a:defRPr>
            </a:lvl1pPr>
            <a:lvl2pPr>
              <a:defRPr sz="2000">
                <a:latin typeface="Californian FB" pitchFamily="18" charset="0"/>
              </a:defRPr>
            </a:lvl2pPr>
            <a:lvl3pPr>
              <a:defRPr sz="1800">
                <a:latin typeface="Californian FB" pitchFamily="18" charset="0"/>
              </a:defRPr>
            </a:lvl3pPr>
            <a:lvl4pPr>
              <a:defRPr sz="1600">
                <a:latin typeface="Californian FB" pitchFamily="18" charset="0"/>
              </a:defRPr>
            </a:lvl4pPr>
            <a:lvl5pPr>
              <a:defRPr sz="1600">
                <a:latin typeface="Californian FB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fornian FB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fornian FB" pitchFamily="18" charset="0"/>
              </a:defRPr>
            </a:lvl1pPr>
            <a:lvl2pPr>
              <a:defRPr sz="2000">
                <a:latin typeface="Californian FB" pitchFamily="18" charset="0"/>
              </a:defRPr>
            </a:lvl2pPr>
            <a:lvl3pPr>
              <a:defRPr sz="1800">
                <a:latin typeface="Californian FB" pitchFamily="18" charset="0"/>
              </a:defRPr>
            </a:lvl3pPr>
            <a:lvl4pPr>
              <a:defRPr sz="1600">
                <a:latin typeface="Californian FB" pitchFamily="18" charset="0"/>
              </a:defRPr>
            </a:lvl4pPr>
            <a:lvl5pPr>
              <a:defRPr sz="1600">
                <a:latin typeface="Californian FB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5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1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fornian FB" pitchFamily="18" charset="0"/>
              </a:defRPr>
            </a:lvl1pPr>
            <a:lvl2pPr>
              <a:defRPr sz="2800">
                <a:latin typeface="Californian FB" pitchFamily="18" charset="0"/>
              </a:defRPr>
            </a:lvl2pPr>
            <a:lvl3pPr>
              <a:defRPr sz="2400">
                <a:latin typeface="Californian FB" pitchFamily="18" charset="0"/>
              </a:defRPr>
            </a:lvl3pPr>
            <a:lvl4pPr>
              <a:defRPr sz="2000">
                <a:latin typeface="Californian FB" pitchFamily="18" charset="0"/>
              </a:defRPr>
            </a:lvl4pPr>
            <a:lvl5pPr>
              <a:defRPr sz="2000">
                <a:latin typeface="Californian FB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fornian FB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3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fornian FB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fornian FB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6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65"/>
          <a:stretch>
            <a:fillRect/>
          </a:stretch>
        </p:blipFill>
        <p:spPr bwMode="auto">
          <a:xfrm>
            <a:off x="3176" y="3177"/>
            <a:ext cx="91376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9263" y="6400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fornian FB" panose="0207040306080B030204" pitchFamily="18" charset="0"/>
              </a:defRPr>
            </a:lvl1pPr>
          </a:lstStyle>
          <a:p>
            <a:fld id="{21671CE7-4C23-49F0-B1FE-978F26297429}" type="slidenum">
              <a:rPr lang="en-US" smtClean="0"/>
              <a:t>‹#›</a:t>
            </a:fld>
            <a:endParaRPr lang="en-US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3124200" y="381000"/>
            <a:ext cx="571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en-US" sz="1600" b="1" smtClean="0">
              <a:solidFill>
                <a:schemeClr val="accent2"/>
              </a:solidFill>
              <a:latin typeface="Californian FB" panose="0207040306080B030204" pitchFamily="18" charset="0"/>
            </a:endParaRPr>
          </a:p>
          <a:p>
            <a:pPr algn="r" eaLnBrk="1" hangingPunct="1">
              <a:defRPr/>
            </a:pPr>
            <a:r>
              <a:rPr lang="en-US" sz="1600" b="1" smtClean="0">
                <a:solidFill>
                  <a:schemeClr val="accent2"/>
                </a:solidFill>
                <a:latin typeface="Californian FB" panose="0207040306080B030204" pitchFamily="18" charset="0"/>
              </a:rPr>
              <a:t>Amity School of Engineering &amp; Technology</a:t>
            </a:r>
          </a:p>
          <a:p>
            <a:pPr algn="r" eaLnBrk="1" hangingPunct="1">
              <a:defRPr/>
            </a:pPr>
            <a:endParaRPr lang="en-US" sz="1600" b="1" smtClean="0">
              <a:solidFill>
                <a:schemeClr val="accent2"/>
              </a:solidFill>
              <a:latin typeface="Californian FB" panose="0207040306080B030204" pitchFamily="18" charset="0"/>
            </a:endParaRP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438400" y="6705600"/>
            <a:ext cx="6705600" cy="152400"/>
          </a:xfrm>
          <a:prstGeom prst="rect">
            <a:avLst/>
          </a:prstGeom>
          <a:solidFill>
            <a:srgbClr val="F1B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z="1800" smtClean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2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fld id="{58D34EEA-B523-4D60-A9EF-BB3870E6E205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fornian FB" panose="0207040306080B030204" pitchFamily="18" charset="0"/>
              </a:defRPr>
            </a:lvl1pPr>
          </a:lstStyle>
          <a:p>
            <a:pPr>
              <a:defRPr/>
            </a:pPr>
            <a:fld id="{672620A2-AA05-4C9E-83A4-9D5490A64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7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8229600" cy="563562"/>
          </a:xfrm>
        </p:spPr>
        <p:txBody>
          <a:bodyPr/>
          <a:lstStyle/>
          <a:p>
            <a:r>
              <a:rPr lang="en-US" dirty="0" smtClean="0"/>
              <a:t>Lecture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 and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62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39762"/>
          </a:xfrm>
        </p:spPr>
        <p:txBody>
          <a:bodyPr/>
          <a:lstStyle/>
          <a:p>
            <a:r>
              <a:rPr lang="en-US" dirty="0" smtClean="0"/>
              <a:t>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 gets higher priority than class in CSS</a:t>
            </a:r>
          </a:p>
          <a:p>
            <a:r>
              <a:rPr lang="en-US" dirty="0" smtClean="0"/>
              <a:t>Example: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335125"/>
              </p:ext>
            </p:extLst>
          </p:nvPr>
        </p:nvGraphicFramePr>
        <p:xfrm>
          <a:off x="138545" y="2667000"/>
          <a:ext cx="8991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                   HTML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                    CSS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&lt;div id=“main” class=“</a:t>
                      </a:r>
                      <a:r>
                        <a:rPr lang="en-US" sz="4400" dirty="0" err="1" smtClean="0"/>
                        <a:t>myclass</a:t>
                      </a:r>
                      <a:r>
                        <a:rPr lang="en-US" sz="4400" dirty="0" smtClean="0"/>
                        <a:t>”&gt; id </a:t>
                      </a:r>
                      <a:r>
                        <a:rPr lang="en-US" sz="4400" dirty="0" err="1" smtClean="0"/>
                        <a:t>vs</a:t>
                      </a:r>
                      <a:r>
                        <a:rPr lang="en-US" sz="4400" dirty="0" smtClean="0"/>
                        <a:t> class&lt;/div&gt;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</a:t>
                      </a:r>
                      <a:r>
                        <a:rPr lang="en-US" sz="2800" dirty="0" err="1" smtClean="0"/>
                        <a:t>myclass</a:t>
                      </a:r>
                      <a:endParaRPr lang="en-US" sz="2800" dirty="0" smtClean="0"/>
                    </a:p>
                    <a:p>
                      <a:r>
                        <a:rPr lang="en-US" sz="2800" dirty="0" smtClean="0"/>
                        <a:t>{</a:t>
                      </a:r>
                    </a:p>
                    <a:p>
                      <a:r>
                        <a:rPr lang="en-US" sz="2800" dirty="0" err="1" smtClean="0"/>
                        <a:t>Color:red</a:t>
                      </a:r>
                      <a:r>
                        <a:rPr lang="en-US" sz="2800" dirty="0" smtClean="0"/>
                        <a:t>;</a:t>
                      </a:r>
                    </a:p>
                    <a:p>
                      <a:r>
                        <a:rPr lang="en-US" sz="2800" dirty="0" smtClean="0"/>
                        <a:t>}</a:t>
                      </a:r>
                    </a:p>
                    <a:p>
                      <a:r>
                        <a:rPr lang="en-US" sz="2800" dirty="0" smtClean="0"/>
                        <a:t>#main</a:t>
                      </a:r>
                    </a:p>
                    <a:p>
                      <a:r>
                        <a:rPr lang="en-US" sz="2800" dirty="0" smtClean="0"/>
                        <a:t>{</a:t>
                      </a:r>
                    </a:p>
                    <a:p>
                      <a:r>
                        <a:rPr lang="en-US" sz="2800" dirty="0" smtClean="0"/>
                        <a:t>   </a:t>
                      </a:r>
                      <a:r>
                        <a:rPr lang="en-US" sz="2800" dirty="0" err="1" smtClean="0"/>
                        <a:t>color:blue</a:t>
                      </a:r>
                      <a:r>
                        <a:rPr lang="en-US" sz="2800" dirty="0" smtClean="0"/>
                        <a:t>;</a:t>
                      </a:r>
                    </a:p>
                    <a:p>
                      <a:r>
                        <a:rPr lang="en-US" sz="2800" dirty="0" smtClean="0"/>
                        <a:t>}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97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Universal</a:t>
            </a:r>
            <a:r>
              <a:rPr lang="en-US" sz="3600" dirty="0"/>
              <a:t>, Child, and Adjacent Selectors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525963"/>
          </a:xfrm>
        </p:spPr>
        <p:txBody>
          <a:bodyPr/>
          <a:lstStyle/>
          <a:p>
            <a:r>
              <a:rPr lang="en-US" dirty="0"/>
              <a:t>we have covered HTML selectors, </a:t>
            </a:r>
            <a:r>
              <a:rPr lang="en-US" dirty="0" smtClean="0"/>
              <a:t> Class </a:t>
            </a:r>
            <a:r>
              <a:rPr lang="en-US" dirty="0"/>
              <a:t>and </a:t>
            </a:r>
            <a:r>
              <a:rPr lang="en-US" dirty="0" smtClean="0"/>
              <a:t>ID </a:t>
            </a:r>
            <a:r>
              <a:rPr lang="en-US" dirty="0"/>
              <a:t>selectors, and how </a:t>
            </a:r>
            <a:r>
              <a:rPr lang="en-US" dirty="0" smtClean="0"/>
              <a:t>to combine </a:t>
            </a:r>
            <a:r>
              <a:rPr lang="en-US" dirty="0"/>
              <a:t>selectors to target specific element boxes.</a:t>
            </a:r>
          </a:p>
        </p:txBody>
      </p:sp>
    </p:spTree>
    <p:extLst>
      <p:ext uri="{BB962C8B-B14F-4D97-AF65-F5344CB8AC3E}">
        <p14:creationId xmlns:p14="http://schemas.microsoft.com/office/powerpoint/2010/main" val="9148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Universal selectors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8915400" cy="4525963"/>
          </a:xfrm>
        </p:spPr>
        <p:txBody>
          <a:bodyPr/>
          <a:lstStyle/>
          <a:p>
            <a:r>
              <a:rPr lang="en-US" dirty="0"/>
              <a:t>Using an </a:t>
            </a:r>
            <a:r>
              <a:rPr lang="en-US" b="1" dirty="0"/>
              <a:t>asterisk</a:t>
            </a:r>
            <a:r>
              <a:rPr lang="en-US" dirty="0"/>
              <a:t> (“ * ”), you </a:t>
            </a:r>
            <a:r>
              <a:rPr lang="en-US" dirty="0" smtClean="0"/>
              <a:t>can target</a:t>
            </a:r>
            <a:r>
              <a:rPr lang="en-US" dirty="0"/>
              <a:t> </a:t>
            </a:r>
            <a:r>
              <a:rPr lang="en-US" b="1" dirty="0"/>
              <a:t>everything</a:t>
            </a:r>
            <a:r>
              <a:rPr lang="en-US" dirty="0"/>
              <a:t> under the </a:t>
            </a:r>
            <a:r>
              <a:rPr lang="en-US" dirty="0" smtClean="0"/>
              <a:t>page. </a:t>
            </a:r>
            <a:r>
              <a:rPr lang="en-US" dirty="0"/>
              <a:t>You can use it by itself to set global styles for a page, or as a descendant of a selector to set styles of everything within something.</a:t>
            </a:r>
          </a:p>
        </p:txBody>
      </p:sp>
    </p:spTree>
    <p:extLst>
      <p:ext uri="{BB962C8B-B14F-4D97-AF65-F5344CB8AC3E}">
        <p14:creationId xmlns:p14="http://schemas.microsoft.com/office/powerpoint/2010/main" val="107948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39762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*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margin: 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padding: 0;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1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Child selectors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5"/>
          </a:xfrm>
        </p:spPr>
        <p:txBody>
          <a:bodyPr/>
          <a:lstStyle/>
          <a:p>
            <a:r>
              <a:rPr lang="en-US" dirty="0"/>
              <a:t>A </a:t>
            </a:r>
            <a:r>
              <a:rPr lang="en-US" b="1" dirty="0"/>
              <a:t>greater-than</a:t>
            </a:r>
            <a:r>
              <a:rPr lang="en-US" dirty="0"/>
              <a:t> symbol (“&gt;”) can be used to specify something that is a child of something else, that is, something </a:t>
            </a:r>
            <a:r>
              <a:rPr lang="en-US" b="1" dirty="0"/>
              <a:t>immediately nested</a:t>
            </a:r>
            <a:r>
              <a:rPr lang="en-US" dirty="0"/>
              <a:t> within something</a:t>
            </a:r>
          </a:p>
        </p:txBody>
      </p:sp>
    </p:spTree>
    <p:extLst>
      <p:ext uri="{BB962C8B-B14F-4D97-AF65-F5344CB8AC3E}">
        <p14:creationId xmlns:p14="http://schemas.microsoft.com/office/powerpoint/2010/main" val="22124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397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4525963"/>
          </a:xfrm>
        </p:spPr>
        <p:txBody>
          <a:bodyPr/>
          <a:lstStyle/>
          <a:p>
            <a:r>
              <a:rPr lang="fr-FR" b="1" dirty="0"/>
              <a:t>#</a:t>
            </a:r>
            <a:r>
              <a:rPr lang="fr-FR" b="1" dirty="0" err="1"/>
              <a:t>genus_examples</a:t>
            </a:r>
            <a:r>
              <a:rPr lang="fr-FR" b="1" dirty="0"/>
              <a:t> &gt; li</a:t>
            </a:r>
            <a:r>
              <a:rPr lang="fr-FR" dirty="0"/>
              <a:t> { border: 1px </a:t>
            </a:r>
            <a:r>
              <a:rPr lang="fr-FR" dirty="0" err="1"/>
              <a:t>solid</a:t>
            </a:r>
            <a:r>
              <a:rPr lang="fr-FR" dirty="0"/>
              <a:t> </a:t>
            </a:r>
            <a:r>
              <a:rPr lang="fr-FR" dirty="0" err="1"/>
              <a:t>red</a:t>
            </a:r>
            <a:r>
              <a:rPr lang="fr-FR" dirty="0"/>
              <a:t>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71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5635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&lt;ul id="genus_examples"&gt;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&lt;</a:t>
            </a:r>
            <a:r>
              <a:rPr lang="it-IT" dirty="0"/>
              <a:t>li&gt;Cats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&lt;</a:t>
            </a:r>
            <a:r>
              <a:rPr lang="it-IT" dirty="0"/>
              <a:t>ul&gt;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&lt;</a:t>
            </a:r>
            <a:r>
              <a:rPr lang="it-IT" dirty="0"/>
              <a:t>li&gt;Panthera&lt;/li</a:t>
            </a:r>
            <a:r>
              <a:rPr lang="it-IT" dirty="0" smtClean="0"/>
              <a:t>&gt;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</a:t>
            </a:r>
            <a:r>
              <a:rPr lang="it-IT" dirty="0"/>
              <a:t>&lt;li&gt;Felis&lt;/li&gt;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&lt;</a:t>
            </a:r>
            <a:r>
              <a:rPr lang="it-IT" dirty="0"/>
              <a:t>li&gt;Neofelis&lt;/li&gt;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&lt;/</a:t>
            </a:r>
            <a:r>
              <a:rPr lang="it-IT" dirty="0"/>
              <a:t>ul&gt; &lt;/li&gt;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&lt;</a:t>
            </a:r>
            <a:r>
              <a:rPr lang="it-IT" dirty="0"/>
              <a:t>li&gt;Apes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&lt;</a:t>
            </a:r>
            <a:r>
              <a:rPr lang="it-IT" dirty="0"/>
              <a:t>ul&gt; &lt;li&gt;Pongo&lt;/li&gt; &lt;li&gt;Pan&lt;/li&gt; &lt;li&gt;Homo&lt;/li&gt; &lt;/ul&gt; &lt;/li&gt; &lt;/ul&gt;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73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red border would be drawn around “Cats” and “Apes” only, rather than around every single list item (which would be the case </a:t>
            </a:r>
            <a:r>
              <a:rPr lang="en-US" dirty="0" err="1"/>
              <a:t>with#genus_examples</a:t>
            </a:r>
            <a:r>
              <a:rPr lang="en-US" dirty="0"/>
              <a:t> li { border: 1px solid red }). This is because the likes of “</a:t>
            </a:r>
            <a:r>
              <a:rPr lang="en-US" dirty="0" err="1"/>
              <a:t>Panthera</a:t>
            </a:r>
            <a:r>
              <a:rPr lang="en-US" dirty="0"/>
              <a:t>” and “</a:t>
            </a:r>
            <a:r>
              <a:rPr lang="en-US" dirty="0" err="1"/>
              <a:t>Felis</a:t>
            </a:r>
            <a:r>
              <a:rPr lang="en-US" dirty="0"/>
              <a:t>” are </a:t>
            </a:r>
            <a:r>
              <a:rPr lang="en-US" b="1" dirty="0"/>
              <a:t>grandchildren</a:t>
            </a:r>
            <a:r>
              <a:rPr lang="en-US" dirty="0"/>
              <a:t> of “</a:t>
            </a:r>
            <a:r>
              <a:rPr lang="en-US" dirty="0" err="1"/>
              <a:t>genus_examples</a:t>
            </a:r>
            <a:r>
              <a:rPr lang="en-US" dirty="0"/>
              <a:t>”, not </a:t>
            </a:r>
            <a:r>
              <a:rPr lang="en-US" b="1" dirty="0"/>
              <a:t>children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568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HTML </a:t>
            </a:r>
            <a:r>
              <a:rPr lang="en-US" dirty="0"/>
              <a:t>SPAN TAG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&lt;span&gt; element is an inline element and does not break into lines unless the break &lt;</a:t>
            </a:r>
            <a:r>
              <a:rPr lang="en-US" dirty="0" err="1"/>
              <a:t>br</a:t>
            </a:r>
            <a:r>
              <a:rPr lang="en-US" dirty="0"/>
              <a:t> /&gt; tag is used and the defined text (content) between the &lt;span&gt; open and &lt;/span&gt; close tags is displayed as a line (by default without using other elements).</a:t>
            </a:r>
          </a:p>
          <a:p>
            <a:pPr algn="just"/>
            <a:r>
              <a:rPr lang="en-US" dirty="0"/>
              <a:t>Inline elements are text elements in the HTML file and can be defined within the line of another element.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5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&lt;html&gt;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&lt;head&gt;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&lt;title&gt;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&lt;/title&gt;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&lt;style&gt;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.text span {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color:red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;}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span {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color:blue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;}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h1{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color:green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;}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h1{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color:black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;}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&lt;/style&gt;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&lt;/head&gt;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&lt;body&gt;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&lt;h1&gt;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&lt;p&gt;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&lt;span class="text"&gt;&lt;span&gt;Text for span&lt;/span&gt;&lt;/span&gt;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&lt;/p&gt;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&lt;/h1&gt;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&lt;/body&gt;</a:t>
            </a:r>
          </a:p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16862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8229600" cy="563562"/>
          </a:xfrm>
        </p:spPr>
        <p:txBody>
          <a:bodyPr/>
          <a:lstStyle/>
          <a:p>
            <a:r>
              <a:rPr lang="en-US" dirty="0" smtClean="0"/>
              <a:t>How to specify a rules?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example</a:t>
            </a:r>
          </a:p>
          <a:p>
            <a:r>
              <a:rPr lang="en-US" dirty="0" smtClean="0"/>
              <a:t>H2 { color : blue }</a:t>
            </a:r>
          </a:p>
          <a:p>
            <a:r>
              <a:rPr lang="en-US" dirty="0" smtClean="0"/>
              <a:t>P { font -size :12pt; font-family: </a:t>
            </a:r>
            <a:r>
              <a:rPr lang="en-US" dirty="0" err="1" smtClean="0"/>
              <a:t>verdana</a:t>
            </a:r>
            <a:r>
              <a:rPr lang="en-US" dirty="0" smtClean="0"/>
              <a:t>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What is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collection of items of the same type stored in a hidden or inaccessible place.</a:t>
            </a:r>
          </a:p>
        </p:txBody>
      </p:sp>
    </p:spTree>
    <p:extLst>
      <p:ext uri="{BB962C8B-B14F-4D97-AF65-F5344CB8AC3E}">
        <p14:creationId xmlns:p14="http://schemas.microsoft.com/office/powerpoint/2010/main" val="403096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639762"/>
          </a:xfrm>
        </p:spPr>
        <p:txBody>
          <a:bodyPr/>
          <a:lstStyle/>
          <a:p>
            <a:r>
              <a:rPr lang="en-US" dirty="0" smtClean="0"/>
              <a:t>Difference between Id and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en-US" dirty="0" smtClean="0"/>
              <a:t>ID’s are Unique</a:t>
            </a:r>
          </a:p>
          <a:p>
            <a:r>
              <a:rPr lang="en-US" dirty="0"/>
              <a:t>Each element can have only one ID</a:t>
            </a:r>
          </a:p>
          <a:p>
            <a:r>
              <a:rPr lang="en-US" dirty="0"/>
              <a:t>Each page can have only one element with that </a:t>
            </a:r>
            <a:r>
              <a:rPr lang="en-US" dirty="0" smtClean="0"/>
              <a:t>ID</a:t>
            </a:r>
          </a:p>
          <a:p>
            <a:r>
              <a:rPr lang="en-US" dirty="0" smtClean="0"/>
              <a:t>When you used id for one you can not used id for different element.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15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397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&lt;p id=“main” &gt; I have an id &lt;/p&gt;</a:t>
            </a:r>
          </a:p>
          <a:p>
            <a:r>
              <a:rPr lang="en-US" dirty="0" smtClean="0"/>
              <a:t>&lt;p id=“main”&gt;………&lt;/p&gt;</a:t>
            </a:r>
          </a:p>
          <a:p>
            <a:r>
              <a:rPr lang="en-US" dirty="0" smtClean="0"/>
              <a:t>ID like a driver license number (you can not have two driver </a:t>
            </a:r>
            <a:r>
              <a:rPr lang="en-US" dirty="0" err="1" smtClean="0"/>
              <a:t>licence</a:t>
            </a:r>
            <a:r>
              <a:rPr lang="en-US" dirty="0" smtClean="0"/>
              <a:t> with same number)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057400" y="236220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5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563562"/>
          </a:xfrm>
        </p:spPr>
        <p:txBody>
          <a:bodyPr/>
          <a:lstStyle/>
          <a:p>
            <a:r>
              <a:rPr lang="en-US" dirty="0" smtClean="0"/>
              <a:t>Class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r>
              <a:rPr lang="en-US" b="1" dirty="0"/>
              <a:t>Classes are NOT unique</a:t>
            </a:r>
          </a:p>
          <a:p>
            <a:r>
              <a:rPr lang="en-US" dirty="0"/>
              <a:t>You can use the same class on multiple elements.</a:t>
            </a:r>
          </a:p>
          <a:p>
            <a:r>
              <a:rPr lang="en-US" dirty="0"/>
              <a:t>You can use multiple classes on the same element.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0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8229600" cy="5635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&lt;p class=“chapter” &gt;I am a chapter&lt;/p&gt;</a:t>
            </a:r>
          </a:p>
          <a:p>
            <a:r>
              <a:rPr lang="en-US" dirty="0" smtClean="0"/>
              <a:t>&lt;p class=“chapter”&gt; I …….&lt;/p&gt;</a:t>
            </a:r>
          </a:p>
          <a:p>
            <a:endParaRPr lang="en-US" dirty="0"/>
          </a:p>
          <a:p>
            <a:r>
              <a:rPr lang="en-US" dirty="0" smtClean="0"/>
              <a:t>&lt;p id =“main” class=“class1 class2 class3..class n”&gt; hi&lt;/p&gt;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0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397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#</a:t>
            </a:r>
            <a:r>
              <a:rPr lang="en-US" dirty="0" err="1" smtClean="0"/>
              <a:t>t_color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color:red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r>
              <a:rPr lang="en-US" dirty="0"/>
              <a:t>#</a:t>
            </a:r>
            <a:r>
              <a:rPr lang="en-US" dirty="0" err="1" smtClean="0"/>
              <a:t>t_style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 smtClean="0"/>
              <a:t>font-family:arial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font-size:20px;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68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8229600" cy="6397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&lt;p id=“</a:t>
            </a:r>
            <a:r>
              <a:rPr lang="en-US" dirty="0" err="1" smtClean="0"/>
              <a:t>t_color</a:t>
            </a:r>
            <a:r>
              <a:rPr lang="en-US" dirty="0" smtClean="0"/>
              <a:t>”&gt;test id only&lt;/p&gt;</a:t>
            </a:r>
          </a:p>
          <a:p>
            <a:r>
              <a:rPr lang="en-US" dirty="0" smtClean="0"/>
              <a:t>&lt;p id=“</a:t>
            </a:r>
            <a:r>
              <a:rPr lang="en-US" dirty="0" err="1" smtClean="0"/>
              <a:t>t_color</a:t>
            </a:r>
            <a:r>
              <a:rPr lang="en-US" dirty="0" smtClean="0"/>
              <a:t>”&gt;The box id text&lt;/p&gt;</a:t>
            </a:r>
          </a:p>
          <a:p>
            <a:r>
              <a:rPr lang="en-US" dirty="0" smtClean="0"/>
              <a:t>&lt;p id=“</a:t>
            </a:r>
            <a:r>
              <a:rPr lang="en-US" dirty="0" err="1" smtClean="0"/>
              <a:t>t_color</a:t>
            </a:r>
            <a:r>
              <a:rPr lang="en-US" dirty="0" smtClean="0"/>
              <a:t> </a:t>
            </a:r>
            <a:r>
              <a:rPr lang="en-US" dirty="0" err="1" smtClean="0"/>
              <a:t>t_style</a:t>
            </a:r>
            <a:r>
              <a:rPr lang="en-US" dirty="0" smtClean="0"/>
              <a:t>”&gt;not allow&lt;/p&gt;</a:t>
            </a:r>
          </a:p>
          <a:p>
            <a:endParaRPr lang="en-US" dirty="0"/>
          </a:p>
          <a:p>
            <a:r>
              <a:rPr lang="en-US" dirty="0" smtClean="0"/>
              <a:t>&lt;p class=“t1_color”&gt;test class only&lt;/p&gt;</a:t>
            </a:r>
          </a:p>
          <a:p>
            <a:r>
              <a:rPr lang="en-US" dirty="0" smtClean="0"/>
              <a:t>&lt;p class=“t1_color t2_style”&gt;the box class&lt;/p&gt;</a:t>
            </a:r>
            <a:endParaRPr lang="en-US" dirty="0"/>
          </a:p>
        </p:txBody>
      </p:sp>
      <p:sp>
        <p:nvSpPr>
          <p:cNvPr id="4" name="Minus 3"/>
          <p:cNvSpPr/>
          <p:nvPr/>
        </p:nvSpPr>
        <p:spPr>
          <a:xfrm>
            <a:off x="914400" y="3048000"/>
            <a:ext cx="3886200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1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397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unique only means one element can not have more than one id attribute like class selector.</a:t>
            </a:r>
          </a:p>
          <a:p>
            <a:r>
              <a:rPr lang="en-US" dirty="0" smtClean="0"/>
              <a:t>A simple way to look at it is that an d is unique to only one element.</a:t>
            </a:r>
          </a:p>
          <a:p>
            <a:r>
              <a:rPr lang="en-US" dirty="0" smtClean="0"/>
              <a:t>A class is not unique and applied to multiple elements.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7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heme1" id="{D61E1D68-0A5F-4C63-AB46-0CC1B60F8376}" vid="{A10BED4B-2F1C-4D53-A2EA-682C0DCFFC06}"/>
    </a:ext>
  </a:extLst>
</a:theme>
</file>

<file path=ppt/theme/theme2.xml><?xml version="1.0" encoding="utf-8"?>
<a:theme xmlns:a="http://schemas.openxmlformats.org/drawingml/2006/main" name="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Amity Format</Template>
  <TotalTime>369</TotalTime>
  <Words>697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Theme1</vt:lpstr>
      <vt:lpstr>Custom Design</vt:lpstr>
      <vt:lpstr>Lecture 13</vt:lpstr>
      <vt:lpstr>How to specify a rules?</vt:lpstr>
      <vt:lpstr>Difference between Id and Class</vt:lpstr>
      <vt:lpstr>Cont..</vt:lpstr>
      <vt:lpstr>Class </vt:lpstr>
      <vt:lpstr>Cont..</vt:lpstr>
      <vt:lpstr>Example</vt:lpstr>
      <vt:lpstr>Cont..</vt:lpstr>
      <vt:lpstr>Cont..</vt:lpstr>
      <vt:lpstr>Priority</vt:lpstr>
      <vt:lpstr> Universal, Child, and Adjacent Selectors </vt:lpstr>
      <vt:lpstr>Universal selectors </vt:lpstr>
      <vt:lpstr> example</vt:lpstr>
      <vt:lpstr>Child selectors </vt:lpstr>
      <vt:lpstr>Cont..</vt:lpstr>
      <vt:lpstr>Cont..</vt:lpstr>
      <vt:lpstr>Cont..</vt:lpstr>
      <vt:lpstr> HTML SPAN TAG </vt:lpstr>
      <vt:lpstr>Example</vt:lpstr>
      <vt:lpstr>What is Cache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</dc:title>
  <dc:creator>LENOVO</dc:creator>
  <cp:lastModifiedBy>LENOVO</cp:lastModifiedBy>
  <cp:revision>28</cp:revision>
  <dcterms:created xsi:type="dcterms:W3CDTF">2017-08-15T18:46:30Z</dcterms:created>
  <dcterms:modified xsi:type="dcterms:W3CDTF">2017-09-02T12:17:34Z</dcterms:modified>
</cp:coreProperties>
</file>