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</p:sldMasterIdLst>
  <p:sldIdLst>
    <p:sldId id="256" r:id="rId3"/>
    <p:sldId id="260" r:id="rId4"/>
    <p:sldId id="261" r:id="rId5"/>
    <p:sldId id="259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6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Californian FB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latin typeface="Californian FB" pitchFamily="18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671CE7-4C23-49F0-B1FE-978F26297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093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alifornian FB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Californian FB" pitchFamily="18" charset="0"/>
              </a:defRPr>
            </a:lvl1pPr>
            <a:lvl2pPr>
              <a:defRPr>
                <a:latin typeface="Californian FB" pitchFamily="18" charset="0"/>
              </a:defRPr>
            </a:lvl2pPr>
            <a:lvl3pPr>
              <a:defRPr>
                <a:latin typeface="Californian FB" pitchFamily="18" charset="0"/>
              </a:defRPr>
            </a:lvl3pPr>
            <a:lvl4pPr>
              <a:defRPr>
                <a:latin typeface="Californian FB" pitchFamily="18" charset="0"/>
              </a:defRPr>
            </a:lvl4pPr>
            <a:lvl5pPr>
              <a:defRPr>
                <a:latin typeface="Californian FB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671CE7-4C23-49F0-B1FE-978F26297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339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Californian FB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Californian FB" pitchFamily="18" charset="0"/>
              </a:defRPr>
            </a:lvl1pPr>
            <a:lvl2pPr>
              <a:defRPr>
                <a:latin typeface="Californian FB" pitchFamily="18" charset="0"/>
              </a:defRPr>
            </a:lvl2pPr>
            <a:lvl3pPr>
              <a:defRPr>
                <a:latin typeface="Californian FB" pitchFamily="18" charset="0"/>
              </a:defRPr>
            </a:lvl3pPr>
            <a:lvl4pPr>
              <a:defRPr>
                <a:latin typeface="Californian FB" pitchFamily="18" charset="0"/>
              </a:defRPr>
            </a:lvl4pPr>
            <a:lvl5pPr>
              <a:defRPr>
                <a:latin typeface="Californian FB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671CE7-4C23-49F0-B1FE-978F26297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55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alifornian FB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Californian FB" pitchFamily="18" charset="0"/>
              </a:defRPr>
            </a:lvl1pPr>
          </a:lstStyle>
          <a:p>
            <a:pPr lvl="0"/>
            <a:r>
              <a:rPr lang="en-US" noProof="0" smtClean="0"/>
              <a:t>Click icon to add table</a:t>
            </a:r>
            <a:endParaRPr lang="en-IN" noProof="0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671CE7-4C23-49F0-B1FE-978F26297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7866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2"/>
            <a:ext cx="38100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2"/>
            <a:ext cx="38100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fld id="{E43C5482-DB73-4BD2-82C2-C65699A038D8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1671CE7-4C23-49F0-B1FE-978F26297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186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9" y="214314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77724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88" y="4151313"/>
            <a:ext cx="77724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E43C5482-DB73-4BD2-82C2-C65699A038D8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671CE7-4C23-49F0-B1FE-978F26297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1094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69FDE-181B-416A-B3DB-6C42D042ABAA}" type="datetime1">
              <a:rPr lang="en-US"/>
              <a:pPr>
                <a:defRPr/>
              </a:pPr>
              <a:t>9/2/2017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CBA34-D02F-47D5-9EA8-7A8A996147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8162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DB84D-F3DA-472B-BF26-4160F43C4C3E}" type="datetime1">
              <a:rPr lang="en-US"/>
              <a:pPr>
                <a:defRPr/>
              </a:pPr>
              <a:t>9/2/2017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8C001-B06C-44F0-8BB8-32909FDCD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5437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27A59-3213-40F5-B505-4022D226E22A}" type="datetime1">
              <a:rPr lang="en-US"/>
              <a:pPr>
                <a:defRPr/>
              </a:pPr>
              <a:t>9/2/2017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9D3C2-6795-43ED-A880-C920475092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9010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12F56-4792-4798-A6FD-EE9C851A7BFA}" type="datetime1">
              <a:rPr lang="en-US"/>
              <a:pPr>
                <a:defRPr/>
              </a:pPr>
              <a:t>9/2/2017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4DD75-45D9-436A-8B23-F94DE275F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058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1C216-23AF-4583-8F5E-FEEF1D55B82E}" type="datetime1">
              <a:rPr lang="en-US"/>
              <a:pPr>
                <a:defRPr/>
              </a:pPr>
              <a:t>9/2/2017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69D81-AD8A-469F-B124-287AB8D77A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459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alifornian FB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Californian FB" pitchFamily="18" charset="0"/>
              </a:defRPr>
            </a:lvl1pPr>
            <a:lvl2pPr>
              <a:defRPr>
                <a:latin typeface="Californian FB" pitchFamily="18" charset="0"/>
              </a:defRPr>
            </a:lvl2pPr>
            <a:lvl3pPr>
              <a:defRPr>
                <a:latin typeface="Californian FB" pitchFamily="18" charset="0"/>
              </a:defRPr>
            </a:lvl3pPr>
            <a:lvl4pPr>
              <a:defRPr>
                <a:latin typeface="Californian FB" pitchFamily="18" charset="0"/>
              </a:defRPr>
            </a:lvl4pPr>
            <a:lvl5pPr>
              <a:defRPr>
                <a:latin typeface="Californian FB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671CE7-4C23-49F0-B1FE-978F26297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0027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3092D-BB90-4F37-922B-8803CD6ECB6D}" type="datetime1">
              <a:rPr lang="en-US"/>
              <a:pPr>
                <a:defRPr/>
              </a:pPr>
              <a:t>9/2/2017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BD9C1-4C1D-4E9F-9FF5-6DCEAB64C2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945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2091E-8046-4732-9E42-3E43E1231203}" type="datetime1">
              <a:rPr lang="en-US"/>
              <a:pPr>
                <a:defRPr/>
              </a:pPr>
              <a:t>9/2/2017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CCF4B-14E3-40D1-A163-628AECEE4C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0391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A1AAB-97EB-4E07-929B-92F1C8E45388}" type="datetime1">
              <a:rPr lang="en-US"/>
              <a:pPr>
                <a:defRPr/>
              </a:pPr>
              <a:t>9/2/2017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C302B-FD4E-47F0-9F56-1792E6A01E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5905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5DFA6-E289-4B44-B698-B2E4392EED89}" type="datetime1">
              <a:rPr lang="en-US"/>
              <a:pPr>
                <a:defRPr/>
              </a:pPr>
              <a:t>9/2/2017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A765D-DC4B-482D-A008-4555D36DF8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2201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C15BE-0671-49BD-9CC8-6406B01A8E0D}" type="datetime1">
              <a:rPr lang="en-US"/>
              <a:pPr>
                <a:defRPr/>
              </a:pPr>
              <a:t>9/2/2017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0FC1D-2D88-474A-B5EC-A694833624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7390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421B8-8DB0-4719-8227-2B16B52F7872}" type="datetime1">
              <a:rPr lang="en-US"/>
              <a:pPr>
                <a:defRPr/>
              </a:pPr>
              <a:t>9/2/2017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BE0E7-DECE-4DDB-8745-D0FED7DE2F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659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latin typeface="Californian FB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latin typeface="Californian FB" pitchFamily="18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671CE7-4C23-49F0-B1FE-978F26297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470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alifornian FB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Californian FB" pitchFamily="18" charset="0"/>
              </a:defRPr>
            </a:lvl1pPr>
            <a:lvl2pPr>
              <a:defRPr sz="2400">
                <a:latin typeface="Californian FB" pitchFamily="18" charset="0"/>
              </a:defRPr>
            </a:lvl2pPr>
            <a:lvl3pPr>
              <a:defRPr sz="2000">
                <a:latin typeface="Californian FB" pitchFamily="18" charset="0"/>
              </a:defRPr>
            </a:lvl3pPr>
            <a:lvl4pPr>
              <a:defRPr sz="1800">
                <a:latin typeface="Californian FB" pitchFamily="18" charset="0"/>
              </a:defRPr>
            </a:lvl4pPr>
            <a:lvl5pPr>
              <a:defRPr sz="1800">
                <a:latin typeface="Californian FB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Californian FB" pitchFamily="18" charset="0"/>
              </a:defRPr>
            </a:lvl1pPr>
            <a:lvl2pPr>
              <a:defRPr sz="2400">
                <a:latin typeface="Californian FB" pitchFamily="18" charset="0"/>
              </a:defRPr>
            </a:lvl2pPr>
            <a:lvl3pPr>
              <a:defRPr sz="2000">
                <a:latin typeface="Californian FB" pitchFamily="18" charset="0"/>
              </a:defRPr>
            </a:lvl3pPr>
            <a:lvl4pPr>
              <a:defRPr sz="1800">
                <a:latin typeface="Californian FB" pitchFamily="18" charset="0"/>
              </a:defRPr>
            </a:lvl4pPr>
            <a:lvl5pPr>
              <a:defRPr sz="1800">
                <a:latin typeface="Californian FB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671CE7-4C23-49F0-B1FE-978F26297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540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alifornian FB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Californian FB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alifornian FB" pitchFamily="18" charset="0"/>
              </a:defRPr>
            </a:lvl1pPr>
            <a:lvl2pPr>
              <a:defRPr sz="2000">
                <a:latin typeface="Californian FB" pitchFamily="18" charset="0"/>
              </a:defRPr>
            </a:lvl2pPr>
            <a:lvl3pPr>
              <a:defRPr sz="1800">
                <a:latin typeface="Californian FB" pitchFamily="18" charset="0"/>
              </a:defRPr>
            </a:lvl3pPr>
            <a:lvl4pPr>
              <a:defRPr sz="1600">
                <a:latin typeface="Californian FB" pitchFamily="18" charset="0"/>
              </a:defRPr>
            </a:lvl4pPr>
            <a:lvl5pPr>
              <a:defRPr sz="1600">
                <a:latin typeface="Californian FB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Californian FB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alifornian FB" pitchFamily="18" charset="0"/>
              </a:defRPr>
            </a:lvl1pPr>
            <a:lvl2pPr>
              <a:defRPr sz="2000">
                <a:latin typeface="Californian FB" pitchFamily="18" charset="0"/>
              </a:defRPr>
            </a:lvl2pPr>
            <a:lvl3pPr>
              <a:defRPr sz="1800">
                <a:latin typeface="Californian FB" pitchFamily="18" charset="0"/>
              </a:defRPr>
            </a:lvl3pPr>
            <a:lvl4pPr>
              <a:defRPr sz="1600">
                <a:latin typeface="Californian FB" pitchFamily="18" charset="0"/>
              </a:defRPr>
            </a:lvl4pPr>
            <a:lvl5pPr>
              <a:defRPr sz="1600">
                <a:latin typeface="Californian FB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671CE7-4C23-49F0-B1FE-978F26297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153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alifornian FB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671CE7-4C23-49F0-B1FE-978F26297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11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671CE7-4C23-49F0-B1FE-978F26297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891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Californian FB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Californian FB" pitchFamily="18" charset="0"/>
              </a:defRPr>
            </a:lvl1pPr>
            <a:lvl2pPr>
              <a:defRPr sz="2800">
                <a:latin typeface="Californian FB" pitchFamily="18" charset="0"/>
              </a:defRPr>
            </a:lvl2pPr>
            <a:lvl3pPr>
              <a:defRPr sz="2400">
                <a:latin typeface="Californian FB" pitchFamily="18" charset="0"/>
              </a:defRPr>
            </a:lvl3pPr>
            <a:lvl4pPr>
              <a:defRPr sz="2000">
                <a:latin typeface="Californian FB" pitchFamily="18" charset="0"/>
              </a:defRPr>
            </a:lvl4pPr>
            <a:lvl5pPr>
              <a:defRPr sz="2000">
                <a:latin typeface="Californian FB" pitchFamily="18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Californian FB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671CE7-4C23-49F0-B1FE-978F26297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038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Californian FB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Californian FB" pitchFamily="18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IN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Californian FB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671CE7-4C23-49F0-B1FE-978F26297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867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8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365"/>
          <a:stretch>
            <a:fillRect/>
          </a:stretch>
        </p:blipFill>
        <p:spPr bwMode="auto">
          <a:xfrm>
            <a:off x="3176" y="3177"/>
            <a:ext cx="913765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99263" y="64008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latin typeface="Californian FB" panose="0207040306080B030204" pitchFamily="18" charset="0"/>
              </a:defRPr>
            </a:lvl1pPr>
          </a:lstStyle>
          <a:p>
            <a:fld id="{21671CE7-4C23-49F0-B1FE-978F26297429}" type="slidenum">
              <a:rPr lang="en-US" smtClean="0"/>
              <a:t>‹#›</a:t>
            </a:fld>
            <a:endParaRPr lang="en-US"/>
          </a:p>
        </p:txBody>
      </p:sp>
      <p:sp>
        <p:nvSpPr>
          <p:cNvPr id="1028" name="Rectangle 8"/>
          <p:cNvSpPr>
            <a:spLocks noChangeArrowheads="1"/>
          </p:cNvSpPr>
          <p:nvPr/>
        </p:nvSpPr>
        <p:spPr bwMode="auto">
          <a:xfrm>
            <a:off x="3124200" y="381000"/>
            <a:ext cx="5715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endParaRPr lang="en-US" sz="1600" b="1" smtClean="0">
              <a:solidFill>
                <a:schemeClr val="accent2"/>
              </a:solidFill>
              <a:latin typeface="Californian FB" panose="0207040306080B030204" pitchFamily="18" charset="0"/>
            </a:endParaRPr>
          </a:p>
          <a:p>
            <a:pPr algn="r" eaLnBrk="1" hangingPunct="1">
              <a:defRPr/>
            </a:pPr>
            <a:r>
              <a:rPr lang="en-US" sz="1600" b="1" smtClean="0">
                <a:solidFill>
                  <a:schemeClr val="accent2"/>
                </a:solidFill>
                <a:latin typeface="Californian FB" panose="0207040306080B030204" pitchFamily="18" charset="0"/>
              </a:rPr>
              <a:t>Amity School of Engineering &amp; Technology</a:t>
            </a:r>
          </a:p>
          <a:p>
            <a:pPr algn="r" eaLnBrk="1" hangingPunct="1">
              <a:defRPr/>
            </a:pPr>
            <a:endParaRPr lang="en-US" sz="1600" b="1" smtClean="0">
              <a:solidFill>
                <a:schemeClr val="accent2"/>
              </a:solidFill>
              <a:latin typeface="Californian FB" panose="0207040306080B030204" pitchFamily="18" charset="0"/>
            </a:endParaRPr>
          </a:p>
        </p:txBody>
      </p:sp>
      <p:sp>
        <p:nvSpPr>
          <p:cNvPr id="1029" name="Rectangle 10"/>
          <p:cNvSpPr>
            <a:spLocks noChangeArrowheads="1"/>
          </p:cNvSpPr>
          <p:nvPr/>
        </p:nvSpPr>
        <p:spPr bwMode="auto">
          <a:xfrm>
            <a:off x="2438400" y="6705600"/>
            <a:ext cx="6705600" cy="152400"/>
          </a:xfrm>
          <a:prstGeom prst="rect">
            <a:avLst/>
          </a:prstGeom>
          <a:solidFill>
            <a:srgbClr val="F1B4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IN" sz="1800" smtClean="0"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92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Californian FB" pitchFamily="18" charset="0"/>
              </a:defRPr>
            </a:lvl1pPr>
          </a:lstStyle>
          <a:p>
            <a:pPr>
              <a:defRPr/>
            </a:pPr>
            <a:fld id="{58D34EEA-B523-4D60-A9EF-BB3870E6E205}" type="datetime1">
              <a:rPr lang="en-US"/>
              <a:pPr>
                <a:defRPr/>
              </a:pPr>
              <a:t>9/2/2017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Californian FB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fornian FB" panose="0207040306080B030204" pitchFamily="18" charset="0"/>
              </a:defRPr>
            </a:lvl1pPr>
          </a:lstStyle>
          <a:p>
            <a:pPr>
              <a:defRPr/>
            </a:pPr>
            <a:fld id="{672620A2-AA05-4C9E-83A4-9D5490A64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77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.mozilla.org/en-US/docs/Web/HTML/Global_attributes#attr-style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.mozilla.org/en-US/docs/Web/HTML/Element/link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.mozilla.org/en-US/docs/Glossary/Node/D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mozilla.org/en-US/docs/Glossary/SVG" TargetMode="External"/><Relationship Id="rId2" Type="http://schemas.openxmlformats.org/officeDocument/2006/relationships/hyperlink" Target="https://developer.mozilla.org/en-US/docs/Glossary/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er.mozilla.org/en-US/docs/Glossary/X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mozilla.org/en-US/docs/Glossary/Mozilla_Firefox" TargetMode="External"/><Relationship Id="rId2" Type="http://schemas.openxmlformats.org/officeDocument/2006/relationships/hyperlink" Target="https://developer.mozilla.org/en-US/docs/Glossary/browser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eveloper.mozilla.org/en-US/docs/Glossary/Microsoft_Internet_Explorer" TargetMode="External"/><Relationship Id="rId4" Type="http://schemas.openxmlformats.org/officeDocument/2006/relationships/hyperlink" Target="https://developer.mozilla.org/en-US/docs/Glossary/Google_Chrome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.mozilla.org/en-US/docs/Glossary/property/CS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.mozilla.org/en-US/docs/Glossary/CSS_Selector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mozilla.org/en-US/docs/Glossary/CSS" TargetMode="External"/><Relationship Id="rId2" Type="http://schemas.openxmlformats.org/officeDocument/2006/relationships/hyperlink" Target="https://developer.mozilla.org/en-US/docs/Glossary/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er.mozilla.org/en-US/docs/Glossary/DO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27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90600"/>
            <a:ext cx="8229600" cy="563562"/>
          </a:xfrm>
        </p:spPr>
        <p:txBody>
          <a:bodyPr/>
          <a:lstStyle/>
          <a:p>
            <a:r>
              <a:rPr lang="en-US" dirty="0" smtClean="0"/>
              <a:t>HTML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&lt;p&gt; Let's use: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&lt;</a:t>
            </a:r>
            <a:r>
              <a:rPr lang="en-US" dirty="0"/>
              <a:t>span&gt;Cascading&lt;/span&gt;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&lt;</a:t>
            </a:r>
            <a:r>
              <a:rPr lang="en-US" dirty="0"/>
              <a:t>span&gt;Style&lt;/span&gt;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&lt;</a:t>
            </a:r>
            <a:r>
              <a:rPr lang="en-US" dirty="0"/>
              <a:t>span&gt;Sheets&lt;/span&gt;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&lt;/</a:t>
            </a:r>
            <a:r>
              <a:rPr lang="en-US" dirty="0"/>
              <a:t>p&gt;</a:t>
            </a:r>
          </a:p>
        </p:txBody>
      </p:sp>
    </p:spTree>
    <p:extLst>
      <p:ext uri="{BB962C8B-B14F-4D97-AF65-F5344CB8AC3E}">
        <p14:creationId xmlns:p14="http://schemas.microsoft.com/office/powerpoint/2010/main" val="411454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229600" cy="563562"/>
          </a:xfrm>
        </p:spPr>
        <p:txBody>
          <a:bodyPr/>
          <a:lstStyle/>
          <a:p>
            <a:r>
              <a:rPr lang="en-US" dirty="0" smtClean="0"/>
              <a:t>In 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├─ </a:t>
            </a:r>
            <a:r>
              <a:rPr lang="en-US" dirty="0"/>
              <a:t>"Let's use:"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├─ </a:t>
            </a:r>
            <a:r>
              <a:rPr lang="en-US" dirty="0"/>
              <a:t>SPAN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|       └─ </a:t>
            </a:r>
            <a:r>
              <a:rPr lang="en-US" dirty="0"/>
              <a:t>"Cascading"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├─ SPAN</a:t>
            </a:r>
          </a:p>
          <a:p>
            <a:pPr marL="0" indent="0">
              <a:buNone/>
            </a:pPr>
            <a:r>
              <a:rPr lang="en-US" dirty="0" smtClean="0"/>
              <a:t>     | </a:t>
            </a:r>
            <a:r>
              <a:rPr lang="en-US" dirty="0"/>
              <a:t>└─ "Style"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└─ </a:t>
            </a:r>
            <a:r>
              <a:rPr lang="en-US" dirty="0"/>
              <a:t>SPAN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└─ </a:t>
            </a:r>
            <a:r>
              <a:rPr lang="en-US" dirty="0"/>
              <a:t>"Sheets"</a:t>
            </a:r>
          </a:p>
        </p:txBody>
      </p:sp>
    </p:spTree>
    <p:extLst>
      <p:ext uri="{BB962C8B-B14F-4D97-AF65-F5344CB8AC3E}">
        <p14:creationId xmlns:p14="http://schemas.microsoft.com/office/powerpoint/2010/main" val="94923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/>
              <a:t>How to apply your CSS to your HTML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525963"/>
          </a:xfrm>
        </p:spPr>
        <p:txBody>
          <a:bodyPr/>
          <a:lstStyle/>
          <a:p>
            <a:r>
              <a:rPr lang="en-US" dirty="0"/>
              <a:t>There are three different ways to apply CSS to an HTML </a:t>
            </a:r>
            <a:r>
              <a:rPr lang="en-US" dirty="0" smtClean="0"/>
              <a:t>document.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Inline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Internal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External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06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66800"/>
            <a:ext cx="8229600" cy="563562"/>
          </a:xfrm>
        </p:spPr>
        <p:txBody>
          <a:bodyPr/>
          <a:lstStyle/>
          <a:p>
            <a:r>
              <a:rPr lang="en-US" dirty="0" smtClean="0"/>
              <a:t>Inline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525963"/>
          </a:xfrm>
        </p:spPr>
        <p:txBody>
          <a:bodyPr/>
          <a:lstStyle/>
          <a:p>
            <a:pPr algn="just"/>
            <a:r>
              <a:rPr lang="en-US" b="1" dirty="0"/>
              <a:t>Inline styles</a:t>
            </a:r>
            <a:r>
              <a:rPr lang="en-US" dirty="0"/>
              <a:t> are CSS declarations that affect one element only, contained within a </a:t>
            </a:r>
            <a:r>
              <a:rPr lang="en-US" dirty="0">
                <a:hlinkClick r:id="rId2"/>
              </a:rPr>
              <a:t>style</a:t>
            </a:r>
            <a:r>
              <a:rPr lang="en-US" dirty="0"/>
              <a:t> attribute</a:t>
            </a:r>
            <a:r>
              <a:rPr lang="en-US" dirty="0" smtClean="0"/>
              <a:t>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0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8229600" cy="639762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&lt;html</a:t>
            </a:r>
            <a:r>
              <a:rPr lang="en-US" dirty="0" smtClean="0"/>
              <a:t>&gt;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/>
              <a:t>&lt;head&gt;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&lt;</a:t>
            </a:r>
            <a:r>
              <a:rPr lang="en-US" dirty="0"/>
              <a:t>title&gt;My CSS experiment&lt;/title&gt;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&lt;/</a:t>
            </a:r>
            <a:r>
              <a:rPr lang="en-US" dirty="0"/>
              <a:t>head&gt;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&lt;</a:t>
            </a:r>
            <a:r>
              <a:rPr lang="en-US" dirty="0"/>
              <a:t>body&gt;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&lt;</a:t>
            </a:r>
            <a:r>
              <a:rPr lang="en-US" dirty="0"/>
              <a:t>h1 style="color: blue</a:t>
            </a:r>
            <a:r>
              <a:rPr lang="en-US" dirty="0" smtClean="0"/>
              <a:t>; background-color</a:t>
            </a:r>
            <a:r>
              <a:rPr lang="en-US" dirty="0"/>
              <a:t>: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yellow; border</a:t>
            </a:r>
            <a:r>
              <a:rPr lang="en-US" dirty="0"/>
              <a:t>: 1px solid black;"&gt;Hello World</a:t>
            </a:r>
            <a:r>
              <a:rPr lang="en-US" dirty="0" smtClean="0"/>
              <a:t>!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&lt;/</a:t>
            </a:r>
            <a:r>
              <a:rPr lang="en-US" dirty="0"/>
              <a:t>h1&gt;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&lt;</a:t>
            </a:r>
            <a:r>
              <a:rPr lang="en-US" dirty="0"/>
              <a:t>p style="</a:t>
            </a:r>
            <a:r>
              <a:rPr lang="en-US" dirty="0" err="1"/>
              <a:t>color:red</a:t>
            </a:r>
            <a:r>
              <a:rPr lang="en-US" dirty="0"/>
              <a:t>;"&gt;This is my first CSS </a:t>
            </a:r>
            <a:r>
              <a:rPr lang="en-US" dirty="0" smtClean="0"/>
              <a:t>example</a:t>
            </a:r>
          </a:p>
          <a:p>
            <a:pPr marL="0" indent="0">
              <a:buNone/>
            </a:pPr>
            <a:r>
              <a:rPr lang="en-US" dirty="0" smtClean="0"/>
              <a:t>     &lt;/</a:t>
            </a:r>
            <a:r>
              <a:rPr lang="en-US" dirty="0"/>
              <a:t>p&gt;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&lt;/</a:t>
            </a:r>
            <a:r>
              <a:rPr lang="en-US" dirty="0"/>
              <a:t>body&gt;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&lt;/</a:t>
            </a:r>
            <a:r>
              <a:rPr lang="en-US" dirty="0"/>
              <a:t>html&gt;</a:t>
            </a:r>
          </a:p>
        </p:txBody>
      </p:sp>
    </p:spTree>
    <p:extLst>
      <p:ext uri="{BB962C8B-B14F-4D97-AF65-F5344CB8AC3E}">
        <p14:creationId xmlns:p14="http://schemas.microsoft.com/office/powerpoint/2010/main" val="367460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Internal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&lt;</a:t>
            </a:r>
            <a:r>
              <a:rPr lang="en-US" sz="1200" dirty="0"/>
              <a:t>html&gt; </a:t>
            </a: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         &lt;</a:t>
            </a:r>
            <a:r>
              <a:rPr lang="en-US" sz="1200" dirty="0"/>
              <a:t>head&gt; </a:t>
            </a: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         &lt;</a:t>
            </a:r>
            <a:r>
              <a:rPr lang="en-US" sz="1200" dirty="0"/>
              <a:t>title&gt;My CSS experiment&lt;/title</a:t>
            </a:r>
            <a:r>
              <a:rPr lang="en-US" sz="1200" dirty="0" smtClean="0"/>
              <a:t>&gt;</a:t>
            </a:r>
          </a:p>
          <a:p>
            <a:pPr marL="0" indent="0">
              <a:buNone/>
            </a:pPr>
            <a:r>
              <a:rPr lang="en-US" sz="1200" dirty="0" smtClean="0"/>
              <a:t>          </a:t>
            </a:r>
            <a:r>
              <a:rPr lang="en-US" sz="1200" dirty="0"/>
              <a:t>&lt;style&gt; </a:t>
            </a: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          h1 </a:t>
            </a:r>
          </a:p>
          <a:p>
            <a:pPr marL="0" indent="0">
              <a:buNone/>
            </a:pPr>
            <a:r>
              <a:rPr lang="en-US" sz="1200" dirty="0" smtClean="0"/>
              <a:t>         { </a:t>
            </a:r>
          </a:p>
          <a:p>
            <a:pPr marL="0" indent="0">
              <a:buNone/>
            </a:pPr>
            <a:r>
              <a:rPr lang="en-US" sz="1200" dirty="0" smtClean="0"/>
              <a:t>           color</a:t>
            </a:r>
            <a:r>
              <a:rPr lang="en-US" sz="1200" dirty="0"/>
              <a:t>: blue; </a:t>
            </a: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           background-color</a:t>
            </a:r>
            <a:r>
              <a:rPr lang="en-US" sz="1200" dirty="0"/>
              <a:t>: yellow; </a:t>
            </a:r>
          </a:p>
          <a:p>
            <a:pPr marL="0" indent="0">
              <a:buNone/>
            </a:pPr>
            <a:r>
              <a:rPr lang="en-US" sz="1200" dirty="0" smtClean="0"/>
              <a:t>           border</a:t>
            </a:r>
            <a:r>
              <a:rPr lang="en-US" sz="1200" dirty="0"/>
              <a:t>: 1px solid black; </a:t>
            </a: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          } </a:t>
            </a:r>
          </a:p>
          <a:p>
            <a:pPr marL="0" indent="0">
              <a:buNone/>
            </a:pPr>
            <a:r>
              <a:rPr lang="en-US" sz="1200" dirty="0" smtClean="0"/>
              <a:t>           P</a:t>
            </a:r>
          </a:p>
          <a:p>
            <a:pPr marL="0" indent="0">
              <a:buNone/>
            </a:pPr>
            <a:r>
              <a:rPr lang="en-US" sz="1200" dirty="0" smtClean="0"/>
              <a:t>          { </a:t>
            </a:r>
          </a:p>
          <a:p>
            <a:pPr marL="0" indent="0">
              <a:buNone/>
            </a:pPr>
            <a:r>
              <a:rPr lang="en-US" sz="1200" dirty="0"/>
              <a:t> </a:t>
            </a:r>
            <a:r>
              <a:rPr lang="en-US" sz="1200" dirty="0" smtClean="0"/>
              <a:t>          color</a:t>
            </a:r>
            <a:r>
              <a:rPr lang="en-US" sz="1200" dirty="0"/>
              <a:t>: red</a:t>
            </a:r>
            <a:r>
              <a:rPr lang="en-US" sz="1200" dirty="0" smtClean="0"/>
              <a:t>;</a:t>
            </a:r>
          </a:p>
          <a:p>
            <a:pPr marL="0" indent="0">
              <a:buNone/>
            </a:pPr>
            <a:r>
              <a:rPr lang="en-US" sz="1200" dirty="0" smtClean="0"/>
              <a:t>          </a:t>
            </a:r>
            <a:r>
              <a:rPr lang="en-US" sz="1200" dirty="0"/>
              <a:t>} </a:t>
            </a: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           &lt;/</a:t>
            </a:r>
            <a:r>
              <a:rPr lang="en-US" sz="1200" dirty="0"/>
              <a:t>style&gt; </a:t>
            </a: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           &lt;/</a:t>
            </a:r>
            <a:r>
              <a:rPr lang="en-US" sz="1200" dirty="0"/>
              <a:t>head&gt; </a:t>
            </a: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           &lt;</a:t>
            </a:r>
            <a:r>
              <a:rPr lang="en-US" sz="1200" dirty="0"/>
              <a:t>body&gt; </a:t>
            </a: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          &lt;</a:t>
            </a:r>
            <a:r>
              <a:rPr lang="en-US" sz="1200" dirty="0"/>
              <a:t>h1&gt;Hello World!&lt;/h1&gt; </a:t>
            </a: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          &lt;</a:t>
            </a:r>
            <a:r>
              <a:rPr lang="en-US" sz="1200" dirty="0"/>
              <a:t>p&gt;This is my first CSS example&lt;/p&gt; </a:t>
            </a: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          &lt;/</a:t>
            </a:r>
            <a:r>
              <a:rPr lang="en-US" sz="1200" dirty="0"/>
              <a:t>body&gt; </a:t>
            </a: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&lt;/</a:t>
            </a:r>
            <a:r>
              <a:rPr lang="en-US" sz="1200" dirty="0"/>
              <a:t>html&gt;</a:t>
            </a:r>
          </a:p>
        </p:txBody>
      </p:sp>
    </p:spTree>
    <p:extLst>
      <p:ext uri="{BB962C8B-B14F-4D97-AF65-F5344CB8AC3E}">
        <p14:creationId xmlns:p14="http://schemas.microsoft.com/office/powerpoint/2010/main" val="302989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229600" cy="563562"/>
          </a:xfrm>
        </p:spPr>
        <p:txBody>
          <a:bodyPr/>
          <a:lstStyle/>
          <a:p>
            <a:r>
              <a:rPr lang="en-US" dirty="0" smtClean="0"/>
              <a:t>External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25963"/>
          </a:xfrm>
        </p:spPr>
        <p:txBody>
          <a:bodyPr/>
          <a:lstStyle/>
          <a:p>
            <a:pPr algn="just"/>
            <a:r>
              <a:rPr lang="en-US" dirty="0"/>
              <a:t>An external </a:t>
            </a:r>
            <a:r>
              <a:rPr lang="en-US" dirty="0" err="1"/>
              <a:t>stylesheet</a:t>
            </a:r>
            <a:r>
              <a:rPr lang="en-US" dirty="0"/>
              <a:t> is when you have your CSS written in a separate file with a .</a:t>
            </a:r>
            <a:r>
              <a:rPr lang="en-US" dirty="0" err="1"/>
              <a:t>css</a:t>
            </a:r>
            <a:r>
              <a:rPr lang="en-US" dirty="0"/>
              <a:t> extension, and you reference it from an HTML </a:t>
            </a:r>
            <a:r>
              <a:rPr lang="en-US" dirty="0">
                <a:hlinkClick r:id="rId2" tooltip="The HTML &lt;link&gt; element specifies relationships between the current document and an external resource. Possible uses for this element include defining a relational framework for navigation. This element is most used to link to style sheets."/>
              </a:rPr>
              <a:t>&lt;link&gt;</a:t>
            </a:r>
            <a:r>
              <a:rPr lang="en-US" dirty="0"/>
              <a:t> element.</a:t>
            </a:r>
          </a:p>
        </p:txBody>
      </p:sp>
    </p:spTree>
    <p:extLst>
      <p:ext uri="{BB962C8B-B14F-4D97-AF65-F5344CB8AC3E}">
        <p14:creationId xmlns:p14="http://schemas.microsoft.com/office/powerpoint/2010/main" val="119733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HTML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&lt;html&gt;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&lt;</a:t>
            </a:r>
            <a:r>
              <a:rPr lang="en-US" sz="2400" dirty="0"/>
              <a:t>head&gt;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&lt;</a:t>
            </a:r>
            <a:r>
              <a:rPr lang="en-US" sz="2400" dirty="0"/>
              <a:t>title&gt;My CSS experiment&lt;/title</a:t>
            </a:r>
            <a:r>
              <a:rPr lang="en-US" sz="2400" dirty="0" smtClean="0"/>
              <a:t>&gt;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/>
              <a:t>&lt;link </a:t>
            </a:r>
            <a:r>
              <a:rPr lang="en-US" sz="2400" dirty="0" err="1"/>
              <a:t>rel</a:t>
            </a:r>
            <a:r>
              <a:rPr lang="en-US" sz="2400" dirty="0"/>
              <a:t>="</a:t>
            </a:r>
            <a:r>
              <a:rPr lang="en-US" sz="2400" dirty="0" err="1"/>
              <a:t>stylesheet</a:t>
            </a:r>
            <a:r>
              <a:rPr lang="en-US" sz="2400" dirty="0"/>
              <a:t>" </a:t>
            </a:r>
            <a:r>
              <a:rPr lang="en-US" sz="2400" dirty="0" err="1"/>
              <a:t>href</a:t>
            </a:r>
            <a:r>
              <a:rPr lang="en-US" sz="2400" dirty="0"/>
              <a:t>="style.css"&gt;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&lt;/</a:t>
            </a:r>
            <a:r>
              <a:rPr lang="en-US" sz="2400" dirty="0"/>
              <a:t>head&gt;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&lt;</a:t>
            </a:r>
            <a:r>
              <a:rPr lang="en-US" sz="2400" dirty="0"/>
              <a:t>body&gt;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&lt;</a:t>
            </a:r>
            <a:r>
              <a:rPr lang="en-US" sz="2400" dirty="0"/>
              <a:t>h1&gt;Hello World!&lt;/h1&gt;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&lt;</a:t>
            </a:r>
            <a:r>
              <a:rPr lang="en-US" sz="2400" dirty="0"/>
              <a:t>p&gt;This is my first CSS example&lt;/p&gt;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&lt;/</a:t>
            </a:r>
            <a:r>
              <a:rPr lang="en-US" sz="2400" dirty="0"/>
              <a:t>body&gt;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&lt;/</a:t>
            </a:r>
            <a:r>
              <a:rPr lang="en-US" sz="2400" dirty="0"/>
              <a:t>html&gt;</a:t>
            </a:r>
          </a:p>
        </p:txBody>
      </p:sp>
    </p:spTree>
    <p:extLst>
      <p:ext uri="{BB962C8B-B14F-4D97-AF65-F5344CB8AC3E}">
        <p14:creationId xmlns:p14="http://schemas.microsoft.com/office/powerpoint/2010/main" val="158252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229600" cy="639762"/>
          </a:xfrm>
        </p:spPr>
        <p:txBody>
          <a:bodyPr/>
          <a:lstStyle/>
          <a:p>
            <a:r>
              <a:rPr lang="en-US" dirty="0" smtClean="0"/>
              <a:t>CSS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8686800" cy="5334000"/>
          </a:xfrm>
        </p:spPr>
        <p:txBody>
          <a:bodyPr>
            <a:normAutofit/>
          </a:bodyPr>
          <a:lstStyle/>
          <a:p>
            <a:r>
              <a:rPr lang="en-US" sz="2800" dirty="0"/>
              <a:t>h1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{ 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color</a:t>
            </a:r>
            <a:r>
              <a:rPr lang="en-US" sz="2800" dirty="0"/>
              <a:t>: blue;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background-color</a:t>
            </a:r>
            <a:r>
              <a:rPr lang="en-US" sz="2800" dirty="0"/>
              <a:t>: yellow;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border</a:t>
            </a:r>
            <a:r>
              <a:rPr lang="en-US" sz="2800" dirty="0"/>
              <a:t>: 1px solid black; </a:t>
            </a:r>
            <a:r>
              <a:rPr lang="en-US" sz="2800" dirty="0" smtClean="0"/>
              <a:t> 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}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</a:t>
            </a:r>
            <a:r>
              <a:rPr lang="en-US" sz="2800" dirty="0"/>
              <a:t>p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{ 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color</a:t>
            </a:r>
            <a:r>
              <a:rPr lang="en-US" sz="2800" dirty="0"/>
              <a:t>: red</a:t>
            </a:r>
            <a:r>
              <a:rPr lang="en-US" sz="2800" dirty="0" smtClean="0"/>
              <a:t>;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</a:t>
            </a:r>
            <a:r>
              <a:rPr lang="en-US" sz="28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125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8229600" cy="639762"/>
          </a:xfrm>
        </p:spPr>
        <p:txBody>
          <a:bodyPr/>
          <a:lstStyle/>
          <a:p>
            <a:r>
              <a:rPr lang="en-US" dirty="0" smtClean="0"/>
              <a:t>What is 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618" y="1981200"/>
            <a:ext cx="899160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A DOM has a tree-like structure. Each element, attribute and piece of text in the markup language becomes a </a:t>
            </a:r>
            <a:r>
              <a:rPr lang="en-US" dirty="0">
                <a:hlinkClick r:id="rId2" tooltip="DOM node: In the context of the DOM, a node is a single point in the node tree. Various things that are nodes are the document itself, elements, text, and comments."/>
              </a:rPr>
              <a:t>DOM node</a:t>
            </a:r>
            <a:r>
              <a:rPr lang="en-US" dirty="0"/>
              <a:t> in the tree structure. The nodes are defined by their relationship to other DOM nodes. Some elements are parents of child nodes, and child nodes have siblings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Understanding the DOM helps you design, debug and maintain your CSS because the DOM is where your CSS and the document's content meet up.</a:t>
            </a:r>
          </a:p>
        </p:txBody>
      </p:sp>
    </p:spTree>
    <p:extLst>
      <p:ext uri="{BB962C8B-B14F-4D97-AF65-F5344CB8AC3E}">
        <p14:creationId xmlns:p14="http://schemas.microsoft.com/office/powerpoint/2010/main" val="48506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90600"/>
            <a:ext cx="8229600" cy="639762"/>
          </a:xfrm>
        </p:spPr>
        <p:txBody>
          <a:bodyPr/>
          <a:lstStyle/>
          <a:p>
            <a:r>
              <a:rPr lang="en-US" dirty="0" smtClean="0"/>
              <a:t>CSS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CSS is a language for specifying how documents are presented to users — how they are styled, laid out, etc.</a:t>
            </a:r>
          </a:p>
          <a:p>
            <a:pPr algn="just"/>
            <a:r>
              <a:rPr lang="en-US" dirty="0"/>
              <a:t>A </a:t>
            </a:r>
            <a:r>
              <a:rPr lang="en-US" b="1" dirty="0"/>
              <a:t>document</a:t>
            </a:r>
            <a:r>
              <a:rPr lang="en-US" dirty="0"/>
              <a:t> is usually a text file structured using a </a:t>
            </a:r>
            <a:r>
              <a:rPr lang="en-US" i="1" dirty="0"/>
              <a:t>markup language</a:t>
            </a:r>
            <a:r>
              <a:rPr lang="en-US" dirty="0"/>
              <a:t> — </a:t>
            </a:r>
            <a:r>
              <a:rPr lang="en-US" dirty="0">
                <a:hlinkClick r:id="rId2" tooltip="HTML: HTML (HyperText Markup Language) is a descriptive language that specifies webpage structure."/>
              </a:rPr>
              <a:t>HTML</a:t>
            </a:r>
            <a:r>
              <a:rPr lang="en-US" dirty="0"/>
              <a:t> is the most common markup language, but you will also come across other markup languages such as </a:t>
            </a:r>
            <a:r>
              <a:rPr lang="en-US" dirty="0">
                <a:hlinkClick r:id="rId3" tooltip="SVG: Scalable Vector Graphics (SVG) is a 2D vector image format based on an XML syntax."/>
              </a:rPr>
              <a:t>SVG</a:t>
            </a:r>
            <a:r>
              <a:rPr lang="en-US" dirty="0"/>
              <a:t> or </a:t>
            </a:r>
            <a:r>
              <a:rPr lang="en-US" dirty="0">
                <a:hlinkClick r:id="rId4" tooltip="XML: eXtensible Markup Language (XML) is a generic markup language specified by the W3C. The information technology (IT) industry uses many languages based on XML as data-description languages."/>
              </a:rPr>
              <a:t>XML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64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563562"/>
          </a:xfrm>
        </p:spPr>
        <p:txBody>
          <a:bodyPr/>
          <a:lstStyle/>
          <a:p>
            <a:r>
              <a:rPr lang="en-US" dirty="0" smtClean="0"/>
              <a:t>CSS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763000" cy="4724400"/>
          </a:xfrm>
        </p:spPr>
        <p:txBody>
          <a:bodyPr/>
          <a:lstStyle/>
          <a:p>
            <a:pPr algn="just"/>
            <a:r>
              <a:rPr lang="en-US" b="1" dirty="0"/>
              <a:t>Presenting</a:t>
            </a:r>
            <a:r>
              <a:rPr lang="en-US" dirty="0"/>
              <a:t> a document to a user means converting it into a usable form for your audience. </a:t>
            </a:r>
            <a:r>
              <a:rPr lang="en-US" dirty="0" err="1" smtClean="0">
                <a:hlinkClick r:id="rId2" tooltip="Browsers: A Web browser is a program that retrieves and displays pages from the Web, and lets users access further pages through hyperlinks."/>
              </a:rPr>
              <a:t>Browsers</a:t>
            </a:r>
            <a:r>
              <a:rPr lang="en-US" dirty="0" err="1" smtClean="0"/>
              <a:t>,like</a:t>
            </a:r>
            <a:r>
              <a:rPr lang="en-US" dirty="0"/>
              <a:t> </a:t>
            </a:r>
            <a:r>
              <a:rPr lang="en-US" dirty="0">
                <a:hlinkClick r:id="rId3" tooltip="Firefox: Mozilla Firefox is a free open-source browser whose development is overseen by the Mozilla Corporation. Firefox runs on Windows, OS X, Linux, and Android."/>
              </a:rPr>
              <a:t>Firefox</a:t>
            </a:r>
            <a:r>
              <a:rPr lang="en-US" dirty="0"/>
              <a:t>, </a:t>
            </a:r>
            <a:r>
              <a:rPr lang="en-US" dirty="0">
                <a:hlinkClick r:id="rId4" tooltip="Chrome: Google Chrome is a free Web browser developed by Google. It's based on the Chromium open source project. Some key differences are described on the Chromium wiki. For a layout engine, both browsers use a fork of WebKit called Blink. Note that the iOS version of Chrome uses that platform's rendering engine, not Blink."/>
              </a:rPr>
              <a:t>Chrome</a:t>
            </a:r>
            <a:r>
              <a:rPr lang="en-US" dirty="0"/>
              <a:t> or </a:t>
            </a:r>
            <a:r>
              <a:rPr lang="en-US" dirty="0">
                <a:hlinkClick r:id="rId5" tooltip="Internet Explorer: Internet Explorer (or IE) is a free graphical browser maintained by Microsoft for legacy enterprise uses. Microsoft Edge is currently the default Windows browser."/>
              </a:rPr>
              <a:t>Internet Explorer</a:t>
            </a:r>
            <a:r>
              <a:rPr lang="en-US" dirty="0"/>
              <a:t>, are designed to present documents visually, for example, on a computer screen, projector or printer.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18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90600"/>
            <a:ext cx="8229600" cy="639762"/>
          </a:xfrm>
        </p:spPr>
        <p:txBody>
          <a:bodyPr/>
          <a:lstStyle/>
          <a:p>
            <a:r>
              <a:rPr lang="en-US" dirty="0" smtClean="0"/>
              <a:t>Cascading Style Sheet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229600" cy="4525963"/>
          </a:xfrm>
        </p:spPr>
        <p:txBody>
          <a:bodyPr/>
          <a:lstStyle/>
          <a:p>
            <a:r>
              <a:rPr lang="en-US" dirty="0" smtClean="0"/>
              <a:t>CSS code is simple written instructions that tell web browsers. How to display things on a page.</a:t>
            </a:r>
          </a:p>
          <a:p>
            <a:pPr marL="0" indent="0">
              <a:buNone/>
            </a:pPr>
            <a:r>
              <a:rPr lang="en-US" b="1" dirty="0" smtClean="0"/>
              <a:t>For Example</a:t>
            </a:r>
          </a:p>
          <a:p>
            <a:r>
              <a:rPr lang="en-US" dirty="0"/>
              <a:t>make text bold.</a:t>
            </a:r>
          </a:p>
          <a:p>
            <a:r>
              <a:rPr lang="en-US" dirty="0"/>
              <a:t>position things a page.</a:t>
            </a:r>
          </a:p>
          <a:p>
            <a:r>
              <a:rPr lang="en-US" dirty="0"/>
              <a:t>set the font style for a page or paragraph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87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How </a:t>
            </a:r>
            <a:r>
              <a:rPr lang="en-US" dirty="0"/>
              <a:t>does CSS affect HTML?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Web browsers apply </a:t>
            </a:r>
            <a:r>
              <a:rPr lang="en-US" b="1" dirty="0"/>
              <a:t>CSS rules</a:t>
            </a:r>
            <a:r>
              <a:rPr lang="en-US" dirty="0"/>
              <a:t> to a document to affect how they are </a:t>
            </a:r>
            <a:r>
              <a:rPr lang="en-US" dirty="0" smtClean="0"/>
              <a:t>displayed.</a:t>
            </a:r>
          </a:p>
          <a:p>
            <a:pPr marL="0" indent="0">
              <a:buNone/>
            </a:pPr>
            <a:r>
              <a:rPr lang="en-US" b="1" dirty="0"/>
              <a:t>A CSS rule is formed from</a:t>
            </a:r>
            <a:r>
              <a:rPr lang="en-US" b="1" dirty="0" smtClean="0"/>
              <a:t>:</a:t>
            </a:r>
          </a:p>
          <a:p>
            <a:r>
              <a:rPr lang="en-US" dirty="0"/>
              <a:t>A set of </a:t>
            </a:r>
            <a:r>
              <a:rPr lang="en-US" dirty="0">
                <a:hlinkClick r:id="rId2" tooltip="properties: A CSS property is a characteristic (like color) whose associated value defines one aspect of how the browser should display the element."/>
              </a:rPr>
              <a:t>properties</a:t>
            </a:r>
            <a:r>
              <a:rPr lang="en-US" dirty="0"/>
              <a:t>, which have values set to update how the HTML content is displayed, for example </a:t>
            </a:r>
            <a:r>
              <a:rPr lang="en-US" i="1" dirty="0"/>
              <a:t>I want my element's width to be 50% of its parent element, and its background to be red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79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229600" cy="639762"/>
          </a:xfrm>
        </p:spPr>
        <p:txBody>
          <a:bodyPr/>
          <a:lstStyle/>
          <a:p>
            <a:r>
              <a:rPr lang="en-US" dirty="0" smtClean="0"/>
              <a:t>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 </a:t>
            </a:r>
            <a:r>
              <a:rPr lang="en-US" dirty="0">
                <a:hlinkClick r:id="rId2" tooltip="selector: A CSS selector is the part of the CSS rule that lets you target which element(s) get styled by the rule. For example:"/>
              </a:rPr>
              <a:t>selector</a:t>
            </a:r>
            <a:r>
              <a:rPr lang="en-US" dirty="0"/>
              <a:t>, which </a:t>
            </a:r>
            <a:r>
              <a:rPr lang="en-US" i="1" dirty="0"/>
              <a:t>selects</a:t>
            </a:r>
            <a:r>
              <a:rPr lang="en-US" dirty="0"/>
              <a:t> the element(s) you want to apply the updated property values to. For example, </a:t>
            </a:r>
            <a:r>
              <a:rPr lang="en-US" i="1" dirty="0"/>
              <a:t>I want to apply my CSS rule to all the paragraphs in my HTML document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A set of CSS rules contained within a </a:t>
            </a:r>
            <a:r>
              <a:rPr lang="en-US" b="1" dirty="0" err="1"/>
              <a:t>stylesheet</a:t>
            </a:r>
            <a:r>
              <a:rPr lang="en-US" dirty="0"/>
              <a:t> determines how a webpage should look</a:t>
            </a:r>
          </a:p>
        </p:txBody>
      </p:sp>
    </p:spTree>
    <p:extLst>
      <p:ext uri="{BB962C8B-B14F-4D97-AF65-F5344CB8AC3E}">
        <p14:creationId xmlns:p14="http://schemas.microsoft.com/office/powerpoint/2010/main" val="131233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How </a:t>
            </a:r>
            <a:r>
              <a:rPr lang="en-US" dirty="0"/>
              <a:t>does CSS actually work?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 browser displays a document, it must combine the document's content with its style information. It processes the document in two stages</a:t>
            </a:r>
            <a:r>
              <a:rPr lang="en-US" dirty="0" smtClean="0"/>
              <a:t>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93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229600" cy="563562"/>
          </a:xfrm>
        </p:spPr>
        <p:txBody>
          <a:bodyPr/>
          <a:lstStyle/>
          <a:p>
            <a:r>
              <a:rPr lang="en-US" dirty="0" smtClean="0"/>
              <a:t>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/>
              <a:t>The browser converts </a:t>
            </a:r>
            <a:r>
              <a:rPr lang="en-US" dirty="0">
                <a:hlinkClick r:id="rId2" tooltip="HTML: HTML (HyperText Markup Language) is a descriptive language that specifies webpage structure."/>
              </a:rPr>
              <a:t>HTML</a:t>
            </a:r>
            <a:r>
              <a:rPr lang="en-US" dirty="0"/>
              <a:t> and </a:t>
            </a:r>
            <a:r>
              <a:rPr lang="en-US" dirty="0">
                <a:hlinkClick r:id="rId3" tooltip="CSS: CSS (Cascading Style Sheets) is a declarative language that controls how webpages look in the browser."/>
              </a:rPr>
              <a:t>CSS</a:t>
            </a:r>
            <a:r>
              <a:rPr lang="en-US" dirty="0"/>
              <a:t> into the </a:t>
            </a:r>
            <a:r>
              <a:rPr lang="en-US" dirty="0">
                <a:hlinkClick r:id="rId4" tooltip="DOM: The DOM (Document Object Model) is an API that represents and interacts with any HTML or XML document. The DOM is a document model loaded in the browser and representing the document as a node tree, where each node represents part of the document (e.g. an element, text string, or comment)."/>
              </a:rPr>
              <a:t>DOM</a:t>
            </a:r>
            <a:r>
              <a:rPr lang="en-US" dirty="0"/>
              <a:t> (</a:t>
            </a:r>
            <a:r>
              <a:rPr lang="en-US" i="1" dirty="0"/>
              <a:t>Document Object Model</a:t>
            </a:r>
            <a:r>
              <a:rPr lang="en-US" dirty="0"/>
              <a:t>). The DOM represents the document in the computer's memory. It combines the document's content with its style</a:t>
            </a:r>
            <a:r>
              <a:rPr lang="en-US" dirty="0" smtClean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/>
              <a:t>The browser displays the contents of the DOM.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15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229600" cy="563562"/>
          </a:xfrm>
        </p:spPr>
        <p:txBody>
          <a:bodyPr/>
          <a:lstStyle/>
          <a:p>
            <a:r>
              <a:rPr lang="en-US" dirty="0" smtClean="0"/>
              <a:t>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84018" y="2133600"/>
            <a:ext cx="13716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Load </a:t>
            </a:r>
          </a:p>
          <a:p>
            <a:pPr algn="ctr"/>
            <a:r>
              <a:rPr lang="en-US" dirty="0" smtClean="0"/>
              <a:t>HTML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362200" y="2133600"/>
            <a:ext cx="1524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Parse</a:t>
            </a:r>
          </a:p>
          <a:p>
            <a:pPr algn="ctr"/>
            <a:r>
              <a:rPr lang="en-US" dirty="0" smtClean="0"/>
              <a:t>HTML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419600" y="2147455"/>
            <a:ext cx="28194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Create </a:t>
            </a:r>
          </a:p>
          <a:p>
            <a:pPr algn="ctr"/>
            <a:r>
              <a:rPr lang="en-US" dirty="0" smtClean="0"/>
              <a:t>DOM tree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7848600" y="2175164"/>
            <a:ext cx="12192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Display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2438400" y="4114800"/>
            <a:ext cx="1371600" cy="1447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Load </a:t>
            </a:r>
          </a:p>
          <a:p>
            <a:pPr algn="ctr"/>
            <a:r>
              <a:rPr lang="en-US" dirty="0" smtClean="0"/>
              <a:t>CSS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457700" y="4128655"/>
            <a:ext cx="1371600" cy="1447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Parse</a:t>
            </a:r>
          </a:p>
          <a:p>
            <a:pPr algn="ctr"/>
            <a:r>
              <a:rPr lang="en-US" dirty="0" smtClean="0"/>
              <a:t>CSS</a:t>
            </a:r>
            <a:endParaRPr lang="en-US" dirty="0"/>
          </a:p>
        </p:txBody>
      </p:sp>
      <p:cxnSp>
        <p:nvCxnSpPr>
          <p:cNvPr id="13" name="Curved Connector 12"/>
          <p:cNvCxnSpPr/>
          <p:nvPr/>
        </p:nvCxnSpPr>
        <p:spPr>
          <a:xfrm rot="5400000" flipH="1" flipV="1">
            <a:off x="5545282" y="3678382"/>
            <a:ext cx="1444336" cy="8763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5" idx="1"/>
          </p:cNvCxnSpPr>
          <p:nvPr/>
        </p:nvCxnSpPr>
        <p:spPr>
          <a:xfrm>
            <a:off x="1655618" y="2743200"/>
            <a:ext cx="70658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886200" y="2757055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7" idx="1"/>
          </p:cNvCxnSpPr>
          <p:nvPr/>
        </p:nvCxnSpPr>
        <p:spPr>
          <a:xfrm>
            <a:off x="7239000" y="2757055"/>
            <a:ext cx="609600" cy="277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124200" y="3366655"/>
            <a:ext cx="0" cy="7481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9" idx="1"/>
          </p:cNvCxnSpPr>
          <p:nvPr/>
        </p:nvCxnSpPr>
        <p:spPr>
          <a:xfrm>
            <a:off x="3810000" y="4852555"/>
            <a:ext cx="6477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019801" y="4114800"/>
            <a:ext cx="220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Attached Style to DOM  node</a:t>
            </a:r>
          </a:p>
          <a:p>
            <a:r>
              <a:rPr lang="en-US" dirty="0"/>
              <a:t> </a:t>
            </a:r>
            <a:r>
              <a:rPr lang="en-US" dirty="0" smtClean="0"/>
              <a:t>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93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Theme1" id="{D61E1D68-0A5F-4C63-AB46-0CC1B60F8376}" vid="{A10BED4B-2F1C-4D53-A2EA-682C0DCFFC06}"/>
    </a:ext>
  </a:extLst>
</a:theme>
</file>

<file path=ppt/theme/theme2.xml><?xml version="1.0" encoding="utf-8"?>
<a:theme xmlns:a="http://schemas.openxmlformats.org/drawingml/2006/main" name="Custom Desig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Amity Format</Template>
  <TotalTime>358</TotalTime>
  <Words>524</Words>
  <Application>Microsoft Office PowerPoint</Application>
  <PresentationFormat>On-screen Show (4:3)</PresentationFormat>
  <Paragraphs>123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Theme1</vt:lpstr>
      <vt:lpstr>Custom Design</vt:lpstr>
      <vt:lpstr>CSS</vt:lpstr>
      <vt:lpstr>CSS</vt:lpstr>
      <vt:lpstr>CSS</vt:lpstr>
      <vt:lpstr>Cascading Style Sheet</vt:lpstr>
      <vt:lpstr> How does CSS affect HTML? </vt:lpstr>
      <vt:lpstr>Cont..</vt:lpstr>
      <vt:lpstr> How does CSS actually work? </vt:lpstr>
      <vt:lpstr>Cont..</vt:lpstr>
      <vt:lpstr>Cont..</vt:lpstr>
      <vt:lpstr>HTML CODE</vt:lpstr>
      <vt:lpstr>In DOM</vt:lpstr>
      <vt:lpstr>How to apply your CSS to your HTML </vt:lpstr>
      <vt:lpstr>Inline </vt:lpstr>
      <vt:lpstr>Example</vt:lpstr>
      <vt:lpstr>Internal</vt:lpstr>
      <vt:lpstr>External</vt:lpstr>
      <vt:lpstr>Example HTML FILE</vt:lpstr>
      <vt:lpstr>CSS File</vt:lpstr>
      <vt:lpstr>What is DOM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CSS</dc:title>
  <dc:creator>LENOVO</dc:creator>
  <cp:lastModifiedBy>LENOVO</cp:lastModifiedBy>
  <cp:revision>27</cp:revision>
  <dcterms:created xsi:type="dcterms:W3CDTF">2017-08-15T18:46:30Z</dcterms:created>
  <dcterms:modified xsi:type="dcterms:W3CDTF">2017-09-02T12:10:47Z</dcterms:modified>
</cp:coreProperties>
</file>