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0066"/>
    <a:srgbClr val="FF00FF"/>
    <a:srgbClr val="9DFDF8"/>
    <a:srgbClr val="0ECE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00" autoAdjust="0"/>
    <p:restoredTop sz="92989" autoAdjust="0"/>
  </p:normalViewPr>
  <p:slideViewPr>
    <p:cSldViewPr>
      <p:cViewPr varScale="1">
        <p:scale>
          <a:sx n="67" d="100"/>
          <a:sy n="67" d="100"/>
        </p:scale>
        <p:origin x="170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6" d="100"/>
          <a:sy n="36" d="100"/>
        </p:scale>
        <p:origin x="-28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1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7B17781-E329-4C72-A7A3-9FEB52859B14}" type="slidenum">
              <a:rPr lang="en-US"/>
              <a:pPr>
                <a:defRPr/>
              </a:pPr>
              <a:t>‹#›</a:t>
            </a:fld>
            <a:endParaRPr lang="en-US"/>
          </a:p>
        </p:txBody>
      </p:sp>
    </p:spTree>
    <p:extLst>
      <p:ext uri="{BB962C8B-B14F-4D97-AF65-F5344CB8AC3E}">
        <p14:creationId xmlns:p14="http://schemas.microsoft.com/office/powerpoint/2010/main" val="18151215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68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5943600"/>
            <a:ext cx="5486400" cy="2514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43C8E14-6AC6-43DB-9119-7FC56019D292}" type="slidenum">
              <a:rPr lang="en-US"/>
              <a:pPr>
                <a:defRPr/>
              </a:pPr>
              <a:t>‹#›</a:t>
            </a:fld>
            <a:endParaRPr lang="en-US"/>
          </a:p>
        </p:txBody>
      </p:sp>
    </p:spTree>
    <p:extLst>
      <p:ext uri="{BB962C8B-B14F-4D97-AF65-F5344CB8AC3E}">
        <p14:creationId xmlns:p14="http://schemas.microsoft.com/office/powerpoint/2010/main" val="2894922609"/>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a:extLst>
              <a:ext uri="{FF2B5EF4-FFF2-40B4-BE49-F238E27FC236}">
                <a16:creationId xmlns:a16="http://schemas.microsoft.com/office/drawing/2014/main" id="{49991845-1603-4467-8657-F5E2162703CE}"/>
              </a:ext>
            </a:extLst>
          </p:cNvPr>
          <p:cNvSpPr>
            <a:spLocks noGrp="1" noChangeArrowheads="1"/>
          </p:cNvSpPr>
          <p:nvPr>
            <p:ph type="sldNum" sz="quarter" idx="10"/>
          </p:nvPr>
        </p:nvSpPr>
        <p:spPr>
          <a:ln/>
        </p:spPr>
        <p:txBody>
          <a:bodyPr/>
          <a:lstStyle>
            <a:lvl1pPr>
              <a:defRPr/>
            </a:lvl1pPr>
          </a:lstStyle>
          <a:p>
            <a:pPr>
              <a:defRPr/>
            </a:pPr>
            <a:fld id="{9E794619-0170-44B5-8F13-1E34C82C15A4}" type="slidenum">
              <a:rPr lang="en-US" altLang="en-US"/>
              <a:pPr>
                <a:defRPr/>
              </a:pPr>
              <a:t>‹#›</a:t>
            </a:fld>
            <a:endParaRPr lang="en-US" altLang="en-US"/>
          </a:p>
        </p:txBody>
      </p:sp>
    </p:spTree>
    <p:extLst>
      <p:ext uri="{BB962C8B-B14F-4D97-AF65-F5344CB8AC3E}">
        <p14:creationId xmlns:p14="http://schemas.microsoft.com/office/powerpoint/2010/main" val="226742302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B25B5CEA-73CD-4E0A-9BEB-D4686EBE6169}"/>
              </a:ext>
            </a:extLst>
          </p:cNvPr>
          <p:cNvSpPr>
            <a:spLocks noGrp="1" noChangeArrowheads="1"/>
          </p:cNvSpPr>
          <p:nvPr>
            <p:ph type="sldNum" sz="quarter" idx="10"/>
          </p:nvPr>
        </p:nvSpPr>
        <p:spPr>
          <a:ln/>
        </p:spPr>
        <p:txBody>
          <a:bodyPr/>
          <a:lstStyle>
            <a:lvl1pPr>
              <a:defRPr/>
            </a:lvl1pPr>
          </a:lstStyle>
          <a:p>
            <a:pPr>
              <a:defRPr/>
            </a:pPr>
            <a:fld id="{E48EF8F3-4589-4DE6-898B-78A2B500A92F}" type="slidenum">
              <a:rPr lang="en-US" altLang="en-US"/>
              <a:pPr>
                <a:defRPr/>
              </a:pPr>
              <a:t>‹#›</a:t>
            </a:fld>
            <a:endParaRPr lang="en-US" altLang="en-US"/>
          </a:p>
        </p:txBody>
      </p:sp>
    </p:spTree>
    <p:extLst>
      <p:ext uri="{BB962C8B-B14F-4D97-AF65-F5344CB8AC3E}">
        <p14:creationId xmlns:p14="http://schemas.microsoft.com/office/powerpoint/2010/main" val="415753075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E0809FD3-4609-4786-BE2E-7A12EFC6A22F}"/>
              </a:ext>
            </a:extLst>
          </p:cNvPr>
          <p:cNvSpPr>
            <a:spLocks noGrp="1" noChangeArrowheads="1"/>
          </p:cNvSpPr>
          <p:nvPr>
            <p:ph type="sldNum" sz="quarter" idx="10"/>
          </p:nvPr>
        </p:nvSpPr>
        <p:spPr>
          <a:ln/>
        </p:spPr>
        <p:txBody>
          <a:bodyPr/>
          <a:lstStyle>
            <a:lvl1pPr>
              <a:defRPr/>
            </a:lvl1pPr>
          </a:lstStyle>
          <a:p>
            <a:pPr>
              <a:defRPr/>
            </a:pPr>
            <a:fld id="{C4F26D2C-D5AA-4267-B89C-F70EF0233E20}" type="slidenum">
              <a:rPr lang="en-US" altLang="en-US"/>
              <a:pPr>
                <a:defRPr/>
              </a:pPr>
              <a:t>‹#›</a:t>
            </a:fld>
            <a:endParaRPr lang="en-US" altLang="en-US"/>
          </a:p>
        </p:txBody>
      </p:sp>
    </p:spTree>
    <p:extLst>
      <p:ext uri="{BB962C8B-B14F-4D97-AF65-F5344CB8AC3E}">
        <p14:creationId xmlns:p14="http://schemas.microsoft.com/office/powerpoint/2010/main" val="6556710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a:p>
        </p:txBody>
      </p:sp>
      <p:sp>
        <p:nvSpPr>
          <p:cNvPr id="4" name="Rectangle 6">
            <a:extLst>
              <a:ext uri="{FF2B5EF4-FFF2-40B4-BE49-F238E27FC236}">
                <a16:creationId xmlns:a16="http://schemas.microsoft.com/office/drawing/2014/main" id="{FDE8CAF9-D823-4E09-9DD3-A4752FC07AE7}"/>
              </a:ext>
            </a:extLst>
          </p:cNvPr>
          <p:cNvSpPr>
            <a:spLocks noGrp="1" noChangeArrowheads="1"/>
          </p:cNvSpPr>
          <p:nvPr>
            <p:ph type="sldNum" sz="quarter" idx="10"/>
          </p:nvPr>
        </p:nvSpPr>
        <p:spPr>
          <a:ln/>
        </p:spPr>
        <p:txBody>
          <a:bodyPr/>
          <a:lstStyle>
            <a:lvl1pPr>
              <a:defRPr/>
            </a:lvl1pPr>
          </a:lstStyle>
          <a:p>
            <a:pPr>
              <a:defRPr/>
            </a:pPr>
            <a:fld id="{17E76781-A387-49DD-9A02-E677AAA575FF}" type="slidenum">
              <a:rPr lang="en-US" altLang="en-US"/>
              <a:pPr>
                <a:defRPr/>
              </a:pPr>
              <a:t>‹#›</a:t>
            </a:fld>
            <a:endParaRPr lang="en-US" altLang="en-US"/>
          </a:p>
        </p:txBody>
      </p:sp>
    </p:spTree>
    <p:extLst>
      <p:ext uri="{BB962C8B-B14F-4D97-AF65-F5344CB8AC3E}">
        <p14:creationId xmlns:p14="http://schemas.microsoft.com/office/powerpoint/2010/main" val="215958350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4" name="4" descr="4">
            <a:extLst>
              <a:ext uri="{FF2B5EF4-FFF2-40B4-BE49-F238E27FC236}">
                <a16:creationId xmlns:a16="http://schemas.microsoft.com/office/drawing/2014/main" id="{CEDBA14B-787A-41DC-A6AA-8BBF76DB3E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5" name="Square">
            <a:extLst>
              <a:ext uri="{FF2B5EF4-FFF2-40B4-BE49-F238E27FC236}">
                <a16:creationId xmlns:a16="http://schemas.microsoft.com/office/drawing/2014/main" id="{212EC2BD-0180-4E90-92BB-C3F0D3FFC0E9}"/>
              </a:ext>
            </a:extLst>
          </p:cNvPr>
          <p:cNvSpPr>
            <a:spLocks noChangeArrowheads="1"/>
          </p:cNvSpPr>
          <p:nvPr/>
        </p:nvSpPr>
        <p:spPr bwMode="auto">
          <a:xfrm>
            <a:off x="8686800" y="6172200"/>
            <a:ext cx="457200" cy="4572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6" name="Rectangle">
            <a:extLst>
              <a:ext uri="{FF2B5EF4-FFF2-40B4-BE49-F238E27FC236}">
                <a16:creationId xmlns:a16="http://schemas.microsoft.com/office/drawing/2014/main" id="{CB58A1DF-FDE2-4D49-8E7C-FC77C6194068}"/>
              </a:ext>
            </a:extLst>
          </p:cNvPr>
          <p:cNvSpPr>
            <a:spLocks noChangeArrowheads="1"/>
          </p:cNvSpPr>
          <p:nvPr/>
        </p:nvSpPr>
        <p:spPr bwMode="auto">
          <a:xfrm>
            <a:off x="1219200" y="1752600"/>
            <a:ext cx="6934200" cy="38100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7" name="Rectangle">
            <a:extLst>
              <a:ext uri="{FF2B5EF4-FFF2-40B4-BE49-F238E27FC236}">
                <a16:creationId xmlns:a16="http://schemas.microsoft.com/office/drawing/2014/main" id="{7C1F4498-FC55-46C4-84EA-9040DC9A5798}"/>
              </a:ext>
            </a:extLst>
          </p:cNvPr>
          <p:cNvSpPr>
            <a:spLocks noChangeArrowheads="1"/>
          </p:cNvSpPr>
          <p:nvPr/>
        </p:nvSpPr>
        <p:spPr bwMode="auto">
          <a:xfrm>
            <a:off x="533400" y="1905000"/>
            <a:ext cx="8610600" cy="47244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8" name="Line">
            <a:extLst>
              <a:ext uri="{FF2B5EF4-FFF2-40B4-BE49-F238E27FC236}">
                <a16:creationId xmlns:a16="http://schemas.microsoft.com/office/drawing/2014/main" id="{C3F99ED2-9920-4447-8621-62B0BA985515}"/>
              </a:ext>
            </a:extLst>
          </p:cNvPr>
          <p:cNvSpPr>
            <a:spLocks noChangeShapeType="1"/>
          </p:cNvSpPr>
          <p:nvPr/>
        </p:nvSpPr>
        <p:spPr bwMode="auto">
          <a:xfrm>
            <a:off x="228600" y="1447800"/>
            <a:ext cx="8685213" cy="0"/>
          </a:xfrm>
          <a:prstGeom prst="line">
            <a:avLst/>
          </a:prstGeom>
          <a:noFill/>
          <a:ln w="9525">
            <a:solidFill>
              <a:srgbClr val="254061"/>
            </a:solidFill>
            <a:round/>
            <a:headEnd/>
            <a:tailEnd/>
          </a:ln>
          <a:extLst>
            <a:ext uri="{909E8E84-426E-40DD-AFC4-6F175D3DCCD1}">
              <a14:hiddenFill xmlns:a14="http://schemas.microsoft.com/office/drawing/2010/main">
                <a:noFill/>
              </a14:hiddenFill>
            </a:ext>
          </a:extLst>
        </p:spPr>
        <p:txBody>
          <a:bodyPr lIns="45718" tIns="45718" rIns="45718" bIns="45718"/>
          <a:lstStyle/>
          <a:p>
            <a:endParaRPr lang="en-US"/>
          </a:p>
        </p:txBody>
      </p:sp>
      <p:pic>
        <p:nvPicPr>
          <p:cNvPr id="9" name="4" descr="4">
            <a:extLst>
              <a:ext uri="{FF2B5EF4-FFF2-40B4-BE49-F238E27FC236}">
                <a16:creationId xmlns:a16="http://schemas.microsoft.com/office/drawing/2014/main" id="{72232408-9CE8-4010-B476-8D398A66AB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10" name="Square">
            <a:extLst>
              <a:ext uri="{FF2B5EF4-FFF2-40B4-BE49-F238E27FC236}">
                <a16:creationId xmlns:a16="http://schemas.microsoft.com/office/drawing/2014/main" id="{773481E1-87F3-4753-9F6C-7059F2566D3E}"/>
              </a:ext>
            </a:extLst>
          </p:cNvPr>
          <p:cNvSpPr>
            <a:spLocks noChangeArrowheads="1"/>
          </p:cNvSpPr>
          <p:nvPr/>
        </p:nvSpPr>
        <p:spPr bwMode="auto">
          <a:xfrm>
            <a:off x="8686800" y="6172200"/>
            <a:ext cx="457200" cy="4572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11" name="Rectangle">
            <a:extLst>
              <a:ext uri="{FF2B5EF4-FFF2-40B4-BE49-F238E27FC236}">
                <a16:creationId xmlns:a16="http://schemas.microsoft.com/office/drawing/2014/main" id="{8933E6CA-6424-435B-9D7E-37242F85E37D}"/>
              </a:ext>
            </a:extLst>
          </p:cNvPr>
          <p:cNvSpPr>
            <a:spLocks noChangeArrowheads="1"/>
          </p:cNvSpPr>
          <p:nvPr/>
        </p:nvSpPr>
        <p:spPr bwMode="auto">
          <a:xfrm>
            <a:off x="1219200" y="1752600"/>
            <a:ext cx="6934200" cy="38100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12" name="Line">
            <a:extLst>
              <a:ext uri="{FF2B5EF4-FFF2-40B4-BE49-F238E27FC236}">
                <a16:creationId xmlns:a16="http://schemas.microsoft.com/office/drawing/2014/main" id="{BB4DA95F-9E6D-4DA2-98AC-5D9F8D329172}"/>
              </a:ext>
            </a:extLst>
          </p:cNvPr>
          <p:cNvSpPr>
            <a:spLocks noChangeShapeType="1"/>
          </p:cNvSpPr>
          <p:nvPr/>
        </p:nvSpPr>
        <p:spPr bwMode="auto">
          <a:xfrm>
            <a:off x="228600" y="1447800"/>
            <a:ext cx="8685213" cy="0"/>
          </a:xfrm>
          <a:prstGeom prst="line">
            <a:avLst/>
          </a:prstGeom>
          <a:noFill/>
          <a:ln w="9525">
            <a:solidFill>
              <a:srgbClr val="254061"/>
            </a:solidFill>
            <a:round/>
            <a:headEnd/>
            <a:tailEnd/>
          </a:ln>
          <a:extLst>
            <a:ext uri="{909E8E84-426E-40DD-AFC4-6F175D3DCCD1}">
              <a14:hiddenFill xmlns:a14="http://schemas.microsoft.com/office/drawing/2010/main">
                <a:noFill/>
              </a14:hiddenFill>
            </a:ext>
          </a:extLst>
        </p:spPr>
        <p:txBody>
          <a:bodyPr lIns="45718" tIns="45718" rIns="45718" bIns="45718"/>
          <a:lstStyle/>
          <a:p>
            <a:endParaRPr lang="en-US"/>
          </a:p>
        </p:txBody>
      </p:sp>
      <p:pic>
        <p:nvPicPr>
          <p:cNvPr id="13" name="image2.png">
            <a:extLst>
              <a:ext uri="{FF2B5EF4-FFF2-40B4-BE49-F238E27FC236}">
                <a16:creationId xmlns:a16="http://schemas.microsoft.com/office/drawing/2014/main" id="{04592E7D-B207-4B72-BF9E-F20B1BDFF0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8900" y="238125"/>
            <a:ext cx="27051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14" name="image3.png">
            <a:extLst>
              <a:ext uri="{FF2B5EF4-FFF2-40B4-BE49-F238E27FC236}">
                <a16:creationId xmlns:a16="http://schemas.microsoft.com/office/drawing/2014/main" id="{8D2BFC60-449E-4945-94D9-E67E9420F5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63050" cy="687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36"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37" name="Body Level One…"/>
          <p:cNvSpPr txBox="1">
            <a:spLocks noGrp="1"/>
          </p:cNvSpPr>
          <p:nvPr>
            <p:ph type="body" sz="quarter" idx="1"/>
          </p:nvPr>
        </p:nvSpPr>
        <p:spPr>
          <a:xfrm>
            <a:off x="1371600" y="3886200"/>
            <a:ext cx="6400800" cy="1752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5" name="Slide Number">
            <a:extLst>
              <a:ext uri="{FF2B5EF4-FFF2-40B4-BE49-F238E27FC236}">
                <a16:creationId xmlns:a16="http://schemas.microsoft.com/office/drawing/2014/main" id="{58B51FC5-B68C-4169-98EB-2E62DDB69AEA}"/>
              </a:ext>
            </a:extLst>
          </p:cNvPr>
          <p:cNvSpPr txBox="1">
            <a:spLocks noGrp="1"/>
          </p:cNvSpPr>
          <p:nvPr>
            <p:ph type="sldNum" sz="quarter" idx="10"/>
          </p:nvPr>
        </p:nvSpPr>
        <p:spPr/>
        <p:txBody>
          <a:bodyPr/>
          <a:lstStyle>
            <a:lvl1pPr>
              <a:defRPr/>
            </a:lvl1pPr>
          </a:lstStyle>
          <a:p>
            <a:pPr>
              <a:defRPr/>
            </a:pPr>
            <a:fld id="{65EA0EFA-7246-4EBD-A62B-A2DB94624976}" type="slidenum">
              <a:rPr/>
              <a:pPr>
                <a:defRPr/>
              </a:pPr>
              <a:t>‹#›</a:t>
            </a:fld>
            <a:endParaRPr/>
          </a:p>
        </p:txBody>
      </p:sp>
    </p:spTree>
    <p:extLst>
      <p:ext uri="{BB962C8B-B14F-4D97-AF65-F5344CB8AC3E}">
        <p14:creationId xmlns:p14="http://schemas.microsoft.com/office/powerpoint/2010/main" val="17522809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64409076-53D4-48AA-907F-50797A503C98}"/>
              </a:ext>
            </a:extLst>
          </p:cNvPr>
          <p:cNvSpPr>
            <a:spLocks noGrp="1" noChangeArrowheads="1"/>
          </p:cNvSpPr>
          <p:nvPr>
            <p:ph type="sldNum" sz="quarter" idx="10"/>
          </p:nvPr>
        </p:nvSpPr>
        <p:spPr>
          <a:ln/>
        </p:spPr>
        <p:txBody>
          <a:bodyPr/>
          <a:lstStyle>
            <a:lvl1pPr>
              <a:defRPr/>
            </a:lvl1pPr>
          </a:lstStyle>
          <a:p>
            <a:pPr>
              <a:defRPr/>
            </a:pPr>
            <a:fld id="{6F5B34F6-CFDA-4837-B8C1-E942023A937E}" type="slidenum">
              <a:rPr lang="en-US" altLang="en-US"/>
              <a:pPr>
                <a:defRPr/>
              </a:pPr>
              <a:t>‹#›</a:t>
            </a:fld>
            <a:endParaRPr lang="en-US" altLang="en-US"/>
          </a:p>
        </p:txBody>
      </p:sp>
    </p:spTree>
    <p:extLst>
      <p:ext uri="{BB962C8B-B14F-4D97-AF65-F5344CB8AC3E}">
        <p14:creationId xmlns:p14="http://schemas.microsoft.com/office/powerpoint/2010/main" val="46169315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6087E1D1-C91B-4A2B-8A82-658B888DA695}"/>
              </a:ext>
            </a:extLst>
          </p:cNvPr>
          <p:cNvSpPr>
            <a:spLocks noGrp="1" noChangeArrowheads="1"/>
          </p:cNvSpPr>
          <p:nvPr>
            <p:ph type="sldNum" sz="quarter" idx="10"/>
          </p:nvPr>
        </p:nvSpPr>
        <p:spPr>
          <a:ln/>
        </p:spPr>
        <p:txBody>
          <a:bodyPr/>
          <a:lstStyle>
            <a:lvl1pPr>
              <a:defRPr/>
            </a:lvl1pPr>
          </a:lstStyle>
          <a:p>
            <a:pPr>
              <a:defRPr/>
            </a:pPr>
            <a:fld id="{9453953E-5474-41F6-9909-AD354CE19A0D}" type="slidenum">
              <a:rPr lang="en-US" altLang="en-US"/>
              <a:pPr>
                <a:defRPr/>
              </a:pPr>
              <a:t>‹#›</a:t>
            </a:fld>
            <a:endParaRPr lang="en-US" altLang="en-US"/>
          </a:p>
        </p:txBody>
      </p:sp>
    </p:spTree>
    <p:extLst>
      <p:ext uri="{BB962C8B-B14F-4D97-AF65-F5344CB8AC3E}">
        <p14:creationId xmlns:p14="http://schemas.microsoft.com/office/powerpoint/2010/main" val="353903054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4FB65E59-CB63-4FE3-BBCA-59B89809B059}"/>
              </a:ext>
            </a:extLst>
          </p:cNvPr>
          <p:cNvSpPr>
            <a:spLocks noGrp="1" noChangeArrowheads="1"/>
          </p:cNvSpPr>
          <p:nvPr>
            <p:ph type="sldNum" sz="quarter" idx="10"/>
          </p:nvPr>
        </p:nvSpPr>
        <p:spPr>
          <a:ln/>
        </p:spPr>
        <p:txBody>
          <a:bodyPr/>
          <a:lstStyle>
            <a:lvl1pPr>
              <a:defRPr/>
            </a:lvl1pPr>
          </a:lstStyle>
          <a:p>
            <a:pPr>
              <a:defRPr/>
            </a:pPr>
            <a:fld id="{5344225A-4B61-4382-ADFB-87EAD87207D6}" type="slidenum">
              <a:rPr lang="en-US" altLang="en-US"/>
              <a:pPr>
                <a:defRPr/>
              </a:pPr>
              <a:t>‹#›</a:t>
            </a:fld>
            <a:endParaRPr lang="en-US" altLang="en-US"/>
          </a:p>
        </p:txBody>
      </p:sp>
    </p:spTree>
    <p:extLst>
      <p:ext uri="{BB962C8B-B14F-4D97-AF65-F5344CB8AC3E}">
        <p14:creationId xmlns:p14="http://schemas.microsoft.com/office/powerpoint/2010/main" val="328518062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4C14460A-E3A7-4DEA-A408-BD12D678C76F}"/>
              </a:ext>
            </a:extLst>
          </p:cNvPr>
          <p:cNvSpPr>
            <a:spLocks noGrp="1" noChangeArrowheads="1"/>
          </p:cNvSpPr>
          <p:nvPr>
            <p:ph type="sldNum" sz="quarter" idx="10"/>
          </p:nvPr>
        </p:nvSpPr>
        <p:spPr>
          <a:ln/>
        </p:spPr>
        <p:txBody>
          <a:bodyPr/>
          <a:lstStyle>
            <a:lvl1pPr>
              <a:defRPr/>
            </a:lvl1pPr>
          </a:lstStyle>
          <a:p>
            <a:pPr>
              <a:defRPr/>
            </a:pPr>
            <a:fld id="{6E852C53-1E05-4E38-B0AC-520A38207107}" type="slidenum">
              <a:rPr lang="en-US" altLang="en-US"/>
              <a:pPr>
                <a:defRPr/>
              </a:pPr>
              <a:t>‹#›</a:t>
            </a:fld>
            <a:endParaRPr lang="en-US" altLang="en-US"/>
          </a:p>
        </p:txBody>
      </p:sp>
    </p:spTree>
    <p:extLst>
      <p:ext uri="{BB962C8B-B14F-4D97-AF65-F5344CB8AC3E}">
        <p14:creationId xmlns:p14="http://schemas.microsoft.com/office/powerpoint/2010/main" val="16381710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6">
            <a:extLst>
              <a:ext uri="{FF2B5EF4-FFF2-40B4-BE49-F238E27FC236}">
                <a16:creationId xmlns:a16="http://schemas.microsoft.com/office/drawing/2014/main" id="{98B1DA1C-1C57-4747-B405-CF2553A87DF6}"/>
              </a:ext>
            </a:extLst>
          </p:cNvPr>
          <p:cNvSpPr>
            <a:spLocks noGrp="1" noChangeArrowheads="1"/>
          </p:cNvSpPr>
          <p:nvPr>
            <p:ph type="sldNum" sz="quarter" idx="10"/>
          </p:nvPr>
        </p:nvSpPr>
        <p:spPr>
          <a:ln/>
        </p:spPr>
        <p:txBody>
          <a:bodyPr/>
          <a:lstStyle>
            <a:lvl1pPr>
              <a:defRPr/>
            </a:lvl1pPr>
          </a:lstStyle>
          <a:p>
            <a:pPr>
              <a:defRPr/>
            </a:pPr>
            <a:fld id="{51157DBE-F876-4934-A592-41831F525887}" type="slidenum">
              <a:rPr lang="en-US" altLang="en-US"/>
              <a:pPr>
                <a:defRPr/>
              </a:pPr>
              <a:t>‹#›</a:t>
            </a:fld>
            <a:endParaRPr lang="en-US" altLang="en-US"/>
          </a:p>
        </p:txBody>
      </p:sp>
    </p:spTree>
    <p:extLst>
      <p:ext uri="{BB962C8B-B14F-4D97-AF65-F5344CB8AC3E}">
        <p14:creationId xmlns:p14="http://schemas.microsoft.com/office/powerpoint/2010/main" val="242938651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8EF43D1E-1716-4738-A706-E1A268B1C97B}"/>
              </a:ext>
            </a:extLst>
          </p:cNvPr>
          <p:cNvSpPr>
            <a:spLocks noGrp="1" noChangeArrowheads="1"/>
          </p:cNvSpPr>
          <p:nvPr>
            <p:ph type="sldNum" sz="quarter" idx="10"/>
          </p:nvPr>
        </p:nvSpPr>
        <p:spPr>
          <a:ln/>
        </p:spPr>
        <p:txBody>
          <a:bodyPr/>
          <a:lstStyle>
            <a:lvl1pPr>
              <a:defRPr/>
            </a:lvl1pPr>
          </a:lstStyle>
          <a:p>
            <a:pPr>
              <a:defRPr/>
            </a:pPr>
            <a:fld id="{A30614DC-07BB-4517-B894-3F8BC13D2550}" type="slidenum">
              <a:rPr lang="en-US" altLang="en-US"/>
              <a:pPr>
                <a:defRPr/>
              </a:pPr>
              <a:t>‹#›</a:t>
            </a:fld>
            <a:endParaRPr lang="en-US" altLang="en-US"/>
          </a:p>
        </p:txBody>
      </p:sp>
    </p:spTree>
    <p:extLst>
      <p:ext uri="{BB962C8B-B14F-4D97-AF65-F5344CB8AC3E}">
        <p14:creationId xmlns:p14="http://schemas.microsoft.com/office/powerpoint/2010/main" val="314789708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A5F1210A-8E37-414A-8E30-CBB38EE020B4}"/>
              </a:ext>
            </a:extLst>
          </p:cNvPr>
          <p:cNvSpPr>
            <a:spLocks noGrp="1" noChangeArrowheads="1"/>
          </p:cNvSpPr>
          <p:nvPr>
            <p:ph type="sldNum" sz="quarter" idx="10"/>
          </p:nvPr>
        </p:nvSpPr>
        <p:spPr>
          <a:ln/>
        </p:spPr>
        <p:txBody>
          <a:bodyPr/>
          <a:lstStyle>
            <a:lvl1pPr>
              <a:defRPr/>
            </a:lvl1pPr>
          </a:lstStyle>
          <a:p>
            <a:pPr>
              <a:defRPr/>
            </a:pPr>
            <a:fld id="{9A9996B8-7E58-4228-8B95-C9EE9F929319}" type="slidenum">
              <a:rPr lang="en-US" altLang="en-US"/>
              <a:pPr>
                <a:defRPr/>
              </a:pPr>
              <a:t>‹#›</a:t>
            </a:fld>
            <a:endParaRPr lang="en-US" altLang="en-US"/>
          </a:p>
        </p:txBody>
      </p:sp>
    </p:spTree>
    <p:extLst>
      <p:ext uri="{BB962C8B-B14F-4D97-AF65-F5344CB8AC3E}">
        <p14:creationId xmlns:p14="http://schemas.microsoft.com/office/powerpoint/2010/main" val="22751589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631E8042-1AC4-4F65-8444-02C45BA03C20}"/>
              </a:ext>
            </a:extLst>
          </p:cNvPr>
          <p:cNvSpPr>
            <a:spLocks noGrp="1" noChangeArrowheads="1"/>
          </p:cNvSpPr>
          <p:nvPr>
            <p:ph type="sldNum" sz="quarter" idx="10"/>
          </p:nvPr>
        </p:nvSpPr>
        <p:spPr>
          <a:ln/>
        </p:spPr>
        <p:txBody>
          <a:bodyPr/>
          <a:lstStyle>
            <a:lvl1pPr>
              <a:defRPr/>
            </a:lvl1pPr>
          </a:lstStyle>
          <a:p>
            <a:pPr>
              <a:defRPr/>
            </a:pPr>
            <a:fld id="{8AD9087B-FA8A-421F-9B0B-4E7AA0C14746}" type="slidenum">
              <a:rPr lang="en-US" altLang="en-US"/>
              <a:pPr>
                <a:defRPr/>
              </a:pPr>
              <a:t>‹#›</a:t>
            </a:fld>
            <a:endParaRPr lang="en-US" altLang="en-US"/>
          </a:p>
        </p:txBody>
      </p:sp>
    </p:spTree>
    <p:extLst>
      <p:ext uri="{BB962C8B-B14F-4D97-AF65-F5344CB8AC3E}">
        <p14:creationId xmlns:p14="http://schemas.microsoft.com/office/powerpoint/2010/main" val="127484077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8">
            <a:extLst>
              <a:ext uri="{FF2B5EF4-FFF2-40B4-BE49-F238E27FC236}">
                <a16:creationId xmlns:a16="http://schemas.microsoft.com/office/drawing/2014/main" id="{0E161339-60FD-4714-8C98-70C356160F42}"/>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b="83365"/>
          <a:stretch>
            <a:fillRect/>
          </a:stretch>
        </p:blipFill>
        <p:spPr bwMode="auto">
          <a:xfrm>
            <a:off x="0" y="-304800"/>
            <a:ext cx="913765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a:extLst>
              <a:ext uri="{FF2B5EF4-FFF2-40B4-BE49-F238E27FC236}">
                <a16:creationId xmlns:a16="http://schemas.microsoft.com/office/drawing/2014/main" id="{C461714B-3FAE-49EE-A789-9AD60134B74A}"/>
              </a:ext>
            </a:extLst>
          </p:cNvPr>
          <p:cNvSpPr>
            <a:spLocks noGrp="1" noChangeArrowheads="1"/>
          </p:cNvSpPr>
          <p:nvPr>
            <p:ph type="sldNum" sz="quarter" idx="4"/>
          </p:nvPr>
        </p:nvSpPr>
        <p:spPr bwMode="auto">
          <a:xfrm>
            <a:off x="0" y="6553200"/>
            <a:ext cx="39846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100"/>
            </a:lvl1pPr>
          </a:lstStyle>
          <a:p>
            <a:pPr>
              <a:defRPr/>
            </a:pPr>
            <a:fld id="{84681023-49B4-4E38-B4DB-9B03938F40FA}" type="slidenum">
              <a:rPr lang="en-US" altLang="en-US"/>
              <a:pPr>
                <a:defRPr/>
              </a:pPr>
              <a:t>‹#›</a:t>
            </a:fld>
            <a:endParaRPr lang="en-US" altLang="en-US"/>
          </a:p>
        </p:txBody>
      </p:sp>
      <p:sp>
        <p:nvSpPr>
          <p:cNvPr id="1028" name="Rectangle 8">
            <a:extLst>
              <a:ext uri="{FF2B5EF4-FFF2-40B4-BE49-F238E27FC236}">
                <a16:creationId xmlns:a16="http://schemas.microsoft.com/office/drawing/2014/main" id="{BEC751F8-B0C7-4D9C-8AE8-68AE30B775E8}"/>
              </a:ext>
            </a:extLst>
          </p:cNvPr>
          <p:cNvSpPr>
            <a:spLocks noChangeArrowheads="1"/>
          </p:cNvSpPr>
          <p:nvPr/>
        </p:nvSpPr>
        <p:spPr bwMode="auto">
          <a:xfrm>
            <a:off x="4114800" y="304800"/>
            <a:ext cx="4648200" cy="304800"/>
          </a:xfrm>
          <a:prstGeom prst="rect">
            <a:avLst/>
          </a:prstGeom>
          <a:noFill/>
          <a:ln>
            <a:noFill/>
          </a:ln>
        </p:spPr>
        <p:txBody>
          <a:bodyPr/>
          <a:lstStyle>
            <a:lvl1pPr algn="ctr" eaLnBrk="0" hangingPunct="0">
              <a:defRPr>
                <a:solidFill>
                  <a:schemeClr val="tx1"/>
                </a:solidFill>
                <a:latin typeface="Arial" panose="020B0604020202020204" pitchFamily="34" charset="0"/>
              </a:defRPr>
            </a:lvl1pPr>
            <a:lvl2pPr marL="742950" indent="-285750" algn="ctr" eaLnBrk="0" hangingPunct="0">
              <a:defRPr>
                <a:solidFill>
                  <a:schemeClr val="tx1"/>
                </a:solidFill>
                <a:latin typeface="Arial" panose="020B0604020202020204" pitchFamily="34" charset="0"/>
              </a:defRPr>
            </a:lvl2pPr>
            <a:lvl3pPr marL="1143000" indent="-228600" algn="ctr" eaLnBrk="0" hangingPunct="0">
              <a:defRPr>
                <a:solidFill>
                  <a:schemeClr val="tx1"/>
                </a:solidFill>
                <a:latin typeface="Arial" panose="020B0604020202020204" pitchFamily="34" charset="0"/>
              </a:defRPr>
            </a:lvl3pPr>
            <a:lvl4pPr marL="1600200" indent="-228600" algn="ctr" eaLnBrk="0" hangingPunct="0">
              <a:defRPr>
                <a:solidFill>
                  <a:schemeClr val="tx1"/>
                </a:solidFill>
                <a:latin typeface="Arial" panose="020B0604020202020204" pitchFamily="34" charset="0"/>
              </a:defRPr>
            </a:lvl4pPr>
            <a:lvl5pPr marL="2057400" indent="-228600" algn="ctr"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en-US" altLang="en-US" sz="1600" b="1">
                <a:solidFill>
                  <a:schemeClr val="accent2"/>
                </a:solidFill>
                <a:latin typeface="Garamond" panose="02020404030301010803" pitchFamily="18" charset="0"/>
              </a:rPr>
              <a:t>Amity School of Engineering &amp; Technology</a:t>
            </a:r>
          </a:p>
        </p:txBody>
      </p:sp>
      <p:sp>
        <p:nvSpPr>
          <p:cNvPr id="1029" name="Rectangle 10">
            <a:extLst>
              <a:ext uri="{FF2B5EF4-FFF2-40B4-BE49-F238E27FC236}">
                <a16:creationId xmlns:a16="http://schemas.microsoft.com/office/drawing/2014/main" id="{D173DE95-6EFF-4F74-BA0A-BCDE7E7E9D42}"/>
              </a:ext>
            </a:extLst>
          </p:cNvPr>
          <p:cNvSpPr>
            <a:spLocks noChangeArrowheads="1"/>
          </p:cNvSpPr>
          <p:nvPr userDrawn="1"/>
        </p:nvSpPr>
        <p:spPr bwMode="auto">
          <a:xfrm>
            <a:off x="2438400" y="6705600"/>
            <a:ext cx="6705600" cy="152400"/>
          </a:xfrm>
          <a:prstGeom prst="rect">
            <a:avLst/>
          </a:prstGeom>
          <a:solidFill>
            <a:srgbClr val="F1B43B"/>
          </a:solidFill>
          <a:ln>
            <a:noFill/>
          </a:ln>
        </p:spPr>
        <p:txBody>
          <a:bodyPr wrap="none" anchor="ctr"/>
          <a:lstStyle>
            <a:lvl1pPr algn="ctr" eaLnBrk="0" hangingPunct="0">
              <a:defRPr>
                <a:solidFill>
                  <a:schemeClr val="tx1"/>
                </a:solidFill>
                <a:latin typeface="Arial" panose="020B0604020202020204" pitchFamily="34" charset="0"/>
              </a:defRPr>
            </a:lvl1pPr>
            <a:lvl2pPr marL="742950" indent="-285750" algn="ctr" eaLnBrk="0" hangingPunct="0">
              <a:defRPr>
                <a:solidFill>
                  <a:schemeClr val="tx1"/>
                </a:solidFill>
                <a:latin typeface="Arial" panose="020B0604020202020204" pitchFamily="34" charset="0"/>
              </a:defRPr>
            </a:lvl2pPr>
            <a:lvl3pPr marL="1143000" indent="-228600" algn="ctr" eaLnBrk="0" hangingPunct="0">
              <a:defRPr>
                <a:solidFill>
                  <a:schemeClr val="tx1"/>
                </a:solidFill>
                <a:latin typeface="Arial" panose="020B0604020202020204" pitchFamily="34" charset="0"/>
              </a:defRPr>
            </a:lvl3pPr>
            <a:lvl4pPr marL="1600200" indent="-228600" algn="ctr" eaLnBrk="0" hangingPunct="0">
              <a:defRPr>
                <a:solidFill>
                  <a:schemeClr val="tx1"/>
                </a:solidFill>
                <a:latin typeface="Arial" panose="020B0604020202020204" pitchFamily="34" charset="0"/>
              </a:defRPr>
            </a:lvl4pPr>
            <a:lvl5pPr marL="2057400" indent="-228600" algn="ctr"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p>
        </p:txBody>
      </p:sp>
    </p:spTree>
    <p:extLst>
      <p:ext uri="{BB962C8B-B14F-4D97-AF65-F5344CB8AC3E}">
        <p14:creationId xmlns:p14="http://schemas.microsoft.com/office/powerpoint/2010/main" val="4286603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geeksforgeeks.org/java-util-package-jav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D217-B9D0-4219-BB3C-09BBBE86ED20}"/>
              </a:ext>
            </a:extLst>
          </p:cNvPr>
          <p:cNvSpPr>
            <a:spLocks noGrp="1"/>
          </p:cNvSpPr>
          <p:nvPr>
            <p:ph type="title"/>
          </p:nvPr>
        </p:nvSpPr>
        <p:spPr>
          <a:xfrm>
            <a:off x="0" y="2620962"/>
            <a:ext cx="9144000" cy="808038"/>
          </a:xfrm>
        </p:spPr>
        <p:txBody>
          <a:bodyPr/>
          <a:lstStyle/>
          <a:p>
            <a:r>
              <a:rPr lang="en-US" dirty="0" err="1"/>
              <a:t>ArrayList</a:t>
            </a:r>
            <a:r>
              <a:rPr lang="en-US" dirty="0"/>
              <a:t> </a:t>
            </a:r>
          </a:p>
        </p:txBody>
      </p:sp>
      <p:sp>
        <p:nvSpPr>
          <p:cNvPr id="4" name="Slide Number Placeholder 3">
            <a:extLst>
              <a:ext uri="{FF2B5EF4-FFF2-40B4-BE49-F238E27FC236}">
                <a16:creationId xmlns:a16="http://schemas.microsoft.com/office/drawing/2014/main" id="{8FD110CB-3C16-44AE-8C46-8B10F6528A7E}"/>
              </a:ext>
            </a:extLst>
          </p:cNvPr>
          <p:cNvSpPr>
            <a:spLocks noGrp="1"/>
          </p:cNvSpPr>
          <p:nvPr>
            <p:ph type="sldNum" sz="quarter" idx="10"/>
          </p:nvPr>
        </p:nvSpPr>
        <p:spPr/>
        <p:txBody>
          <a:bodyPr/>
          <a:lstStyle/>
          <a:p>
            <a:pPr>
              <a:defRPr/>
            </a:pPr>
            <a:fld id="{6F5B34F6-CFDA-4837-B8C1-E942023A937E}" type="slidenum">
              <a:rPr lang="en-US" altLang="en-US" smtClean="0"/>
              <a:pPr>
                <a:defRPr/>
              </a:pPr>
              <a:t>1</a:t>
            </a:fld>
            <a:endParaRPr lang="en-US" altLang="en-US"/>
          </a:p>
        </p:txBody>
      </p:sp>
    </p:spTree>
    <p:extLst>
      <p:ext uri="{BB962C8B-B14F-4D97-AF65-F5344CB8AC3E}">
        <p14:creationId xmlns:p14="http://schemas.microsoft.com/office/powerpoint/2010/main" val="206812105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dirty="0"/>
              <a:t>Cont..</a:t>
            </a:r>
          </a:p>
        </p:txBody>
      </p:sp>
      <p:graphicFrame>
        <p:nvGraphicFramePr>
          <p:cNvPr id="4" name="Content Placeholder 3"/>
          <p:cNvGraphicFramePr>
            <a:graphicFrameLocks noGrp="1"/>
          </p:cNvGraphicFramePr>
          <p:nvPr>
            <p:ph idx="1"/>
          </p:nvPr>
        </p:nvGraphicFramePr>
        <p:xfrm>
          <a:off x="0" y="1371600"/>
          <a:ext cx="9067800" cy="5480814"/>
        </p:xfrm>
        <a:graphic>
          <a:graphicData uri="http://schemas.openxmlformats.org/drawingml/2006/table">
            <a:tbl>
              <a:tblPr/>
              <a:tblGrid>
                <a:gridCol w="4533900">
                  <a:extLst>
                    <a:ext uri="{9D8B030D-6E8A-4147-A177-3AD203B41FA5}">
                      <a16:colId xmlns:a16="http://schemas.microsoft.com/office/drawing/2014/main" val="20000"/>
                    </a:ext>
                  </a:extLst>
                </a:gridCol>
                <a:gridCol w="4533900">
                  <a:extLst>
                    <a:ext uri="{9D8B030D-6E8A-4147-A177-3AD203B41FA5}">
                      <a16:colId xmlns:a16="http://schemas.microsoft.com/office/drawing/2014/main" val="20001"/>
                    </a:ext>
                  </a:extLst>
                </a:gridCol>
              </a:tblGrid>
              <a:tr h="675955">
                <a:tc>
                  <a:txBody>
                    <a:bodyPr/>
                    <a:lstStyle/>
                    <a:p>
                      <a:pPr algn="just" fontAlgn="t"/>
                      <a:r>
                        <a:rPr lang="en-US" sz="2000" dirty="0">
                          <a:solidFill>
                            <a:srgbClr val="333333"/>
                          </a:solidFill>
                          <a:effectLst/>
                          <a:latin typeface="inter-regular"/>
                        </a:rPr>
                        <a:t>Object clone()</a:t>
                      </a:r>
                    </a:p>
                  </a:txBody>
                  <a:tcPr marL="61830" marR="61830" marT="61830" marB="6183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2000">
                          <a:solidFill>
                            <a:srgbClr val="333333"/>
                          </a:solidFill>
                          <a:effectLst/>
                          <a:latin typeface="inter-regular"/>
                        </a:rPr>
                        <a:t>It is used to return a shallow copy of an ArrayList.</a:t>
                      </a:r>
                    </a:p>
                  </a:txBody>
                  <a:tcPr marL="61830" marR="61830" marT="61830" marB="6183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0"/>
                  </a:ext>
                </a:extLst>
              </a:tr>
              <a:tr h="675955">
                <a:tc>
                  <a:txBody>
                    <a:bodyPr/>
                    <a:lstStyle/>
                    <a:p>
                      <a:pPr algn="just" fontAlgn="t"/>
                      <a:r>
                        <a:rPr lang="en-US" sz="2000" dirty="0" err="1">
                          <a:solidFill>
                            <a:srgbClr val="333333"/>
                          </a:solidFill>
                          <a:effectLst/>
                          <a:latin typeface="inter-regular"/>
                        </a:rPr>
                        <a:t>boolean</a:t>
                      </a:r>
                      <a:r>
                        <a:rPr lang="en-US" sz="2000" dirty="0">
                          <a:solidFill>
                            <a:srgbClr val="333333"/>
                          </a:solidFill>
                          <a:effectLst/>
                          <a:latin typeface="inter-regular"/>
                        </a:rPr>
                        <a:t> contains(Object o)</a:t>
                      </a:r>
                    </a:p>
                  </a:txBody>
                  <a:tcPr marL="61830" marR="61830" marT="61830" marB="6183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2000">
                          <a:solidFill>
                            <a:srgbClr val="333333"/>
                          </a:solidFill>
                          <a:effectLst/>
                          <a:latin typeface="inter-regular"/>
                        </a:rPr>
                        <a:t>It returns true if the list contains the specified element</a:t>
                      </a:r>
                    </a:p>
                  </a:txBody>
                  <a:tcPr marL="61830" marR="61830" marT="61830" marB="6183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439050">
                <a:tc>
                  <a:txBody>
                    <a:bodyPr/>
                    <a:lstStyle/>
                    <a:p>
                      <a:pPr algn="just" fontAlgn="t"/>
                      <a:r>
                        <a:rPr lang="en-US" sz="2000" dirty="0" err="1">
                          <a:solidFill>
                            <a:srgbClr val="333333"/>
                          </a:solidFill>
                          <a:effectLst/>
                          <a:latin typeface="inter-regular"/>
                        </a:rPr>
                        <a:t>int</a:t>
                      </a:r>
                      <a:r>
                        <a:rPr lang="en-US" sz="2000" dirty="0">
                          <a:solidFill>
                            <a:srgbClr val="333333"/>
                          </a:solidFill>
                          <a:effectLst/>
                          <a:latin typeface="inter-regular"/>
                        </a:rPr>
                        <a:t> </a:t>
                      </a:r>
                      <a:r>
                        <a:rPr lang="en-US" sz="2000" dirty="0" err="1">
                          <a:solidFill>
                            <a:srgbClr val="333333"/>
                          </a:solidFill>
                          <a:effectLst/>
                          <a:latin typeface="inter-regular"/>
                        </a:rPr>
                        <a:t>indexOf</a:t>
                      </a:r>
                      <a:r>
                        <a:rPr lang="en-US" sz="2000" dirty="0">
                          <a:solidFill>
                            <a:srgbClr val="333333"/>
                          </a:solidFill>
                          <a:effectLst/>
                          <a:latin typeface="inter-regular"/>
                        </a:rPr>
                        <a:t>(Object o)</a:t>
                      </a:r>
                    </a:p>
                  </a:txBody>
                  <a:tcPr marL="61830" marR="61830" marT="61830" marB="6183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2000">
                          <a:solidFill>
                            <a:srgbClr val="333333"/>
                          </a:solidFill>
                          <a:effectLst/>
                          <a:latin typeface="inter-regular"/>
                        </a:rPr>
                        <a:t>It is used to return the index in this list of the first occurrence of the specified element, or -1 if the List does not contain this element.</a:t>
                      </a:r>
                    </a:p>
                  </a:txBody>
                  <a:tcPr marL="61830" marR="61830" marT="61830" marB="6183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2"/>
                  </a:ext>
                </a:extLst>
              </a:tr>
              <a:tr h="920992">
                <a:tc>
                  <a:txBody>
                    <a:bodyPr/>
                    <a:lstStyle/>
                    <a:p>
                      <a:pPr algn="just" fontAlgn="t"/>
                      <a:r>
                        <a:rPr lang="en-US" sz="2000" dirty="0">
                          <a:solidFill>
                            <a:srgbClr val="333333"/>
                          </a:solidFill>
                          <a:effectLst/>
                          <a:latin typeface="inter-regular"/>
                        </a:rPr>
                        <a:t>E remove(</a:t>
                      </a:r>
                      <a:r>
                        <a:rPr lang="en-US" sz="2000" dirty="0" err="1">
                          <a:solidFill>
                            <a:srgbClr val="333333"/>
                          </a:solidFill>
                          <a:effectLst/>
                          <a:latin typeface="inter-regular"/>
                        </a:rPr>
                        <a:t>int</a:t>
                      </a:r>
                      <a:r>
                        <a:rPr lang="en-US" sz="2000" dirty="0">
                          <a:solidFill>
                            <a:srgbClr val="333333"/>
                          </a:solidFill>
                          <a:effectLst/>
                          <a:latin typeface="inter-regular"/>
                        </a:rPr>
                        <a:t> index)</a:t>
                      </a:r>
                    </a:p>
                  </a:txBody>
                  <a:tcPr marL="61830" marR="61830" marT="61830" marB="6183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2000">
                          <a:solidFill>
                            <a:srgbClr val="333333"/>
                          </a:solidFill>
                          <a:effectLst/>
                          <a:latin typeface="inter-regular"/>
                        </a:rPr>
                        <a:t>It is used to remove the element present at the specified position in the list.</a:t>
                      </a:r>
                    </a:p>
                  </a:txBody>
                  <a:tcPr marL="61830" marR="61830" marT="61830" marB="6183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920992">
                <a:tc>
                  <a:txBody>
                    <a:bodyPr/>
                    <a:lstStyle/>
                    <a:p>
                      <a:pPr algn="just" fontAlgn="t"/>
                      <a:r>
                        <a:rPr lang="en-US" sz="2000" dirty="0" err="1">
                          <a:solidFill>
                            <a:srgbClr val="333333"/>
                          </a:solidFill>
                          <a:effectLst/>
                          <a:latin typeface="inter-regular"/>
                        </a:rPr>
                        <a:t>boolean</a:t>
                      </a:r>
                      <a:r>
                        <a:rPr lang="en-US" sz="2000" dirty="0">
                          <a:solidFill>
                            <a:srgbClr val="333333"/>
                          </a:solidFill>
                          <a:effectLst/>
                          <a:latin typeface="inter-regular"/>
                        </a:rPr>
                        <a:t> </a:t>
                      </a:r>
                      <a:r>
                        <a:rPr lang="en-US" sz="2000" u="none" strike="noStrike" dirty="0">
                          <a:solidFill>
                            <a:srgbClr val="008000"/>
                          </a:solidFill>
                          <a:effectLst/>
                          <a:latin typeface="inter-regular"/>
                        </a:rPr>
                        <a:t>remove</a:t>
                      </a:r>
                      <a:r>
                        <a:rPr lang="en-US" sz="2000" dirty="0">
                          <a:solidFill>
                            <a:srgbClr val="333333"/>
                          </a:solidFill>
                          <a:effectLst/>
                          <a:latin typeface="inter-regular"/>
                        </a:rPr>
                        <a:t>(Object o)</a:t>
                      </a:r>
                    </a:p>
                  </a:txBody>
                  <a:tcPr marL="61830" marR="61830" marT="61830" marB="6183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2000">
                          <a:solidFill>
                            <a:srgbClr val="333333"/>
                          </a:solidFill>
                          <a:effectLst/>
                          <a:latin typeface="inter-regular"/>
                        </a:rPr>
                        <a:t>It is used to remove the first occurrence of the specified element.</a:t>
                      </a:r>
                    </a:p>
                  </a:txBody>
                  <a:tcPr marL="61830" marR="61830" marT="61830" marB="6183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4"/>
                  </a:ext>
                </a:extLst>
              </a:tr>
              <a:tr h="675955">
                <a:tc>
                  <a:txBody>
                    <a:bodyPr/>
                    <a:lstStyle/>
                    <a:p>
                      <a:pPr algn="just" fontAlgn="t"/>
                      <a:r>
                        <a:rPr lang="en-US" sz="2000" dirty="0" err="1">
                          <a:solidFill>
                            <a:srgbClr val="333333"/>
                          </a:solidFill>
                          <a:effectLst/>
                          <a:latin typeface="inter-regular"/>
                        </a:rPr>
                        <a:t>boolean</a:t>
                      </a:r>
                      <a:r>
                        <a:rPr lang="en-US" sz="2000" dirty="0">
                          <a:solidFill>
                            <a:srgbClr val="333333"/>
                          </a:solidFill>
                          <a:effectLst/>
                          <a:latin typeface="inter-regular"/>
                        </a:rPr>
                        <a:t> </a:t>
                      </a:r>
                      <a:r>
                        <a:rPr lang="en-US" sz="2000" u="none" strike="noStrike" dirty="0" err="1">
                          <a:solidFill>
                            <a:srgbClr val="008000"/>
                          </a:solidFill>
                          <a:effectLst/>
                          <a:latin typeface="inter-regular"/>
                        </a:rPr>
                        <a:t>removeAll</a:t>
                      </a:r>
                      <a:r>
                        <a:rPr lang="en-US" sz="2000" dirty="0">
                          <a:solidFill>
                            <a:srgbClr val="333333"/>
                          </a:solidFill>
                          <a:effectLst/>
                          <a:latin typeface="inter-regular"/>
                        </a:rPr>
                        <a:t>(Collection&lt;?&gt; c)</a:t>
                      </a:r>
                    </a:p>
                  </a:txBody>
                  <a:tcPr marL="61830" marR="61830" marT="61830" marB="6183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2000" dirty="0">
                          <a:solidFill>
                            <a:srgbClr val="333333"/>
                          </a:solidFill>
                          <a:effectLst/>
                          <a:latin typeface="inter-regular"/>
                        </a:rPr>
                        <a:t>It is used to remove all the elements from the list.</a:t>
                      </a:r>
                    </a:p>
                  </a:txBody>
                  <a:tcPr marL="61830" marR="61830" marT="61830" marB="6183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8923166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6"/>
            <a:ext cx="8229600" cy="685801"/>
          </a:xfrm>
        </p:spPr>
        <p:txBody>
          <a:bodyPr>
            <a:normAutofit fontScale="90000"/>
          </a:bodyPr>
          <a:lstStyle/>
          <a:p>
            <a:r>
              <a:rPr lang="en-US" dirty="0"/>
              <a:t>Non-generic Vs. Generic Collection</a:t>
            </a:r>
            <a:br>
              <a:rPr lang="en-US" dirty="0"/>
            </a:br>
            <a:endParaRPr lang="en-US" dirty="0"/>
          </a:p>
        </p:txBody>
      </p:sp>
      <p:sp>
        <p:nvSpPr>
          <p:cNvPr id="3" name="Content Placeholder 2"/>
          <p:cNvSpPr>
            <a:spLocks noGrp="1"/>
          </p:cNvSpPr>
          <p:nvPr>
            <p:ph idx="1"/>
          </p:nvPr>
        </p:nvSpPr>
        <p:spPr>
          <a:xfrm>
            <a:off x="0" y="1600200"/>
            <a:ext cx="9144000" cy="4525963"/>
          </a:xfrm>
        </p:spPr>
        <p:txBody>
          <a:bodyPr/>
          <a:lstStyle/>
          <a:p>
            <a:r>
              <a:rPr lang="en-US" dirty="0"/>
              <a:t>Java collection framework was non-generic before JDK 1.5. Since 1.5, it is generic.</a:t>
            </a:r>
          </a:p>
          <a:p>
            <a:r>
              <a:rPr lang="en-US" dirty="0"/>
              <a:t>Java new generic collection allows you to have only one type of object in a collection. Now it is type safe so typecasting is not required at runtime.</a:t>
            </a:r>
          </a:p>
        </p:txBody>
      </p:sp>
    </p:spTree>
    <p:extLst>
      <p:ext uri="{BB962C8B-B14F-4D97-AF65-F5344CB8AC3E}">
        <p14:creationId xmlns:p14="http://schemas.microsoft.com/office/powerpoint/2010/main" val="316398592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dirty="0"/>
              <a:t>Non Generic Example</a:t>
            </a:r>
          </a:p>
        </p:txBody>
      </p:sp>
      <p:sp>
        <p:nvSpPr>
          <p:cNvPr id="3" name="Content Placeholder 2"/>
          <p:cNvSpPr>
            <a:spLocks noGrp="1"/>
          </p:cNvSpPr>
          <p:nvPr>
            <p:ph idx="1"/>
          </p:nvPr>
        </p:nvSpPr>
        <p:spPr>
          <a:xfrm>
            <a:off x="0" y="1676400"/>
            <a:ext cx="9144000" cy="4449763"/>
          </a:xfrm>
        </p:spPr>
        <p:txBody>
          <a:bodyPr>
            <a:normAutofit fontScale="85000" lnSpcReduction="20000"/>
          </a:bodyPr>
          <a:lstStyle/>
          <a:p>
            <a:pPr>
              <a:lnSpc>
                <a:spcPct val="120000"/>
              </a:lnSpc>
            </a:pPr>
            <a:r>
              <a:rPr lang="en-US" dirty="0" err="1">
                <a:solidFill>
                  <a:srgbClr val="FF0000"/>
                </a:solidFill>
              </a:rPr>
              <a:t>ArrayList</a:t>
            </a:r>
            <a:r>
              <a:rPr lang="en-US" dirty="0">
                <a:solidFill>
                  <a:srgbClr val="FF0000"/>
                </a:solidFill>
              </a:rPr>
              <a:t> list=</a:t>
            </a:r>
            <a:r>
              <a:rPr lang="en-US" b="1" dirty="0">
                <a:solidFill>
                  <a:srgbClr val="FF0000"/>
                </a:solidFill>
              </a:rPr>
              <a:t>new</a:t>
            </a:r>
            <a:r>
              <a:rPr lang="en-US" dirty="0">
                <a:solidFill>
                  <a:srgbClr val="FF0000"/>
                </a:solidFill>
              </a:rPr>
              <a:t> </a:t>
            </a:r>
            <a:r>
              <a:rPr lang="en-US" dirty="0" err="1">
                <a:solidFill>
                  <a:srgbClr val="FF0000"/>
                </a:solidFill>
              </a:rPr>
              <a:t>ArrayList</a:t>
            </a:r>
            <a:r>
              <a:rPr lang="en-US" dirty="0">
                <a:solidFill>
                  <a:srgbClr val="FF0000"/>
                </a:solidFill>
              </a:rPr>
              <a:t>();</a:t>
            </a:r>
          </a:p>
          <a:p>
            <a:pPr>
              <a:lnSpc>
                <a:spcPct val="120000"/>
              </a:lnSpc>
            </a:pPr>
            <a:r>
              <a:rPr lang="en-US" dirty="0"/>
              <a:t>//creating old non-generic </a:t>
            </a:r>
            <a:r>
              <a:rPr lang="en-US" dirty="0" err="1"/>
              <a:t>arraylist</a:t>
            </a:r>
            <a:r>
              <a:rPr lang="en-US" dirty="0"/>
              <a:t>  </a:t>
            </a:r>
          </a:p>
          <a:p>
            <a:pPr>
              <a:lnSpc>
                <a:spcPct val="120000"/>
              </a:lnSpc>
            </a:pPr>
            <a:r>
              <a:rPr lang="en-US" dirty="0"/>
              <a:t>New generic example of creating java collection.</a:t>
            </a:r>
          </a:p>
          <a:p>
            <a:pPr>
              <a:lnSpc>
                <a:spcPct val="120000"/>
              </a:lnSpc>
            </a:pPr>
            <a:r>
              <a:rPr lang="en-US" dirty="0" err="1">
                <a:solidFill>
                  <a:srgbClr val="FF0000"/>
                </a:solidFill>
              </a:rPr>
              <a:t>ArrayList</a:t>
            </a:r>
            <a:r>
              <a:rPr lang="en-US" dirty="0">
                <a:solidFill>
                  <a:srgbClr val="FF0000"/>
                </a:solidFill>
              </a:rPr>
              <a:t>&lt;String&gt; list=</a:t>
            </a:r>
            <a:r>
              <a:rPr lang="en-US" b="1" dirty="0">
                <a:solidFill>
                  <a:srgbClr val="FF0000"/>
                </a:solidFill>
              </a:rPr>
              <a:t>new</a:t>
            </a:r>
            <a:r>
              <a:rPr lang="en-US" dirty="0">
                <a:solidFill>
                  <a:srgbClr val="FF0000"/>
                </a:solidFill>
              </a:rPr>
              <a:t> </a:t>
            </a:r>
            <a:r>
              <a:rPr lang="en-US" dirty="0" err="1">
                <a:solidFill>
                  <a:srgbClr val="FF0000"/>
                </a:solidFill>
              </a:rPr>
              <a:t>ArrayList</a:t>
            </a:r>
            <a:r>
              <a:rPr lang="en-US" dirty="0">
                <a:solidFill>
                  <a:srgbClr val="FF0000"/>
                </a:solidFill>
              </a:rPr>
              <a:t>&lt;String&gt;();</a:t>
            </a:r>
          </a:p>
          <a:p>
            <a:pPr>
              <a:lnSpc>
                <a:spcPct val="120000"/>
              </a:lnSpc>
            </a:pPr>
            <a:r>
              <a:rPr lang="en-US" dirty="0"/>
              <a:t>//creating new generic </a:t>
            </a:r>
            <a:r>
              <a:rPr lang="en-US" dirty="0" err="1"/>
              <a:t>arraylist</a:t>
            </a:r>
            <a:r>
              <a:rPr lang="en-US" dirty="0"/>
              <a:t>  </a:t>
            </a:r>
          </a:p>
          <a:p>
            <a:pPr>
              <a:lnSpc>
                <a:spcPct val="120000"/>
              </a:lnSpc>
            </a:pPr>
            <a:r>
              <a:rPr lang="en-US" dirty="0"/>
              <a:t>In a generic collection, we specify the type in angular braces. Now </a:t>
            </a:r>
            <a:r>
              <a:rPr lang="en-US" dirty="0" err="1"/>
              <a:t>ArrayList</a:t>
            </a:r>
            <a:r>
              <a:rPr lang="en-US" dirty="0"/>
              <a:t> is forced to have the only specified type of objects in it. If you try to add another type of object, it gives </a:t>
            </a:r>
            <a:r>
              <a:rPr lang="en-US" i="1" dirty="0"/>
              <a:t>compile time error</a:t>
            </a:r>
            <a:r>
              <a:rPr lang="en-US" dirty="0"/>
              <a:t>.</a:t>
            </a:r>
          </a:p>
          <a:p>
            <a:pPr>
              <a:lnSpc>
                <a:spcPct val="120000"/>
              </a:lnSpc>
            </a:pPr>
            <a:endParaRPr lang="en-US" dirty="0"/>
          </a:p>
          <a:p>
            <a:endParaRPr lang="en-US" dirty="0"/>
          </a:p>
        </p:txBody>
      </p:sp>
    </p:spTree>
    <p:extLst>
      <p:ext uri="{BB962C8B-B14F-4D97-AF65-F5344CB8AC3E}">
        <p14:creationId xmlns:p14="http://schemas.microsoft.com/office/powerpoint/2010/main" val="359488952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dirty="0" err="1"/>
              <a:t>ArrayList</a:t>
            </a:r>
            <a:r>
              <a:rPr lang="en-US" dirty="0"/>
              <a:t> Example</a:t>
            </a:r>
            <a:br>
              <a:rPr lang="en-US" dirty="0"/>
            </a:br>
            <a:endParaRPr lang="en-US" dirty="0"/>
          </a:p>
        </p:txBody>
      </p:sp>
      <p:sp>
        <p:nvSpPr>
          <p:cNvPr id="3" name="Content Placeholder 2"/>
          <p:cNvSpPr>
            <a:spLocks noGrp="1"/>
          </p:cNvSpPr>
          <p:nvPr>
            <p:ph idx="1"/>
          </p:nvPr>
        </p:nvSpPr>
        <p:spPr>
          <a:xfrm>
            <a:off x="0" y="1600200"/>
            <a:ext cx="9144000" cy="5029200"/>
          </a:xfrm>
        </p:spPr>
        <p:txBody>
          <a:bodyPr>
            <a:normAutofit fontScale="77500" lnSpcReduction="20000"/>
          </a:bodyPr>
          <a:lstStyle/>
          <a:p>
            <a:pPr marL="0" indent="0">
              <a:buNone/>
            </a:pPr>
            <a:r>
              <a:rPr lang="en-US" b="1" dirty="0"/>
              <a:t>import</a:t>
            </a:r>
            <a:r>
              <a:rPr lang="en-US" dirty="0"/>
              <a:t> java.util.*;  </a:t>
            </a:r>
          </a:p>
          <a:p>
            <a:pPr marL="0" indent="0">
              <a:buNone/>
            </a:pPr>
            <a:r>
              <a:rPr lang="en-US" dirty="0"/>
              <a:t> </a:t>
            </a:r>
            <a:r>
              <a:rPr lang="en-US" b="1" dirty="0"/>
              <a:t>public</a:t>
            </a:r>
            <a:r>
              <a:rPr lang="en-US" dirty="0"/>
              <a:t> </a:t>
            </a:r>
            <a:r>
              <a:rPr lang="en-US" b="1" dirty="0"/>
              <a:t>class</a:t>
            </a:r>
            <a:r>
              <a:rPr lang="en-US" dirty="0"/>
              <a:t> ArrayListExample1{  </a:t>
            </a:r>
          </a:p>
          <a:p>
            <a:pPr marL="0" indent="0">
              <a:buNone/>
            </a:pPr>
            <a:r>
              <a:rPr lang="en-US" dirty="0"/>
              <a:t>      </a:t>
            </a: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  </a:t>
            </a:r>
          </a:p>
          <a:p>
            <a:pPr marL="0" indent="0">
              <a:buNone/>
            </a:pPr>
            <a:r>
              <a:rPr lang="en-US" dirty="0"/>
              <a:t>         </a:t>
            </a:r>
            <a:r>
              <a:rPr lang="en-US" dirty="0" err="1"/>
              <a:t>ArrayList</a:t>
            </a:r>
            <a:r>
              <a:rPr lang="en-US" dirty="0"/>
              <a:t>&lt;String&gt; list=</a:t>
            </a:r>
            <a:r>
              <a:rPr lang="en-US" b="1" dirty="0"/>
              <a:t>new</a:t>
            </a:r>
            <a:r>
              <a:rPr lang="en-US" dirty="0"/>
              <a:t> </a:t>
            </a:r>
            <a:r>
              <a:rPr lang="en-US" dirty="0" err="1"/>
              <a:t>ArrayList</a:t>
            </a:r>
            <a:r>
              <a:rPr lang="en-US" dirty="0"/>
              <a:t>&lt;String&gt;();//Creating </a:t>
            </a:r>
            <a:r>
              <a:rPr lang="en-US" dirty="0" err="1"/>
              <a:t>arraylist</a:t>
            </a:r>
            <a:r>
              <a:rPr lang="en-US" dirty="0"/>
              <a:t>    </a:t>
            </a:r>
          </a:p>
          <a:p>
            <a:pPr marL="0" indent="0">
              <a:buNone/>
            </a:pPr>
            <a:r>
              <a:rPr lang="en-US" dirty="0"/>
              <a:t>          </a:t>
            </a:r>
            <a:r>
              <a:rPr lang="en-US" dirty="0" err="1"/>
              <a:t>list.add</a:t>
            </a:r>
            <a:r>
              <a:rPr lang="en-US" dirty="0"/>
              <a:t>("Mango");//Adding object in </a:t>
            </a:r>
            <a:r>
              <a:rPr lang="en-US" dirty="0" err="1"/>
              <a:t>arraylist</a:t>
            </a:r>
            <a:r>
              <a:rPr lang="en-US" dirty="0"/>
              <a:t>    </a:t>
            </a:r>
          </a:p>
          <a:p>
            <a:pPr marL="0" indent="0">
              <a:buNone/>
            </a:pPr>
            <a:r>
              <a:rPr lang="en-US" dirty="0"/>
              <a:t>          </a:t>
            </a:r>
            <a:r>
              <a:rPr lang="en-US" dirty="0" err="1"/>
              <a:t>list.add</a:t>
            </a:r>
            <a:r>
              <a:rPr lang="en-US" dirty="0"/>
              <a:t>("Apple");    </a:t>
            </a:r>
          </a:p>
          <a:p>
            <a:pPr marL="0" indent="0">
              <a:buNone/>
            </a:pPr>
            <a:r>
              <a:rPr lang="en-US" dirty="0"/>
              <a:t>          </a:t>
            </a:r>
            <a:r>
              <a:rPr lang="en-US" dirty="0" err="1"/>
              <a:t>list.add</a:t>
            </a:r>
            <a:r>
              <a:rPr lang="en-US" dirty="0"/>
              <a:t>("Banana");    </a:t>
            </a:r>
          </a:p>
          <a:p>
            <a:pPr marL="0" indent="0">
              <a:buNone/>
            </a:pPr>
            <a:r>
              <a:rPr lang="en-US" dirty="0"/>
              <a:t>           </a:t>
            </a:r>
            <a:r>
              <a:rPr lang="en-US" dirty="0" err="1"/>
              <a:t>list.add</a:t>
            </a:r>
            <a:r>
              <a:rPr lang="en-US" dirty="0"/>
              <a:t>("Grapes");    </a:t>
            </a:r>
          </a:p>
          <a:p>
            <a:pPr marL="0" indent="0">
              <a:buNone/>
            </a:pPr>
            <a:r>
              <a:rPr lang="en-US" dirty="0"/>
              <a:t>      //Printing the </a:t>
            </a:r>
            <a:r>
              <a:rPr lang="en-US" dirty="0" err="1"/>
              <a:t>arraylist</a:t>
            </a:r>
            <a:r>
              <a:rPr lang="en-US" dirty="0"/>
              <a:t> object   </a:t>
            </a:r>
          </a:p>
          <a:p>
            <a:pPr marL="0" indent="0">
              <a:buNone/>
            </a:pPr>
            <a:r>
              <a:rPr lang="en-US" dirty="0"/>
              <a:t>           </a:t>
            </a:r>
            <a:r>
              <a:rPr lang="en-US" dirty="0" err="1"/>
              <a:t>System.out.println</a:t>
            </a:r>
            <a:r>
              <a:rPr lang="en-US" dirty="0"/>
              <a:t>(list);  </a:t>
            </a:r>
          </a:p>
          <a:p>
            <a:pPr marL="0" indent="0">
              <a:buNone/>
            </a:pPr>
            <a:r>
              <a:rPr lang="en-US" dirty="0"/>
              <a:t> }  </a:t>
            </a:r>
          </a:p>
          <a:p>
            <a:pPr marL="0" indent="0">
              <a:buNone/>
            </a:pPr>
            <a:r>
              <a:rPr lang="en-US" dirty="0"/>
              <a:t>}  </a:t>
            </a:r>
          </a:p>
          <a:p>
            <a:endParaRPr lang="en-US" dirty="0"/>
          </a:p>
        </p:txBody>
      </p:sp>
    </p:spTree>
    <p:extLst>
      <p:ext uri="{BB962C8B-B14F-4D97-AF65-F5344CB8AC3E}">
        <p14:creationId xmlns:p14="http://schemas.microsoft.com/office/powerpoint/2010/main" val="367527101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dirty="0"/>
              <a:t>Iterating </a:t>
            </a:r>
            <a:r>
              <a:rPr lang="en-US" dirty="0" err="1"/>
              <a:t>ArrayList</a:t>
            </a:r>
            <a:r>
              <a:rPr lang="en-US" dirty="0"/>
              <a:t> using Iterator</a:t>
            </a:r>
            <a:br>
              <a:rPr lang="en-US" dirty="0"/>
            </a:br>
            <a:endParaRPr lang="en-US" dirty="0"/>
          </a:p>
        </p:txBody>
      </p:sp>
      <p:sp>
        <p:nvSpPr>
          <p:cNvPr id="3" name="Content Placeholder 2"/>
          <p:cNvSpPr>
            <a:spLocks noGrp="1"/>
          </p:cNvSpPr>
          <p:nvPr>
            <p:ph idx="1"/>
          </p:nvPr>
        </p:nvSpPr>
        <p:spPr>
          <a:xfrm>
            <a:off x="0" y="1417638"/>
            <a:ext cx="8991600" cy="5440362"/>
          </a:xfrm>
        </p:spPr>
        <p:txBody>
          <a:bodyPr>
            <a:normAutofit fontScale="62500" lnSpcReduction="20000"/>
          </a:bodyPr>
          <a:lstStyle/>
          <a:p>
            <a:pPr marL="0" indent="0">
              <a:lnSpc>
                <a:spcPct val="120000"/>
              </a:lnSpc>
              <a:buNone/>
            </a:pPr>
            <a:r>
              <a:rPr lang="en-US" b="1" dirty="0"/>
              <a:t>import</a:t>
            </a:r>
            <a:r>
              <a:rPr lang="en-US" dirty="0"/>
              <a:t> java.util.*;  </a:t>
            </a:r>
          </a:p>
          <a:p>
            <a:pPr marL="0" indent="0">
              <a:lnSpc>
                <a:spcPct val="120000"/>
              </a:lnSpc>
              <a:buNone/>
            </a:pPr>
            <a:r>
              <a:rPr lang="en-US" b="1" dirty="0"/>
              <a:t>public</a:t>
            </a:r>
            <a:r>
              <a:rPr lang="en-US" dirty="0"/>
              <a:t> </a:t>
            </a:r>
            <a:r>
              <a:rPr lang="en-US" b="1" dirty="0"/>
              <a:t>class</a:t>
            </a:r>
            <a:r>
              <a:rPr lang="en-US" dirty="0"/>
              <a:t> ArrayListExample2{  </a:t>
            </a:r>
          </a:p>
          <a:p>
            <a:pPr marL="0" indent="0">
              <a:lnSpc>
                <a:spcPct val="120000"/>
              </a:lnSpc>
              <a:buNone/>
            </a:pPr>
            <a:r>
              <a:rPr lang="en-US" dirty="0"/>
              <a:t>      </a:t>
            </a: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  </a:t>
            </a:r>
          </a:p>
          <a:p>
            <a:pPr marL="0" indent="0">
              <a:lnSpc>
                <a:spcPct val="120000"/>
              </a:lnSpc>
              <a:buNone/>
            </a:pPr>
            <a:r>
              <a:rPr lang="en-US" dirty="0"/>
              <a:t>    </a:t>
            </a:r>
            <a:r>
              <a:rPr lang="en-US" dirty="0" err="1"/>
              <a:t>ArrayList</a:t>
            </a:r>
            <a:r>
              <a:rPr lang="en-US" dirty="0"/>
              <a:t>&lt;String&gt; list=</a:t>
            </a:r>
            <a:r>
              <a:rPr lang="en-US" b="1" dirty="0"/>
              <a:t>new</a:t>
            </a:r>
            <a:r>
              <a:rPr lang="en-US" dirty="0"/>
              <a:t> </a:t>
            </a:r>
            <a:r>
              <a:rPr lang="en-US" dirty="0" err="1"/>
              <a:t>ArrayList</a:t>
            </a:r>
            <a:r>
              <a:rPr lang="en-US" dirty="0"/>
              <a:t>&lt;String&gt;();//Creating </a:t>
            </a:r>
            <a:r>
              <a:rPr lang="en-US" dirty="0" err="1"/>
              <a:t>arraylist</a:t>
            </a:r>
            <a:r>
              <a:rPr lang="en-US" dirty="0"/>
              <a:t>  </a:t>
            </a:r>
          </a:p>
          <a:p>
            <a:pPr marL="0" indent="0">
              <a:lnSpc>
                <a:spcPct val="120000"/>
              </a:lnSpc>
              <a:buNone/>
            </a:pPr>
            <a:r>
              <a:rPr lang="en-US" dirty="0"/>
              <a:t>    </a:t>
            </a:r>
            <a:r>
              <a:rPr lang="en-US" dirty="0" err="1"/>
              <a:t>list.add</a:t>
            </a:r>
            <a:r>
              <a:rPr lang="en-US" dirty="0"/>
              <a:t>("Mango");//Adding object in </a:t>
            </a:r>
            <a:r>
              <a:rPr lang="en-US" dirty="0" err="1"/>
              <a:t>arraylist</a:t>
            </a:r>
            <a:r>
              <a:rPr lang="en-US" dirty="0"/>
              <a:t>    </a:t>
            </a:r>
          </a:p>
          <a:p>
            <a:pPr marL="0" indent="0">
              <a:lnSpc>
                <a:spcPct val="120000"/>
              </a:lnSpc>
              <a:buNone/>
            </a:pPr>
            <a:r>
              <a:rPr lang="en-US" dirty="0"/>
              <a:t>    </a:t>
            </a:r>
            <a:r>
              <a:rPr lang="en-US" dirty="0" err="1"/>
              <a:t>list.add</a:t>
            </a:r>
            <a:r>
              <a:rPr lang="en-US" dirty="0"/>
              <a:t>("Apple");    </a:t>
            </a:r>
          </a:p>
          <a:p>
            <a:pPr marL="0" indent="0">
              <a:lnSpc>
                <a:spcPct val="120000"/>
              </a:lnSpc>
              <a:buNone/>
            </a:pPr>
            <a:r>
              <a:rPr lang="en-US" dirty="0"/>
              <a:t>    </a:t>
            </a:r>
            <a:r>
              <a:rPr lang="en-US" dirty="0" err="1"/>
              <a:t>list.add</a:t>
            </a:r>
            <a:r>
              <a:rPr lang="en-US" dirty="0"/>
              <a:t>("Banana");    </a:t>
            </a:r>
          </a:p>
          <a:p>
            <a:pPr marL="0" indent="0">
              <a:lnSpc>
                <a:spcPct val="120000"/>
              </a:lnSpc>
              <a:buNone/>
            </a:pPr>
            <a:r>
              <a:rPr lang="en-US" dirty="0"/>
              <a:t>    </a:t>
            </a:r>
            <a:r>
              <a:rPr lang="en-US" dirty="0" err="1"/>
              <a:t>list.add</a:t>
            </a:r>
            <a:r>
              <a:rPr lang="en-US" dirty="0"/>
              <a:t>("Grapes");    </a:t>
            </a:r>
          </a:p>
          <a:p>
            <a:pPr marL="0" indent="0">
              <a:lnSpc>
                <a:spcPct val="120000"/>
              </a:lnSpc>
              <a:buNone/>
            </a:pPr>
            <a:r>
              <a:rPr lang="en-US" dirty="0"/>
              <a:t>    //Traversing list through Iterator  </a:t>
            </a:r>
          </a:p>
          <a:p>
            <a:pPr marL="0" indent="0">
              <a:lnSpc>
                <a:spcPct val="120000"/>
              </a:lnSpc>
              <a:buNone/>
            </a:pPr>
            <a:r>
              <a:rPr lang="en-US" dirty="0"/>
              <a:t>    Iterator </a:t>
            </a:r>
            <a:r>
              <a:rPr lang="en-US" dirty="0" err="1"/>
              <a:t>itr</a:t>
            </a:r>
            <a:r>
              <a:rPr lang="en-US" dirty="0"/>
              <a:t>=</a:t>
            </a:r>
            <a:r>
              <a:rPr lang="en-US" dirty="0" err="1"/>
              <a:t>list.iterator</a:t>
            </a:r>
            <a:r>
              <a:rPr lang="en-US" dirty="0"/>
              <a:t>();          //getting the Iterator  </a:t>
            </a:r>
          </a:p>
          <a:p>
            <a:pPr marL="0" indent="0">
              <a:lnSpc>
                <a:spcPct val="120000"/>
              </a:lnSpc>
              <a:buNone/>
            </a:pPr>
            <a:r>
              <a:rPr lang="en-US" dirty="0"/>
              <a:t>    </a:t>
            </a:r>
            <a:r>
              <a:rPr lang="en-US" b="1" dirty="0"/>
              <a:t>while</a:t>
            </a:r>
            <a:r>
              <a:rPr lang="en-US" dirty="0"/>
              <a:t>(</a:t>
            </a:r>
            <a:r>
              <a:rPr lang="en-US" dirty="0" err="1"/>
              <a:t>itr.hasNext</a:t>
            </a:r>
            <a:r>
              <a:rPr lang="en-US" dirty="0"/>
              <a:t>()){               //check if iterator has the elements  </a:t>
            </a:r>
          </a:p>
          <a:p>
            <a:pPr marL="0" indent="0">
              <a:lnSpc>
                <a:spcPct val="120000"/>
              </a:lnSpc>
              <a:buNone/>
            </a:pPr>
            <a:r>
              <a:rPr lang="en-US" dirty="0"/>
              <a:t>   </a:t>
            </a:r>
            <a:r>
              <a:rPr lang="en-US" dirty="0" err="1"/>
              <a:t>System.out.println</a:t>
            </a:r>
            <a:r>
              <a:rPr lang="en-US" dirty="0"/>
              <a:t>(</a:t>
            </a:r>
            <a:r>
              <a:rPr lang="en-US" dirty="0" err="1"/>
              <a:t>itr.next</a:t>
            </a:r>
            <a:r>
              <a:rPr lang="en-US" dirty="0"/>
              <a:t>());</a:t>
            </a:r>
          </a:p>
          <a:p>
            <a:pPr marL="0" indent="0">
              <a:lnSpc>
                <a:spcPct val="120000"/>
              </a:lnSpc>
              <a:buNone/>
            </a:pPr>
            <a:r>
              <a:rPr lang="en-US" dirty="0"/>
              <a:t>   //printing the element and move </a:t>
            </a:r>
            <a:r>
              <a:rPr lang="en-US" dirty="0" err="1"/>
              <a:t>tonext</a:t>
            </a:r>
            <a:r>
              <a:rPr lang="en-US" dirty="0"/>
              <a:t>  </a:t>
            </a:r>
          </a:p>
          <a:p>
            <a:pPr marL="0" indent="0">
              <a:lnSpc>
                <a:spcPct val="120000"/>
              </a:lnSpc>
              <a:buNone/>
            </a:pPr>
            <a:r>
              <a:rPr lang="en-US" dirty="0"/>
              <a:t>  }  </a:t>
            </a:r>
          </a:p>
          <a:p>
            <a:endParaRPr lang="en-US" dirty="0"/>
          </a:p>
        </p:txBody>
      </p:sp>
    </p:spTree>
    <p:extLst>
      <p:ext uri="{BB962C8B-B14F-4D97-AF65-F5344CB8AC3E}">
        <p14:creationId xmlns:p14="http://schemas.microsoft.com/office/powerpoint/2010/main" val="86590364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dirty="0"/>
              <a:t>Iterating </a:t>
            </a:r>
            <a:r>
              <a:rPr lang="en-US" dirty="0" err="1"/>
              <a:t>ArrayList</a:t>
            </a:r>
            <a:r>
              <a:rPr lang="en-US" dirty="0"/>
              <a:t> using For-each loop</a:t>
            </a:r>
            <a:br>
              <a:rPr lang="en-US" dirty="0"/>
            </a:br>
            <a:endParaRPr lang="en-US" dirty="0"/>
          </a:p>
        </p:txBody>
      </p:sp>
      <p:sp>
        <p:nvSpPr>
          <p:cNvPr id="3" name="Content Placeholder 2"/>
          <p:cNvSpPr>
            <a:spLocks noGrp="1"/>
          </p:cNvSpPr>
          <p:nvPr>
            <p:ph idx="1"/>
          </p:nvPr>
        </p:nvSpPr>
        <p:spPr>
          <a:xfrm>
            <a:off x="0" y="1752600"/>
            <a:ext cx="8686800" cy="5105400"/>
          </a:xfrm>
        </p:spPr>
        <p:txBody>
          <a:bodyPr>
            <a:normAutofit fontScale="62500" lnSpcReduction="20000"/>
          </a:bodyPr>
          <a:lstStyle/>
          <a:p>
            <a:pPr marL="0" indent="0">
              <a:buNone/>
            </a:pPr>
            <a:r>
              <a:rPr lang="en-US" sz="4000" b="1" dirty="0"/>
              <a:t>import</a:t>
            </a:r>
            <a:r>
              <a:rPr lang="en-US" sz="4000" dirty="0"/>
              <a:t> java.util.*;  </a:t>
            </a:r>
          </a:p>
          <a:p>
            <a:pPr marL="0" indent="0">
              <a:buNone/>
            </a:pPr>
            <a:r>
              <a:rPr lang="en-US" sz="4000" b="1" dirty="0"/>
              <a:t>public</a:t>
            </a:r>
            <a:r>
              <a:rPr lang="en-US" sz="4000" dirty="0"/>
              <a:t> </a:t>
            </a:r>
            <a:r>
              <a:rPr lang="en-US" sz="4000" b="1" dirty="0"/>
              <a:t>class</a:t>
            </a:r>
            <a:r>
              <a:rPr lang="en-US" sz="4000" dirty="0"/>
              <a:t> ArrayListExample3{  </a:t>
            </a:r>
          </a:p>
          <a:p>
            <a:pPr marL="0" indent="0">
              <a:buNone/>
            </a:pPr>
            <a:r>
              <a:rPr lang="en-US" sz="4000" dirty="0"/>
              <a:t>       </a:t>
            </a:r>
            <a:r>
              <a:rPr lang="en-US" sz="4000" b="1" dirty="0"/>
              <a:t>public</a:t>
            </a:r>
            <a:r>
              <a:rPr lang="en-US" sz="4000" dirty="0"/>
              <a:t> </a:t>
            </a:r>
            <a:r>
              <a:rPr lang="en-US" sz="4000" b="1" dirty="0"/>
              <a:t>static</a:t>
            </a:r>
            <a:r>
              <a:rPr lang="en-US" sz="4000" dirty="0"/>
              <a:t> </a:t>
            </a:r>
            <a:r>
              <a:rPr lang="en-US" sz="4000" b="1" dirty="0"/>
              <a:t>void</a:t>
            </a:r>
            <a:r>
              <a:rPr lang="en-US" sz="4000" dirty="0"/>
              <a:t> main(String </a:t>
            </a:r>
            <a:r>
              <a:rPr lang="en-US" sz="4000" dirty="0" err="1"/>
              <a:t>args</a:t>
            </a:r>
            <a:r>
              <a:rPr lang="en-US" sz="4000" dirty="0"/>
              <a:t>[]){  </a:t>
            </a:r>
          </a:p>
          <a:p>
            <a:pPr marL="0" indent="0">
              <a:buNone/>
            </a:pPr>
            <a:r>
              <a:rPr lang="en-US" sz="4000" dirty="0"/>
              <a:t>       </a:t>
            </a:r>
            <a:r>
              <a:rPr lang="en-US" sz="4000" dirty="0" err="1"/>
              <a:t>ArrayList</a:t>
            </a:r>
            <a:r>
              <a:rPr lang="en-US" sz="4000" dirty="0"/>
              <a:t>&lt;String&gt; list=</a:t>
            </a:r>
            <a:r>
              <a:rPr lang="en-US" sz="4000" b="1" dirty="0"/>
              <a:t>new</a:t>
            </a:r>
            <a:r>
              <a:rPr lang="en-US" sz="4000" dirty="0"/>
              <a:t> </a:t>
            </a:r>
            <a:r>
              <a:rPr lang="en-US" sz="4000" dirty="0" err="1"/>
              <a:t>ArrayList</a:t>
            </a:r>
            <a:r>
              <a:rPr lang="en-US" sz="4000" dirty="0"/>
              <a:t>&lt;String&gt;();</a:t>
            </a:r>
          </a:p>
          <a:p>
            <a:pPr marL="0" indent="0">
              <a:buNone/>
            </a:pPr>
            <a:r>
              <a:rPr lang="en-US" sz="4000" dirty="0"/>
              <a:t>       </a:t>
            </a:r>
            <a:r>
              <a:rPr lang="en-US" sz="4000" dirty="0" err="1"/>
              <a:t>list.add</a:t>
            </a:r>
            <a:r>
              <a:rPr lang="en-US" sz="4000" dirty="0"/>
              <a:t>("Mango");  </a:t>
            </a:r>
          </a:p>
          <a:p>
            <a:pPr marL="0" indent="0">
              <a:buNone/>
            </a:pPr>
            <a:r>
              <a:rPr lang="en-US" sz="4000" dirty="0"/>
              <a:t>       </a:t>
            </a:r>
            <a:r>
              <a:rPr lang="en-US" sz="4000" dirty="0" err="1"/>
              <a:t>list.add</a:t>
            </a:r>
            <a:r>
              <a:rPr lang="en-US" sz="4000" dirty="0"/>
              <a:t>("Apple");    </a:t>
            </a:r>
          </a:p>
          <a:p>
            <a:pPr marL="0" indent="0">
              <a:buNone/>
            </a:pPr>
            <a:r>
              <a:rPr lang="en-US" sz="4000" dirty="0"/>
              <a:t>       </a:t>
            </a:r>
            <a:r>
              <a:rPr lang="en-US" sz="4000" dirty="0" err="1"/>
              <a:t>list.add</a:t>
            </a:r>
            <a:r>
              <a:rPr lang="en-US" sz="4000" dirty="0"/>
              <a:t>("Banana");    </a:t>
            </a:r>
          </a:p>
          <a:p>
            <a:pPr marL="0" indent="0">
              <a:buNone/>
            </a:pPr>
            <a:r>
              <a:rPr lang="en-US" sz="4000" dirty="0"/>
              <a:t>       </a:t>
            </a:r>
            <a:r>
              <a:rPr lang="en-US" sz="4000" dirty="0" err="1"/>
              <a:t>list.add</a:t>
            </a:r>
            <a:r>
              <a:rPr lang="en-US" sz="4000" dirty="0"/>
              <a:t>("Grapes");    </a:t>
            </a:r>
          </a:p>
          <a:p>
            <a:pPr marL="0" indent="0">
              <a:buNone/>
            </a:pPr>
            <a:r>
              <a:rPr lang="en-US" sz="4000" dirty="0"/>
              <a:t>        </a:t>
            </a:r>
            <a:r>
              <a:rPr lang="en-US" sz="4000" b="1" dirty="0"/>
              <a:t>for</a:t>
            </a:r>
            <a:r>
              <a:rPr lang="en-US" sz="4000" dirty="0"/>
              <a:t>(String </a:t>
            </a:r>
            <a:r>
              <a:rPr lang="en-US" sz="4000" dirty="0" err="1"/>
              <a:t>fruit:list</a:t>
            </a:r>
            <a:r>
              <a:rPr lang="en-US" sz="4000" dirty="0"/>
              <a:t>)    </a:t>
            </a:r>
          </a:p>
          <a:p>
            <a:pPr marL="0" indent="0">
              <a:buNone/>
            </a:pPr>
            <a:r>
              <a:rPr lang="en-US" sz="4000" dirty="0"/>
              <a:t>           </a:t>
            </a:r>
            <a:r>
              <a:rPr lang="en-US" sz="4000" dirty="0" err="1"/>
              <a:t>System.out.println</a:t>
            </a:r>
            <a:r>
              <a:rPr lang="en-US" sz="4000" dirty="0"/>
              <a:t>(fruit);    </a:t>
            </a:r>
          </a:p>
          <a:p>
            <a:pPr marL="0" indent="0">
              <a:buNone/>
            </a:pPr>
            <a:r>
              <a:rPr lang="en-US" sz="4000" dirty="0"/>
              <a:t> }  </a:t>
            </a:r>
          </a:p>
          <a:p>
            <a:pPr marL="0" indent="0">
              <a:buNone/>
            </a:pPr>
            <a:r>
              <a:rPr lang="en-US" sz="4000" dirty="0"/>
              <a:t>}  </a:t>
            </a:r>
          </a:p>
          <a:p>
            <a:endParaRPr lang="en-US" dirty="0"/>
          </a:p>
        </p:txBody>
      </p:sp>
    </p:spTree>
    <p:extLst>
      <p:ext uri="{BB962C8B-B14F-4D97-AF65-F5344CB8AC3E}">
        <p14:creationId xmlns:p14="http://schemas.microsoft.com/office/powerpoint/2010/main" val="260272181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dirty="0"/>
              <a:t>Get and Set </a:t>
            </a:r>
            <a:r>
              <a:rPr lang="en-US" dirty="0" err="1"/>
              <a:t>ArrayList</a:t>
            </a:r>
            <a:br>
              <a:rPr lang="en-US" dirty="0"/>
            </a:br>
            <a:endParaRPr lang="en-US" dirty="0"/>
          </a:p>
        </p:txBody>
      </p:sp>
      <p:sp>
        <p:nvSpPr>
          <p:cNvPr id="3" name="Content Placeholder 2"/>
          <p:cNvSpPr>
            <a:spLocks noGrp="1"/>
          </p:cNvSpPr>
          <p:nvPr>
            <p:ph idx="1"/>
          </p:nvPr>
        </p:nvSpPr>
        <p:spPr>
          <a:xfrm>
            <a:off x="0" y="1600200"/>
            <a:ext cx="8991600" cy="4525963"/>
          </a:xfrm>
        </p:spPr>
        <p:txBody>
          <a:bodyPr/>
          <a:lstStyle/>
          <a:p>
            <a:r>
              <a:rPr lang="en-US" dirty="0"/>
              <a:t>The </a:t>
            </a:r>
            <a:r>
              <a:rPr lang="en-US" i="1" dirty="0"/>
              <a:t>get() method</a:t>
            </a:r>
            <a:r>
              <a:rPr lang="en-US" dirty="0"/>
              <a:t> returns the element at the specified index, whereas the </a:t>
            </a:r>
            <a:r>
              <a:rPr lang="en-US" i="1" dirty="0"/>
              <a:t>set() method</a:t>
            </a:r>
            <a:r>
              <a:rPr lang="en-US" dirty="0"/>
              <a:t> changes the element.</a:t>
            </a:r>
          </a:p>
        </p:txBody>
      </p:sp>
    </p:spTree>
    <p:extLst>
      <p:ext uri="{BB962C8B-B14F-4D97-AF65-F5344CB8AC3E}">
        <p14:creationId xmlns:p14="http://schemas.microsoft.com/office/powerpoint/2010/main" val="162043724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lstStyle/>
          <a:p>
            <a:r>
              <a:rPr lang="en-US" dirty="0"/>
              <a:t>Example</a:t>
            </a:r>
          </a:p>
        </p:txBody>
      </p:sp>
      <p:sp>
        <p:nvSpPr>
          <p:cNvPr id="3" name="Content Placeholder 2"/>
          <p:cNvSpPr>
            <a:spLocks noGrp="1"/>
          </p:cNvSpPr>
          <p:nvPr>
            <p:ph idx="1"/>
          </p:nvPr>
        </p:nvSpPr>
        <p:spPr>
          <a:xfrm>
            <a:off x="457200" y="1600200"/>
            <a:ext cx="8229600" cy="5105400"/>
          </a:xfrm>
        </p:spPr>
        <p:txBody>
          <a:bodyPr>
            <a:normAutofit lnSpcReduction="10000"/>
          </a:bodyPr>
          <a:lstStyle/>
          <a:p>
            <a:pPr marL="0" indent="0">
              <a:buNone/>
            </a:pPr>
            <a:r>
              <a:rPr lang="en-US" b="1" dirty="0"/>
              <a:t>import</a:t>
            </a:r>
            <a:r>
              <a:rPr lang="en-US" dirty="0"/>
              <a:t> java.util.*;  </a:t>
            </a:r>
          </a:p>
          <a:p>
            <a:pPr marL="0" indent="0">
              <a:buNone/>
            </a:pPr>
            <a:r>
              <a:rPr lang="en-US" b="1" dirty="0"/>
              <a:t>public</a:t>
            </a:r>
            <a:r>
              <a:rPr lang="en-US" dirty="0"/>
              <a:t> </a:t>
            </a:r>
            <a:r>
              <a:rPr lang="en-US" b="1" dirty="0"/>
              <a:t>class</a:t>
            </a:r>
            <a:r>
              <a:rPr lang="en-US" dirty="0"/>
              <a:t> ArrayListExample4{  </a:t>
            </a:r>
          </a:p>
          <a:p>
            <a:pPr marL="0" indent="0">
              <a:buNone/>
            </a:pPr>
            <a:r>
              <a:rPr lang="en-US" dirty="0"/>
              <a:t> </a:t>
            </a: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  </a:t>
            </a:r>
          </a:p>
          <a:p>
            <a:pPr marL="0" indent="0">
              <a:buNone/>
            </a:pPr>
            <a:r>
              <a:rPr lang="en-US" dirty="0"/>
              <a:t>  </a:t>
            </a:r>
            <a:r>
              <a:rPr lang="en-US" dirty="0" err="1"/>
              <a:t>ArrayList</a:t>
            </a:r>
            <a:r>
              <a:rPr lang="en-US" dirty="0"/>
              <a:t>&lt;String&gt; al=</a:t>
            </a:r>
            <a:r>
              <a:rPr lang="en-US" b="1" dirty="0"/>
              <a:t>new</a:t>
            </a:r>
            <a:r>
              <a:rPr lang="en-US" dirty="0"/>
              <a:t> </a:t>
            </a:r>
            <a:r>
              <a:rPr lang="en-US" dirty="0" err="1"/>
              <a:t>ArrayList</a:t>
            </a:r>
            <a:r>
              <a:rPr lang="en-US" dirty="0"/>
              <a:t>&lt;String&gt;();  </a:t>
            </a:r>
          </a:p>
          <a:p>
            <a:pPr marL="0" indent="0">
              <a:buNone/>
            </a:pPr>
            <a:r>
              <a:rPr lang="en-US" dirty="0"/>
              <a:t>  </a:t>
            </a:r>
            <a:r>
              <a:rPr lang="en-US" dirty="0" err="1"/>
              <a:t>al.add</a:t>
            </a:r>
            <a:r>
              <a:rPr lang="en-US" dirty="0"/>
              <a:t>("Mango");  </a:t>
            </a:r>
          </a:p>
          <a:p>
            <a:pPr marL="0" indent="0">
              <a:buNone/>
            </a:pPr>
            <a:r>
              <a:rPr lang="en-US" dirty="0"/>
              <a:t>  </a:t>
            </a:r>
            <a:r>
              <a:rPr lang="en-US" dirty="0" err="1"/>
              <a:t>al.add</a:t>
            </a:r>
            <a:r>
              <a:rPr lang="en-US" dirty="0"/>
              <a:t>("Apple");  </a:t>
            </a:r>
          </a:p>
          <a:p>
            <a:pPr marL="0" indent="0">
              <a:buNone/>
            </a:pPr>
            <a:r>
              <a:rPr lang="en-US" dirty="0"/>
              <a:t>  </a:t>
            </a:r>
            <a:r>
              <a:rPr lang="en-US" dirty="0" err="1"/>
              <a:t>al.add</a:t>
            </a:r>
            <a:r>
              <a:rPr lang="en-US" dirty="0"/>
              <a:t>("Banana");  </a:t>
            </a:r>
          </a:p>
          <a:p>
            <a:pPr marL="0" indent="0">
              <a:buNone/>
            </a:pPr>
            <a:r>
              <a:rPr lang="en-US" dirty="0"/>
              <a:t>  </a:t>
            </a:r>
            <a:r>
              <a:rPr lang="en-US" dirty="0" err="1"/>
              <a:t>al.add</a:t>
            </a:r>
            <a:r>
              <a:rPr lang="en-US" dirty="0"/>
              <a:t>("Grapes");  </a:t>
            </a:r>
          </a:p>
          <a:p>
            <a:endParaRPr lang="en-US" dirty="0"/>
          </a:p>
        </p:txBody>
      </p:sp>
    </p:spTree>
    <p:extLst>
      <p:ext uri="{BB962C8B-B14F-4D97-AF65-F5344CB8AC3E}">
        <p14:creationId xmlns:p14="http://schemas.microsoft.com/office/powerpoint/2010/main" val="269708516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lstStyle/>
          <a:p>
            <a:r>
              <a:rPr lang="en-US" dirty="0"/>
              <a:t>Cont..</a:t>
            </a:r>
          </a:p>
        </p:txBody>
      </p:sp>
      <p:sp>
        <p:nvSpPr>
          <p:cNvPr id="3" name="Content Placeholder 2"/>
          <p:cNvSpPr>
            <a:spLocks noGrp="1"/>
          </p:cNvSpPr>
          <p:nvPr>
            <p:ph idx="1"/>
          </p:nvPr>
        </p:nvSpPr>
        <p:spPr>
          <a:xfrm>
            <a:off x="0" y="1295400"/>
            <a:ext cx="8915400" cy="5562600"/>
          </a:xfrm>
        </p:spPr>
        <p:txBody>
          <a:bodyPr>
            <a:normAutofit fontScale="92500" lnSpcReduction="10000"/>
          </a:bodyPr>
          <a:lstStyle/>
          <a:p>
            <a:pPr marL="0" indent="0">
              <a:buNone/>
            </a:pPr>
            <a:r>
              <a:rPr lang="en-US" dirty="0"/>
              <a:t>//accessing the element    </a:t>
            </a:r>
          </a:p>
          <a:p>
            <a:pPr marL="0" indent="0">
              <a:buNone/>
            </a:pPr>
            <a:r>
              <a:rPr lang="en-US" dirty="0"/>
              <a:t> </a:t>
            </a:r>
            <a:r>
              <a:rPr lang="en-US" dirty="0" err="1"/>
              <a:t>System.out.println</a:t>
            </a:r>
            <a:r>
              <a:rPr lang="en-US" dirty="0"/>
              <a:t>("Returning element: "+</a:t>
            </a:r>
            <a:r>
              <a:rPr lang="en-US" dirty="0" err="1"/>
              <a:t>al.get</a:t>
            </a:r>
            <a:r>
              <a:rPr lang="en-US" dirty="0"/>
              <a:t>(1));</a:t>
            </a:r>
          </a:p>
          <a:p>
            <a:pPr marL="0" indent="0">
              <a:buNone/>
            </a:pPr>
            <a:r>
              <a:rPr lang="en-US" sz="3000" dirty="0"/>
              <a:t>//it will return the 2nd element, because index starts from 0  </a:t>
            </a:r>
          </a:p>
          <a:p>
            <a:pPr marL="0" indent="0">
              <a:buNone/>
            </a:pPr>
            <a:r>
              <a:rPr lang="en-US" dirty="0"/>
              <a:t>  //changing the element  </a:t>
            </a:r>
          </a:p>
          <a:p>
            <a:pPr marL="0" indent="0">
              <a:buNone/>
            </a:pPr>
            <a:r>
              <a:rPr lang="en-US" dirty="0"/>
              <a:t>  </a:t>
            </a:r>
            <a:r>
              <a:rPr lang="en-US" dirty="0" err="1"/>
              <a:t>al.set</a:t>
            </a:r>
            <a:r>
              <a:rPr lang="en-US" dirty="0"/>
              <a:t>(1,"Dates");  </a:t>
            </a:r>
          </a:p>
          <a:p>
            <a:pPr marL="0" indent="0">
              <a:buNone/>
            </a:pPr>
            <a:r>
              <a:rPr lang="en-US" dirty="0"/>
              <a:t>  //Traversing list  </a:t>
            </a:r>
          </a:p>
          <a:p>
            <a:pPr marL="0" indent="0">
              <a:buNone/>
            </a:pPr>
            <a:r>
              <a:rPr lang="en-US" dirty="0"/>
              <a:t>  </a:t>
            </a:r>
            <a:r>
              <a:rPr lang="en-US" b="1" dirty="0"/>
              <a:t>for</a:t>
            </a:r>
            <a:r>
              <a:rPr lang="en-US" dirty="0"/>
              <a:t>(String </a:t>
            </a:r>
            <a:r>
              <a:rPr lang="en-US" dirty="0" err="1"/>
              <a:t>fruit:al</a:t>
            </a:r>
            <a:r>
              <a:rPr lang="en-US" dirty="0"/>
              <a:t>)    </a:t>
            </a:r>
          </a:p>
          <a:p>
            <a:pPr marL="0" indent="0">
              <a:buNone/>
            </a:pPr>
            <a:r>
              <a:rPr lang="en-US" dirty="0"/>
              <a:t>    </a:t>
            </a:r>
            <a:r>
              <a:rPr lang="en-US" dirty="0" err="1"/>
              <a:t>System.out.println</a:t>
            </a:r>
            <a:r>
              <a:rPr lang="en-US" dirty="0"/>
              <a:t>(fruit);    </a:t>
            </a:r>
          </a:p>
          <a:p>
            <a:pPr marL="0" indent="0">
              <a:buNone/>
            </a:pPr>
            <a:r>
              <a:rPr lang="en-US" dirty="0"/>
              <a:t> }  </a:t>
            </a:r>
          </a:p>
          <a:p>
            <a:pPr marL="0" indent="0">
              <a:buNone/>
            </a:pPr>
            <a:r>
              <a:rPr lang="en-US" dirty="0"/>
              <a:t>}  </a:t>
            </a:r>
          </a:p>
          <a:p>
            <a:endParaRPr lang="en-US" dirty="0"/>
          </a:p>
        </p:txBody>
      </p:sp>
    </p:spTree>
    <p:extLst>
      <p:ext uri="{BB962C8B-B14F-4D97-AF65-F5344CB8AC3E}">
        <p14:creationId xmlns:p14="http://schemas.microsoft.com/office/powerpoint/2010/main" val="258432457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dirty="0" err="1"/>
              <a:t>ArrayList</a:t>
            </a:r>
            <a:endParaRPr lang="en-US" dirty="0"/>
          </a:p>
        </p:txBody>
      </p:sp>
      <p:sp>
        <p:nvSpPr>
          <p:cNvPr id="3" name="Content Placeholder 2"/>
          <p:cNvSpPr>
            <a:spLocks noGrp="1"/>
          </p:cNvSpPr>
          <p:nvPr>
            <p:ph idx="1"/>
          </p:nvPr>
        </p:nvSpPr>
        <p:spPr>
          <a:xfrm>
            <a:off x="0" y="1600200"/>
            <a:ext cx="8991600" cy="4525963"/>
          </a:xfrm>
        </p:spPr>
        <p:txBody>
          <a:bodyPr/>
          <a:lstStyle/>
          <a:p>
            <a:pPr algn="just"/>
            <a:r>
              <a:rPr lang="en-US" dirty="0"/>
              <a:t>Java </a:t>
            </a:r>
            <a:r>
              <a:rPr lang="en-US" b="1" dirty="0" err="1"/>
              <a:t>ArrayList</a:t>
            </a:r>
            <a:r>
              <a:rPr lang="en-US" dirty="0"/>
              <a:t> class uses a </a:t>
            </a:r>
            <a:r>
              <a:rPr lang="en-US" i="1" dirty="0"/>
              <a:t>dynamic array</a:t>
            </a:r>
            <a:r>
              <a:rPr lang="en-US" dirty="0"/>
              <a:t> for storing the elements. It is like an array, but there is </a:t>
            </a:r>
            <a:r>
              <a:rPr lang="en-US" i="1" dirty="0"/>
              <a:t>no size limit</a:t>
            </a:r>
            <a:r>
              <a:rPr lang="en-US" dirty="0"/>
              <a:t>. We can add or remove elements anytime. So, it is much more flexible than the traditional array. It is found in the </a:t>
            </a:r>
            <a:r>
              <a:rPr lang="en-US" i="1" dirty="0"/>
              <a:t>java.util</a:t>
            </a:r>
            <a:r>
              <a:rPr lang="en-US" dirty="0"/>
              <a:t> package. It is like the Vector in C++.</a:t>
            </a:r>
          </a:p>
        </p:txBody>
      </p:sp>
    </p:spTree>
    <p:extLst>
      <p:ext uri="{BB962C8B-B14F-4D97-AF65-F5344CB8AC3E}">
        <p14:creationId xmlns:p14="http://schemas.microsoft.com/office/powerpoint/2010/main" val="395857661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dirty="0"/>
              <a:t>Cont..</a:t>
            </a:r>
          </a:p>
        </p:txBody>
      </p:sp>
      <p:sp>
        <p:nvSpPr>
          <p:cNvPr id="3" name="Content Placeholder 2"/>
          <p:cNvSpPr>
            <a:spLocks noGrp="1"/>
          </p:cNvSpPr>
          <p:nvPr>
            <p:ph idx="1"/>
          </p:nvPr>
        </p:nvSpPr>
        <p:spPr>
          <a:xfrm>
            <a:off x="76200" y="1600200"/>
            <a:ext cx="8915400" cy="4525963"/>
          </a:xfrm>
        </p:spPr>
        <p:txBody>
          <a:bodyPr/>
          <a:lstStyle/>
          <a:p>
            <a:pPr algn="just"/>
            <a:r>
              <a:rPr lang="en-US" dirty="0"/>
              <a:t>The </a:t>
            </a:r>
            <a:r>
              <a:rPr lang="en-US" dirty="0" err="1"/>
              <a:t>ArrayList</a:t>
            </a:r>
            <a:r>
              <a:rPr lang="en-US" dirty="0"/>
              <a:t> in Java can have the duplicate elements also. It implements the List interface so we can use all the methods of List interface here. The </a:t>
            </a:r>
            <a:r>
              <a:rPr lang="en-US" dirty="0" err="1"/>
              <a:t>ArrayList</a:t>
            </a:r>
            <a:r>
              <a:rPr lang="en-US" dirty="0"/>
              <a:t> maintains the insertion order internally.</a:t>
            </a:r>
          </a:p>
          <a:p>
            <a:pPr algn="just"/>
            <a:r>
              <a:rPr lang="en-US" dirty="0"/>
              <a:t>It inherits the </a:t>
            </a:r>
            <a:r>
              <a:rPr lang="en-US" dirty="0" err="1"/>
              <a:t>AbstractList</a:t>
            </a:r>
            <a:r>
              <a:rPr lang="en-US" dirty="0"/>
              <a:t> class and implements List interface.</a:t>
            </a:r>
          </a:p>
          <a:p>
            <a:endParaRPr lang="en-US" dirty="0"/>
          </a:p>
        </p:txBody>
      </p:sp>
    </p:spTree>
    <p:extLst>
      <p:ext uri="{BB962C8B-B14F-4D97-AF65-F5344CB8AC3E}">
        <p14:creationId xmlns:p14="http://schemas.microsoft.com/office/powerpoint/2010/main" val="307191590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sz="4000" b="1" dirty="0"/>
              <a:t>Important Point </a:t>
            </a:r>
          </a:p>
        </p:txBody>
      </p:sp>
      <p:sp>
        <p:nvSpPr>
          <p:cNvPr id="3" name="Content Placeholder 2"/>
          <p:cNvSpPr>
            <a:spLocks noGrp="1"/>
          </p:cNvSpPr>
          <p:nvPr>
            <p:ph idx="1"/>
          </p:nvPr>
        </p:nvSpPr>
        <p:spPr>
          <a:xfrm>
            <a:off x="76200" y="1600200"/>
            <a:ext cx="9067800" cy="4876800"/>
          </a:xfrm>
        </p:spPr>
        <p:txBody>
          <a:bodyPr>
            <a:normAutofit fontScale="92500" lnSpcReduction="10000"/>
          </a:bodyPr>
          <a:lstStyle/>
          <a:p>
            <a:pPr algn="just"/>
            <a:r>
              <a:rPr lang="en-US" dirty="0"/>
              <a:t>Java </a:t>
            </a:r>
            <a:r>
              <a:rPr lang="en-US" dirty="0" err="1"/>
              <a:t>ArrayList</a:t>
            </a:r>
            <a:r>
              <a:rPr lang="en-US" dirty="0"/>
              <a:t> class can contain duplicate elements.</a:t>
            </a:r>
          </a:p>
          <a:p>
            <a:pPr algn="just"/>
            <a:r>
              <a:rPr lang="en-US" dirty="0"/>
              <a:t>Java </a:t>
            </a:r>
            <a:r>
              <a:rPr lang="en-US" dirty="0" err="1"/>
              <a:t>ArrayList</a:t>
            </a:r>
            <a:r>
              <a:rPr lang="en-US" dirty="0"/>
              <a:t> class maintains insertion order.</a:t>
            </a:r>
          </a:p>
          <a:p>
            <a:pPr algn="just"/>
            <a:r>
              <a:rPr lang="en-US" dirty="0"/>
              <a:t>Java </a:t>
            </a:r>
            <a:r>
              <a:rPr lang="en-US" dirty="0" err="1"/>
              <a:t>ArrayList</a:t>
            </a:r>
            <a:r>
              <a:rPr lang="en-US" dirty="0"/>
              <a:t> class is non synchronized.</a:t>
            </a:r>
          </a:p>
          <a:p>
            <a:pPr algn="just"/>
            <a:r>
              <a:rPr lang="en-US" dirty="0"/>
              <a:t>Java </a:t>
            </a:r>
            <a:r>
              <a:rPr lang="en-US" dirty="0" err="1"/>
              <a:t>ArrayList</a:t>
            </a:r>
            <a:r>
              <a:rPr lang="en-US" dirty="0"/>
              <a:t> allows random access because array works at the index basis.</a:t>
            </a:r>
          </a:p>
          <a:p>
            <a:pPr algn="just"/>
            <a:r>
              <a:rPr lang="en-US" dirty="0"/>
              <a:t>In </a:t>
            </a:r>
            <a:r>
              <a:rPr lang="en-US" dirty="0" err="1"/>
              <a:t>ArrayList</a:t>
            </a:r>
            <a:r>
              <a:rPr lang="en-US" dirty="0"/>
              <a:t>, manipulation is little bit slower than the </a:t>
            </a:r>
            <a:r>
              <a:rPr lang="en-US" dirty="0" err="1"/>
              <a:t>LinkedList</a:t>
            </a:r>
            <a:r>
              <a:rPr lang="en-US" dirty="0"/>
              <a:t> in Java because a lot of shifting needs to occur if any element is removed from the array list.</a:t>
            </a:r>
          </a:p>
          <a:p>
            <a:endParaRPr lang="en-US" dirty="0"/>
          </a:p>
        </p:txBody>
      </p:sp>
    </p:spTree>
    <p:extLst>
      <p:ext uri="{BB962C8B-B14F-4D97-AF65-F5344CB8AC3E}">
        <p14:creationId xmlns:p14="http://schemas.microsoft.com/office/powerpoint/2010/main" val="142860752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lstStyle/>
          <a:p>
            <a:r>
              <a:rPr lang="en-US" dirty="0"/>
              <a:t>Cont..</a:t>
            </a:r>
          </a:p>
        </p:txBody>
      </p:sp>
      <p:sp>
        <p:nvSpPr>
          <p:cNvPr id="3" name="Content Placeholder 2"/>
          <p:cNvSpPr>
            <a:spLocks noGrp="1"/>
          </p:cNvSpPr>
          <p:nvPr>
            <p:ph idx="1"/>
          </p:nvPr>
        </p:nvSpPr>
        <p:spPr>
          <a:xfrm>
            <a:off x="0" y="1447800"/>
            <a:ext cx="9144000" cy="5410200"/>
          </a:xfrm>
        </p:spPr>
        <p:txBody>
          <a:bodyPr/>
          <a:lstStyle/>
          <a:p>
            <a:pPr algn="just"/>
            <a:r>
              <a:rPr lang="en-US" dirty="0" err="1"/>
              <a:t>ArrayList</a:t>
            </a:r>
            <a:r>
              <a:rPr lang="en-US" dirty="0"/>
              <a:t> is a part of </a:t>
            </a:r>
            <a:r>
              <a:rPr lang="en-US" b="1" u="sng" dirty="0"/>
              <a:t>collection framework</a:t>
            </a:r>
            <a:r>
              <a:rPr lang="en-US" dirty="0"/>
              <a:t> and is present in java.util package. It provides us with dynamic arrays in Java. Though, it may be slower than standard arrays but can be helpful in programs where lots of manipulation in the array is needed. This class is found in </a:t>
            </a:r>
            <a:r>
              <a:rPr lang="en-US" b="1" u="sng" dirty="0">
                <a:hlinkClick r:id="rId2"/>
              </a:rPr>
              <a:t>java.util</a:t>
            </a:r>
            <a:r>
              <a:rPr lang="en-US" dirty="0"/>
              <a:t> package. </a:t>
            </a:r>
          </a:p>
          <a:p>
            <a:endParaRPr lang="en-US" dirty="0"/>
          </a:p>
        </p:txBody>
      </p:sp>
      <p:pic>
        <p:nvPicPr>
          <p:cNvPr id="1026" name="Picture 2" descr="ArrayList in Jav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876800"/>
            <a:ext cx="9144001"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743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dirty="0"/>
              <a:t>Example</a:t>
            </a:r>
          </a:p>
        </p:txBody>
      </p:sp>
      <p:sp>
        <p:nvSpPr>
          <p:cNvPr id="3" name="Content Placeholder 2"/>
          <p:cNvSpPr>
            <a:spLocks noGrp="1"/>
          </p:cNvSpPr>
          <p:nvPr>
            <p:ph idx="1"/>
          </p:nvPr>
        </p:nvSpPr>
        <p:spPr/>
        <p:txBody>
          <a:bodyPr/>
          <a:lstStyle/>
          <a:p>
            <a:endParaRPr lang="en-US" dirty="0"/>
          </a:p>
        </p:txBody>
      </p:sp>
      <p:pic>
        <p:nvPicPr>
          <p:cNvPr id="2050" name="Picture 2" descr="https://media.geeksforgeeks.org/wp-content/uploads/20210908120146/ArrayListIntegerObjecttype-660x26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07720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58940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dirty="0"/>
              <a:t>Constructors of </a:t>
            </a:r>
            <a:r>
              <a:rPr lang="en-US" dirty="0" err="1"/>
              <a:t>ArrayList</a:t>
            </a:r>
            <a:br>
              <a:rPr lang="en-US" dirty="0"/>
            </a:br>
            <a:endParaRPr lang="en-US" dirty="0"/>
          </a:p>
        </p:txBody>
      </p:sp>
      <p:graphicFrame>
        <p:nvGraphicFramePr>
          <p:cNvPr id="4" name="Content Placeholder 3"/>
          <p:cNvGraphicFramePr>
            <a:graphicFrameLocks noGrp="1"/>
          </p:cNvGraphicFramePr>
          <p:nvPr>
            <p:ph idx="1"/>
          </p:nvPr>
        </p:nvGraphicFramePr>
        <p:xfrm>
          <a:off x="533400" y="1676401"/>
          <a:ext cx="8305800" cy="3983357"/>
        </p:xfrm>
        <a:graphic>
          <a:graphicData uri="http://schemas.openxmlformats.org/drawingml/2006/table">
            <a:tbl>
              <a:tblPr/>
              <a:tblGrid>
                <a:gridCol w="4152900">
                  <a:extLst>
                    <a:ext uri="{9D8B030D-6E8A-4147-A177-3AD203B41FA5}">
                      <a16:colId xmlns:a16="http://schemas.microsoft.com/office/drawing/2014/main" val="20000"/>
                    </a:ext>
                  </a:extLst>
                </a:gridCol>
                <a:gridCol w="4152900">
                  <a:extLst>
                    <a:ext uri="{9D8B030D-6E8A-4147-A177-3AD203B41FA5}">
                      <a16:colId xmlns:a16="http://schemas.microsoft.com/office/drawing/2014/main" val="20001"/>
                    </a:ext>
                  </a:extLst>
                </a:gridCol>
              </a:tblGrid>
              <a:tr h="600077">
                <a:tc>
                  <a:txBody>
                    <a:bodyPr/>
                    <a:lstStyle/>
                    <a:p>
                      <a:pPr algn="l" fontAlgn="t"/>
                      <a:r>
                        <a:rPr lang="en-US" sz="2400" b="1" dirty="0">
                          <a:solidFill>
                            <a:srgbClr val="000000"/>
                          </a:solidFill>
                          <a:effectLst/>
                          <a:latin typeface="times new roman"/>
                        </a:rPr>
                        <a:t>Constructor</a:t>
                      </a:r>
                    </a:p>
                  </a:txBody>
                  <a:tcPr marL="114300" marR="114300" marT="114300" marB="114300">
                    <a:lnL w="9525" cap="flat" cmpd="sng" algn="ctr">
                      <a:solidFill>
                        <a:srgbClr val="004EDF"/>
                      </a:solidFill>
                      <a:prstDash val="solid"/>
                      <a:round/>
                      <a:headEnd type="none" w="med" len="med"/>
                      <a:tailEnd type="none" w="med" len="med"/>
                    </a:lnL>
                    <a:lnR w="9525" cap="flat" cmpd="sng" algn="ctr">
                      <a:solidFill>
                        <a:srgbClr val="004EDF"/>
                      </a:solidFill>
                      <a:prstDash val="solid"/>
                      <a:round/>
                      <a:headEnd type="none" w="med" len="med"/>
                      <a:tailEnd type="none" w="med" len="med"/>
                    </a:lnR>
                    <a:lnT w="9525" cap="flat" cmpd="sng" algn="ctr">
                      <a:solidFill>
                        <a:srgbClr val="004EDF"/>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US" sz="2400" b="1" dirty="0">
                          <a:solidFill>
                            <a:srgbClr val="000000"/>
                          </a:solidFill>
                          <a:effectLst/>
                          <a:latin typeface="times new roman"/>
                        </a:rPr>
                        <a:t>Description</a:t>
                      </a:r>
                    </a:p>
                  </a:txBody>
                  <a:tcPr marL="114300" marR="114300" marT="114300" marB="114300">
                    <a:lnL w="9525" cap="flat" cmpd="sng" algn="ctr">
                      <a:solidFill>
                        <a:srgbClr val="004EDF"/>
                      </a:solidFill>
                      <a:prstDash val="solid"/>
                      <a:round/>
                      <a:headEnd type="none" w="med" len="med"/>
                      <a:tailEnd type="none" w="med" len="med"/>
                    </a:lnL>
                    <a:lnR w="9525" cap="flat" cmpd="sng" algn="ctr">
                      <a:solidFill>
                        <a:srgbClr val="004EDF"/>
                      </a:solidFill>
                      <a:prstDash val="solid"/>
                      <a:round/>
                      <a:headEnd type="none" w="med" len="med"/>
                      <a:tailEnd type="none" w="med" len="med"/>
                    </a:lnR>
                    <a:lnT w="9525" cap="flat" cmpd="sng" algn="ctr">
                      <a:solidFill>
                        <a:srgbClr val="004EDF"/>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extLst>
                  <a:ext uri="{0D108BD9-81ED-4DB2-BD59-A6C34878D82A}">
                    <a16:rowId xmlns:a16="http://schemas.microsoft.com/office/drawing/2014/main" val="10000"/>
                  </a:ext>
                </a:extLst>
              </a:tr>
              <a:tr h="836471">
                <a:tc>
                  <a:txBody>
                    <a:bodyPr/>
                    <a:lstStyle/>
                    <a:p>
                      <a:pPr algn="just" fontAlgn="t"/>
                      <a:r>
                        <a:rPr lang="en-US" sz="2400" dirty="0" err="1">
                          <a:solidFill>
                            <a:srgbClr val="333333"/>
                          </a:solidFill>
                          <a:effectLst/>
                          <a:latin typeface="inter-regular"/>
                        </a:rPr>
                        <a:t>ArrayList</a:t>
                      </a:r>
                      <a:r>
                        <a:rPr lang="en-US" sz="2400" dirty="0">
                          <a:solidFill>
                            <a:srgbClr val="333333"/>
                          </a:solidFill>
                          <a:effectLst/>
                          <a:latin typeface="inter-regular"/>
                        </a:rPr>
                        <a:t>()</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2400">
                          <a:solidFill>
                            <a:srgbClr val="333333"/>
                          </a:solidFill>
                          <a:effectLst/>
                          <a:latin typeface="inter-regular"/>
                        </a:rPr>
                        <a:t>It is used to build an empty array list.</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163786">
                <a:tc>
                  <a:txBody>
                    <a:bodyPr/>
                    <a:lstStyle/>
                    <a:p>
                      <a:pPr algn="just" fontAlgn="t"/>
                      <a:r>
                        <a:rPr lang="en-US" sz="2400" dirty="0" err="1">
                          <a:solidFill>
                            <a:srgbClr val="333333"/>
                          </a:solidFill>
                          <a:effectLst/>
                          <a:latin typeface="inter-regular"/>
                        </a:rPr>
                        <a:t>ArrayList</a:t>
                      </a:r>
                      <a:r>
                        <a:rPr lang="en-US" sz="2400" dirty="0">
                          <a:solidFill>
                            <a:srgbClr val="333333"/>
                          </a:solidFill>
                          <a:effectLst/>
                          <a:latin typeface="inter-regular"/>
                        </a:rPr>
                        <a:t>(Collection&lt;? extends E&gt; c)</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2400" dirty="0">
                          <a:solidFill>
                            <a:srgbClr val="333333"/>
                          </a:solidFill>
                          <a:effectLst/>
                          <a:latin typeface="inter-regular"/>
                        </a:rPr>
                        <a:t>It is used to build an array list that is initialized with the elements of the collection c.</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2"/>
                  </a:ext>
                </a:extLst>
              </a:tr>
              <a:tr h="1163786">
                <a:tc>
                  <a:txBody>
                    <a:bodyPr/>
                    <a:lstStyle/>
                    <a:p>
                      <a:pPr algn="just" fontAlgn="t"/>
                      <a:r>
                        <a:rPr lang="en-US" sz="2400" dirty="0" err="1">
                          <a:solidFill>
                            <a:srgbClr val="333333"/>
                          </a:solidFill>
                          <a:effectLst/>
                          <a:latin typeface="inter-regular"/>
                        </a:rPr>
                        <a:t>ArrayList</a:t>
                      </a:r>
                      <a:r>
                        <a:rPr lang="en-US" sz="2400" dirty="0">
                          <a:solidFill>
                            <a:srgbClr val="333333"/>
                          </a:solidFill>
                          <a:effectLst/>
                          <a:latin typeface="inter-regular"/>
                        </a:rPr>
                        <a:t>(</a:t>
                      </a:r>
                      <a:r>
                        <a:rPr lang="en-US" sz="2400" dirty="0" err="1">
                          <a:solidFill>
                            <a:srgbClr val="333333"/>
                          </a:solidFill>
                          <a:effectLst/>
                          <a:latin typeface="inter-regular"/>
                        </a:rPr>
                        <a:t>int</a:t>
                      </a:r>
                      <a:r>
                        <a:rPr lang="en-US" sz="2400" dirty="0">
                          <a:solidFill>
                            <a:srgbClr val="333333"/>
                          </a:solidFill>
                          <a:effectLst/>
                          <a:latin typeface="inter-regular"/>
                        </a:rPr>
                        <a:t> capacity)</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2400" dirty="0">
                          <a:solidFill>
                            <a:srgbClr val="333333"/>
                          </a:solidFill>
                          <a:effectLst/>
                          <a:latin typeface="inter-regular"/>
                        </a:rPr>
                        <a:t>It is used to build an array list that has the specified initial capacity.</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6843199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09600"/>
          </a:xfrm>
        </p:spPr>
        <p:txBody>
          <a:bodyPr>
            <a:normAutofit fontScale="90000"/>
          </a:bodyPr>
          <a:lstStyle/>
          <a:p>
            <a:r>
              <a:rPr lang="en-US" dirty="0"/>
              <a:t>Methods of </a:t>
            </a:r>
            <a:r>
              <a:rPr lang="en-US" dirty="0" err="1"/>
              <a:t>ArrayList</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2603123"/>
              </p:ext>
            </p:extLst>
          </p:nvPr>
        </p:nvGraphicFramePr>
        <p:xfrm>
          <a:off x="0" y="1417637"/>
          <a:ext cx="9143999" cy="5472900"/>
        </p:xfrm>
        <a:graphic>
          <a:graphicData uri="http://schemas.openxmlformats.org/drawingml/2006/table">
            <a:tbl>
              <a:tblPr/>
              <a:tblGrid>
                <a:gridCol w="4860325">
                  <a:extLst>
                    <a:ext uri="{9D8B030D-6E8A-4147-A177-3AD203B41FA5}">
                      <a16:colId xmlns:a16="http://schemas.microsoft.com/office/drawing/2014/main" val="20000"/>
                    </a:ext>
                  </a:extLst>
                </a:gridCol>
                <a:gridCol w="4283674">
                  <a:extLst>
                    <a:ext uri="{9D8B030D-6E8A-4147-A177-3AD203B41FA5}">
                      <a16:colId xmlns:a16="http://schemas.microsoft.com/office/drawing/2014/main" val="20001"/>
                    </a:ext>
                  </a:extLst>
                </a:gridCol>
              </a:tblGrid>
              <a:tr h="415673">
                <a:tc>
                  <a:txBody>
                    <a:bodyPr/>
                    <a:lstStyle/>
                    <a:p>
                      <a:pPr algn="l" fontAlgn="t"/>
                      <a:r>
                        <a:rPr lang="en-US" sz="2000" dirty="0">
                          <a:solidFill>
                            <a:srgbClr val="000000"/>
                          </a:solidFill>
                          <a:effectLst/>
                          <a:latin typeface="times new roman"/>
                        </a:rPr>
                        <a:t>Method</a:t>
                      </a:r>
                    </a:p>
                  </a:txBody>
                  <a:tcPr marL="72069" marR="72069" marT="72069" marB="72069">
                    <a:lnL w="9525" cap="flat" cmpd="sng" algn="ctr">
                      <a:solidFill>
                        <a:srgbClr val="2078DF"/>
                      </a:solidFill>
                      <a:prstDash val="solid"/>
                      <a:round/>
                      <a:headEnd type="none" w="med" len="med"/>
                      <a:tailEnd type="none" w="med" len="med"/>
                    </a:lnL>
                    <a:lnR w="9525" cap="flat" cmpd="sng" algn="ctr">
                      <a:solidFill>
                        <a:srgbClr val="2078DF"/>
                      </a:solidFill>
                      <a:prstDash val="solid"/>
                      <a:round/>
                      <a:headEnd type="none" w="med" len="med"/>
                      <a:tailEnd type="none" w="med" len="med"/>
                    </a:lnR>
                    <a:lnT w="9525" cap="flat" cmpd="sng" algn="ctr">
                      <a:solidFill>
                        <a:srgbClr val="2078DF"/>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US" sz="2000" dirty="0">
                          <a:solidFill>
                            <a:srgbClr val="000000"/>
                          </a:solidFill>
                          <a:effectLst/>
                          <a:latin typeface="times new roman"/>
                        </a:rPr>
                        <a:t>Description</a:t>
                      </a:r>
                    </a:p>
                  </a:txBody>
                  <a:tcPr marL="72069" marR="72069" marT="72069" marB="72069">
                    <a:lnL w="9525" cap="flat" cmpd="sng" algn="ctr">
                      <a:solidFill>
                        <a:srgbClr val="2078DF"/>
                      </a:solidFill>
                      <a:prstDash val="solid"/>
                      <a:round/>
                      <a:headEnd type="none" w="med" len="med"/>
                      <a:tailEnd type="none" w="med" len="med"/>
                    </a:lnL>
                    <a:lnR w="9525" cap="flat" cmpd="sng" algn="ctr">
                      <a:solidFill>
                        <a:srgbClr val="2078DF"/>
                      </a:solidFill>
                      <a:prstDash val="solid"/>
                      <a:round/>
                      <a:headEnd type="none" w="med" len="med"/>
                      <a:tailEnd type="none" w="med" len="med"/>
                    </a:lnR>
                    <a:lnT w="9525" cap="flat" cmpd="sng" algn="ctr">
                      <a:solidFill>
                        <a:srgbClr val="2078DF"/>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extLst>
                  <a:ext uri="{0D108BD9-81ED-4DB2-BD59-A6C34878D82A}">
                    <a16:rowId xmlns:a16="http://schemas.microsoft.com/office/drawing/2014/main" val="10000"/>
                  </a:ext>
                </a:extLst>
              </a:tr>
              <a:tr h="813458">
                <a:tc>
                  <a:txBody>
                    <a:bodyPr/>
                    <a:lstStyle/>
                    <a:p>
                      <a:pPr algn="just" fontAlgn="t"/>
                      <a:r>
                        <a:rPr lang="en-US" sz="1800" dirty="0">
                          <a:solidFill>
                            <a:srgbClr val="333333"/>
                          </a:solidFill>
                          <a:effectLst/>
                          <a:latin typeface="inter-regular"/>
                        </a:rPr>
                        <a:t>void </a:t>
                      </a:r>
                      <a:r>
                        <a:rPr lang="en-US" sz="1800" u="none" strike="noStrike" dirty="0">
                          <a:solidFill>
                            <a:srgbClr val="008000"/>
                          </a:solidFill>
                          <a:effectLst/>
                          <a:latin typeface="inter-regular"/>
                        </a:rPr>
                        <a:t>add</a:t>
                      </a:r>
                      <a:r>
                        <a:rPr lang="en-US" sz="1800" dirty="0">
                          <a:solidFill>
                            <a:srgbClr val="333333"/>
                          </a:solidFill>
                          <a:effectLst/>
                          <a:latin typeface="inter-regular"/>
                        </a:rPr>
                        <a:t>(</a:t>
                      </a:r>
                      <a:r>
                        <a:rPr lang="en-US" sz="1800" dirty="0" err="1">
                          <a:solidFill>
                            <a:srgbClr val="333333"/>
                          </a:solidFill>
                          <a:effectLst/>
                          <a:latin typeface="inter-regular"/>
                        </a:rPr>
                        <a:t>int</a:t>
                      </a:r>
                      <a:r>
                        <a:rPr lang="en-US" sz="1800" dirty="0">
                          <a:solidFill>
                            <a:srgbClr val="333333"/>
                          </a:solidFill>
                          <a:effectLst/>
                          <a:latin typeface="inter-regular"/>
                        </a:rPr>
                        <a:t> index, E element)</a:t>
                      </a:r>
                    </a:p>
                  </a:txBody>
                  <a:tcPr marL="48046" marR="48046" marT="48046" marB="4804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a:solidFill>
                            <a:srgbClr val="333333"/>
                          </a:solidFill>
                          <a:effectLst/>
                          <a:latin typeface="inter-regular"/>
                        </a:rPr>
                        <a:t>It is used to insert the specified element at the specified position in a list.</a:t>
                      </a:r>
                    </a:p>
                  </a:txBody>
                  <a:tcPr marL="48046" marR="48046" marT="48046" marB="4804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73828">
                <a:tc>
                  <a:txBody>
                    <a:bodyPr/>
                    <a:lstStyle/>
                    <a:p>
                      <a:pPr algn="just" fontAlgn="t"/>
                      <a:r>
                        <a:rPr lang="en-US" sz="1800" dirty="0" err="1">
                          <a:solidFill>
                            <a:srgbClr val="333333"/>
                          </a:solidFill>
                          <a:effectLst/>
                          <a:latin typeface="inter-regular"/>
                        </a:rPr>
                        <a:t>boolean</a:t>
                      </a:r>
                      <a:r>
                        <a:rPr lang="en-US" sz="1800" dirty="0">
                          <a:solidFill>
                            <a:srgbClr val="333333"/>
                          </a:solidFill>
                          <a:effectLst/>
                          <a:latin typeface="inter-regular"/>
                        </a:rPr>
                        <a:t> </a:t>
                      </a:r>
                      <a:r>
                        <a:rPr lang="en-US" sz="1800" u="none" strike="noStrike" dirty="0">
                          <a:solidFill>
                            <a:srgbClr val="008000"/>
                          </a:solidFill>
                          <a:effectLst/>
                          <a:latin typeface="inter-regular"/>
                        </a:rPr>
                        <a:t>add</a:t>
                      </a:r>
                      <a:r>
                        <a:rPr lang="en-US" sz="1800" dirty="0">
                          <a:solidFill>
                            <a:srgbClr val="333333"/>
                          </a:solidFill>
                          <a:effectLst/>
                          <a:latin typeface="inter-regular"/>
                        </a:rPr>
                        <a:t>(E e)</a:t>
                      </a:r>
                    </a:p>
                  </a:txBody>
                  <a:tcPr marL="48046" marR="48046" marT="48046" marB="4804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800">
                          <a:solidFill>
                            <a:srgbClr val="333333"/>
                          </a:solidFill>
                          <a:effectLst/>
                          <a:latin typeface="inter-regular"/>
                        </a:rPr>
                        <a:t>It is used to append the specified element at the end of a list.</a:t>
                      </a:r>
                    </a:p>
                  </a:txBody>
                  <a:tcPr marL="48046" marR="48046" marT="48046" marB="4804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2"/>
                  </a:ext>
                </a:extLst>
              </a:tr>
              <a:tr h="1299064">
                <a:tc>
                  <a:txBody>
                    <a:bodyPr/>
                    <a:lstStyle/>
                    <a:p>
                      <a:pPr algn="just" fontAlgn="t"/>
                      <a:r>
                        <a:rPr lang="en-US" sz="1800" dirty="0" err="1">
                          <a:solidFill>
                            <a:srgbClr val="333333"/>
                          </a:solidFill>
                          <a:effectLst/>
                          <a:latin typeface="inter-regular"/>
                        </a:rPr>
                        <a:t>boolean</a:t>
                      </a:r>
                      <a:r>
                        <a:rPr lang="en-US" sz="1800" dirty="0">
                          <a:solidFill>
                            <a:srgbClr val="333333"/>
                          </a:solidFill>
                          <a:effectLst/>
                          <a:latin typeface="inter-regular"/>
                        </a:rPr>
                        <a:t> </a:t>
                      </a:r>
                      <a:r>
                        <a:rPr lang="en-US" sz="1800" u="none" strike="noStrike" dirty="0" err="1">
                          <a:solidFill>
                            <a:srgbClr val="008000"/>
                          </a:solidFill>
                          <a:effectLst/>
                          <a:latin typeface="inter-regular"/>
                        </a:rPr>
                        <a:t>addAll</a:t>
                      </a:r>
                      <a:r>
                        <a:rPr lang="en-US" sz="1800" dirty="0">
                          <a:solidFill>
                            <a:srgbClr val="333333"/>
                          </a:solidFill>
                          <a:effectLst/>
                          <a:latin typeface="inter-regular"/>
                        </a:rPr>
                        <a:t>(Collection&lt;? extends E&gt; c)</a:t>
                      </a:r>
                    </a:p>
                  </a:txBody>
                  <a:tcPr marL="48046" marR="48046" marT="48046" marB="4804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dirty="0">
                          <a:solidFill>
                            <a:srgbClr val="333333"/>
                          </a:solidFill>
                          <a:effectLst/>
                          <a:latin typeface="inter-regular"/>
                        </a:rPr>
                        <a:t>It is used to append all of the elements in the specified collection to the end of this list, in the order that they are returned by the specified collection's iterator.</a:t>
                      </a:r>
                    </a:p>
                  </a:txBody>
                  <a:tcPr marL="48046" marR="48046" marT="48046" marB="4804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863342">
                <a:tc>
                  <a:txBody>
                    <a:bodyPr/>
                    <a:lstStyle/>
                    <a:p>
                      <a:pPr algn="just" fontAlgn="t"/>
                      <a:r>
                        <a:rPr lang="en-US" sz="1800" dirty="0" err="1">
                          <a:solidFill>
                            <a:srgbClr val="333333"/>
                          </a:solidFill>
                          <a:effectLst/>
                          <a:latin typeface="inter-regular"/>
                        </a:rPr>
                        <a:t>boolean</a:t>
                      </a:r>
                      <a:r>
                        <a:rPr lang="en-US" sz="1800" dirty="0">
                          <a:solidFill>
                            <a:srgbClr val="333333"/>
                          </a:solidFill>
                          <a:effectLst/>
                          <a:latin typeface="inter-regular"/>
                        </a:rPr>
                        <a:t> </a:t>
                      </a:r>
                      <a:r>
                        <a:rPr lang="en-US" sz="1800" u="none" strike="noStrike" dirty="0" err="1">
                          <a:solidFill>
                            <a:srgbClr val="008000"/>
                          </a:solidFill>
                          <a:effectLst/>
                          <a:latin typeface="inter-regular"/>
                        </a:rPr>
                        <a:t>addAll</a:t>
                      </a:r>
                      <a:r>
                        <a:rPr lang="en-US" sz="1800" dirty="0">
                          <a:solidFill>
                            <a:srgbClr val="333333"/>
                          </a:solidFill>
                          <a:effectLst/>
                          <a:latin typeface="inter-regular"/>
                        </a:rPr>
                        <a:t>(</a:t>
                      </a:r>
                      <a:r>
                        <a:rPr lang="en-US" sz="1800" dirty="0" err="1">
                          <a:solidFill>
                            <a:srgbClr val="333333"/>
                          </a:solidFill>
                          <a:effectLst/>
                          <a:latin typeface="inter-regular"/>
                        </a:rPr>
                        <a:t>int</a:t>
                      </a:r>
                      <a:r>
                        <a:rPr lang="en-US" sz="1800" dirty="0">
                          <a:solidFill>
                            <a:srgbClr val="333333"/>
                          </a:solidFill>
                          <a:effectLst/>
                          <a:latin typeface="inter-regular"/>
                        </a:rPr>
                        <a:t> index, Collection&lt;? extends E&gt; c)</a:t>
                      </a:r>
                    </a:p>
                  </a:txBody>
                  <a:tcPr marL="48046" marR="48046" marT="48046" marB="4804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800">
                          <a:solidFill>
                            <a:srgbClr val="333333"/>
                          </a:solidFill>
                          <a:effectLst/>
                          <a:latin typeface="inter-regular"/>
                        </a:rPr>
                        <a:t>It is used to append all the elements in the specified collection, starting at the specified position of the list.</a:t>
                      </a:r>
                    </a:p>
                  </a:txBody>
                  <a:tcPr marL="48046" marR="48046" marT="48046" marB="4804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4"/>
                  </a:ext>
                </a:extLst>
              </a:tr>
              <a:tr h="596959">
                <a:tc>
                  <a:txBody>
                    <a:bodyPr/>
                    <a:lstStyle/>
                    <a:p>
                      <a:pPr algn="just" fontAlgn="t"/>
                      <a:r>
                        <a:rPr lang="en-US" sz="1800" dirty="0">
                          <a:solidFill>
                            <a:srgbClr val="333333"/>
                          </a:solidFill>
                          <a:effectLst/>
                          <a:latin typeface="inter-regular"/>
                        </a:rPr>
                        <a:t>void </a:t>
                      </a:r>
                      <a:r>
                        <a:rPr lang="en-US" sz="1800" u="none" strike="noStrike" dirty="0">
                          <a:solidFill>
                            <a:srgbClr val="008000"/>
                          </a:solidFill>
                          <a:effectLst/>
                          <a:latin typeface="inter-regular"/>
                        </a:rPr>
                        <a:t>clear</a:t>
                      </a:r>
                      <a:r>
                        <a:rPr lang="en-US" sz="1800" dirty="0">
                          <a:solidFill>
                            <a:srgbClr val="333333"/>
                          </a:solidFill>
                          <a:effectLst/>
                          <a:latin typeface="inter-regular"/>
                        </a:rPr>
                        <a:t>()</a:t>
                      </a:r>
                    </a:p>
                  </a:txBody>
                  <a:tcPr marL="48046" marR="48046" marT="48046" marB="4804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a:solidFill>
                            <a:srgbClr val="333333"/>
                          </a:solidFill>
                          <a:effectLst/>
                          <a:latin typeface="inter-regular"/>
                        </a:rPr>
                        <a:t>It is used to remove all of the elements from this list.</a:t>
                      </a:r>
                    </a:p>
                  </a:txBody>
                  <a:tcPr marL="48046" marR="48046" marT="48046" marB="4804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673828">
                <a:tc>
                  <a:txBody>
                    <a:bodyPr/>
                    <a:lstStyle/>
                    <a:p>
                      <a:pPr algn="just" fontAlgn="t"/>
                      <a:r>
                        <a:rPr lang="en-US" sz="1800" dirty="0">
                          <a:solidFill>
                            <a:srgbClr val="333333"/>
                          </a:solidFill>
                          <a:effectLst/>
                          <a:latin typeface="inter-regular"/>
                        </a:rPr>
                        <a:t>void </a:t>
                      </a:r>
                      <a:r>
                        <a:rPr lang="en-US" sz="1800" dirty="0" err="1">
                          <a:solidFill>
                            <a:srgbClr val="333333"/>
                          </a:solidFill>
                          <a:effectLst/>
                          <a:latin typeface="inter-regular"/>
                        </a:rPr>
                        <a:t>ensureCapacity</a:t>
                      </a:r>
                      <a:r>
                        <a:rPr lang="en-US" sz="1800" dirty="0">
                          <a:solidFill>
                            <a:srgbClr val="333333"/>
                          </a:solidFill>
                          <a:effectLst/>
                          <a:latin typeface="inter-regular"/>
                        </a:rPr>
                        <a:t>(</a:t>
                      </a:r>
                      <a:r>
                        <a:rPr lang="en-US" sz="1800" dirty="0" err="1">
                          <a:solidFill>
                            <a:srgbClr val="333333"/>
                          </a:solidFill>
                          <a:effectLst/>
                          <a:latin typeface="inter-regular"/>
                        </a:rPr>
                        <a:t>int</a:t>
                      </a:r>
                      <a:r>
                        <a:rPr lang="en-US" sz="1800" dirty="0">
                          <a:solidFill>
                            <a:srgbClr val="333333"/>
                          </a:solidFill>
                          <a:effectLst/>
                          <a:latin typeface="inter-regular"/>
                        </a:rPr>
                        <a:t> </a:t>
                      </a:r>
                      <a:r>
                        <a:rPr lang="en-US" sz="1800" dirty="0" err="1">
                          <a:solidFill>
                            <a:srgbClr val="333333"/>
                          </a:solidFill>
                          <a:effectLst/>
                          <a:latin typeface="inter-regular"/>
                        </a:rPr>
                        <a:t>requiredCapacity</a:t>
                      </a:r>
                      <a:r>
                        <a:rPr lang="en-US" sz="1800" dirty="0">
                          <a:solidFill>
                            <a:srgbClr val="333333"/>
                          </a:solidFill>
                          <a:effectLst/>
                          <a:latin typeface="inter-regular"/>
                        </a:rPr>
                        <a:t>)</a:t>
                      </a:r>
                    </a:p>
                  </a:txBody>
                  <a:tcPr marL="48046" marR="48046" marT="48046" marB="4804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800" dirty="0">
                          <a:solidFill>
                            <a:srgbClr val="333333"/>
                          </a:solidFill>
                          <a:effectLst/>
                          <a:latin typeface="inter-regular"/>
                        </a:rPr>
                        <a:t>It is used to enhance the capacity of an </a:t>
                      </a:r>
                      <a:r>
                        <a:rPr lang="en-US" sz="1800" dirty="0" err="1">
                          <a:solidFill>
                            <a:srgbClr val="333333"/>
                          </a:solidFill>
                          <a:effectLst/>
                          <a:latin typeface="inter-regular"/>
                        </a:rPr>
                        <a:t>ArrayList</a:t>
                      </a:r>
                      <a:r>
                        <a:rPr lang="en-US" sz="1800" dirty="0">
                          <a:solidFill>
                            <a:srgbClr val="333333"/>
                          </a:solidFill>
                          <a:effectLst/>
                          <a:latin typeface="inter-regular"/>
                        </a:rPr>
                        <a:t> instance.</a:t>
                      </a:r>
                    </a:p>
                  </a:txBody>
                  <a:tcPr marL="48046" marR="48046" marT="48046" marB="4804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80825035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dirty="0"/>
              <a:t>Cont..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77218058"/>
              </p:ext>
            </p:extLst>
          </p:nvPr>
        </p:nvGraphicFramePr>
        <p:xfrm>
          <a:off x="0" y="1524000"/>
          <a:ext cx="9144000" cy="5343947"/>
        </p:xfrm>
        <a:graphic>
          <a:graphicData uri="http://schemas.openxmlformats.org/drawingml/2006/table">
            <a:tbl>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855244">
                <a:tc>
                  <a:txBody>
                    <a:bodyPr/>
                    <a:lstStyle/>
                    <a:p>
                      <a:pPr algn="just" fontAlgn="t"/>
                      <a:r>
                        <a:rPr lang="en-US" sz="1800" dirty="0">
                          <a:solidFill>
                            <a:srgbClr val="333333"/>
                          </a:solidFill>
                          <a:effectLst/>
                          <a:latin typeface="inter-regular"/>
                        </a:rPr>
                        <a:t>E get(</a:t>
                      </a:r>
                      <a:r>
                        <a:rPr lang="en-US" sz="1800" dirty="0" err="1">
                          <a:solidFill>
                            <a:srgbClr val="333333"/>
                          </a:solidFill>
                          <a:effectLst/>
                          <a:latin typeface="inter-regular"/>
                        </a:rPr>
                        <a:t>int</a:t>
                      </a:r>
                      <a:r>
                        <a:rPr lang="en-US" sz="1800" dirty="0">
                          <a:solidFill>
                            <a:srgbClr val="333333"/>
                          </a:solidFill>
                          <a:effectLst/>
                          <a:latin typeface="inter-regular"/>
                        </a:rPr>
                        <a:t> index)</a:t>
                      </a:r>
                    </a:p>
                  </a:txBody>
                  <a:tcPr marL="57436" marR="57436" marT="57436" marB="5743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a:solidFill>
                            <a:srgbClr val="333333"/>
                          </a:solidFill>
                          <a:effectLst/>
                          <a:latin typeface="inter-regular"/>
                        </a:rPr>
                        <a:t>It is used to fetch the element from the particular position of the list.</a:t>
                      </a:r>
                    </a:p>
                  </a:txBody>
                  <a:tcPr marL="57436" marR="57436" marT="57436" marB="5743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658935">
                <a:tc>
                  <a:txBody>
                    <a:bodyPr/>
                    <a:lstStyle/>
                    <a:p>
                      <a:pPr algn="just" fontAlgn="t"/>
                      <a:r>
                        <a:rPr lang="en-US" sz="1800" dirty="0" err="1">
                          <a:solidFill>
                            <a:srgbClr val="333333"/>
                          </a:solidFill>
                          <a:effectLst/>
                          <a:latin typeface="inter-regular"/>
                        </a:rPr>
                        <a:t>boolean</a:t>
                      </a:r>
                      <a:r>
                        <a:rPr lang="en-US" sz="1800" dirty="0">
                          <a:solidFill>
                            <a:srgbClr val="333333"/>
                          </a:solidFill>
                          <a:effectLst/>
                          <a:latin typeface="inter-regular"/>
                        </a:rPr>
                        <a:t> </a:t>
                      </a:r>
                      <a:r>
                        <a:rPr lang="en-US" sz="1800" dirty="0" err="1">
                          <a:solidFill>
                            <a:srgbClr val="333333"/>
                          </a:solidFill>
                          <a:effectLst/>
                          <a:latin typeface="inter-regular"/>
                        </a:rPr>
                        <a:t>isEmpty</a:t>
                      </a:r>
                      <a:r>
                        <a:rPr lang="en-US" sz="1800" dirty="0">
                          <a:solidFill>
                            <a:srgbClr val="333333"/>
                          </a:solidFill>
                          <a:effectLst/>
                          <a:latin typeface="inter-regular"/>
                        </a:rPr>
                        <a:t>()</a:t>
                      </a:r>
                    </a:p>
                  </a:txBody>
                  <a:tcPr marL="57436" marR="57436" marT="57436" marB="5743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800">
                          <a:solidFill>
                            <a:srgbClr val="333333"/>
                          </a:solidFill>
                          <a:effectLst/>
                          <a:latin typeface="inter-regular"/>
                        </a:rPr>
                        <a:t>It returns true if the list is empty, otherwise false.</a:t>
                      </a:r>
                    </a:p>
                  </a:txBody>
                  <a:tcPr marL="57436" marR="57436" marT="57436" marB="5743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1"/>
                  </a:ext>
                </a:extLst>
              </a:tr>
              <a:tr h="386507">
                <a:tc>
                  <a:txBody>
                    <a:bodyPr/>
                    <a:lstStyle/>
                    <a:p>
                      <a:pPr algn="just" fontAlgn="t"/>
                      <a:r>
                        <a:rPr lang="en-US" sz="1800" u="none" strike="noStrike" dirty="0">
                          <a:solidFill>
                            <a:srgbClr val="008000"/>
                          </a:solidFill>
                          <a:effectLst/>
                          <a:latin typeface="inter-regular"/>
                        </a:rPr>
                        <a:t>Iterator()</a:t>
                      </a:r>
                      <a:endParaRPr lang="en-US" sz="1800" dirty="0">
                        <a:solidFill>
                          <a:srgbClr val="333333"/>
                        </a:solidFill>
                        <a:effectLst/>
                        <a:latin typeface="inter-regular"/>
                      </a:endParaRPr>
                    </a:p>
                  </a:txBody>
                  <a:tcPr marL="57436" marR="57436" marT="57436" marB="5743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endParaRPr lang="en-US" sz="1800">
                        <a:solidFill>
                          <a:srgbClr val="333333"/>
                        </a:solidFill>
                        <a:effectLst/>
                        <a:latin typeface="inter-regular"/>
                      </a:endParaRPr>
                    </a:p>
                  </a:txBody>
                  <a:tcPr marL="57436" marR="57436" marT="57436" marB="5743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86507">
                <a:tc>
                  <a:txBody>
                    <a:bodyPr/>
                    <a:lstStyle/>
                    <a:p>
                      <a:pPr algn="just" fontAlgn="t"/>
                      <a:r>
                        <a:rPr lang="en-US" sz="1800" u="none" strike="noStrike" dirty="0">
                          <a:solidFill>
                            <a:srgbClr val="008000"/>
                          </a:solidFill>
                          <a:effectLst/>
                          <a:latin typeface="inter-regular"/>
                        </a:rPr>
                        <a:t>listIterator()</a:t>
                      </a:r>
                      <a:endParaRPr lang="en-US" sz="1800" dirty="0">
                        <a:solidFill>
                          <a:srgbClr val="333333"/>
                        </a:solidFill>
                        <a:effectLst/>
                        <a:latin typeface="inter-regular"/>
                      </a:endParaRPr>
                    </a:p>
                  </a:txBody>
                  <a:tcPr marL="57436" marR="57436" marT="57436" marB="5743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endParaRPr lang="en-US" sz="1800">
                        <a:solidFill>
                          <a:srgbClr val="333333"/>
                        </a:solidFill>
                        <a:effectLst/>
                        <a:latin typeface="inter-regular"/>
                      </a:endParaRPr>
                    </a:p>
                  </a:txBody>
                  <a:tcPr marL="57436" marR="57436" marT="57436" marB="5743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3"/>
                  </a:ext>
                </a:extLst>
              </a:tr>
              <a:tr h="1336319">
                <a:tc>
                  <a:txBody>
                    <a:bodyPr/>
                    <a:lstStyle/>
                    <a:p>
                      <a:pPr algn="just" fontAlgn="t"/>
                      <a:r>
                        <a:rPr lang="en-US" sz="1800" dirty="0" err="1">
                          <a:solidFill>
                            <a:srgbClr val="333333"/>
                          </a:solidFill>
                          <a:effectLst/>
                          <a:latin typeface="inter-regular"/>
                        </a:rPr>
                        <a:t>int</a:t>
                      </a:r>
                      <a:r>
                        <a:rPr lang="en-US" sz="1800" dirty="0">
                          <a:solidFill>
                            <a:srgbClr val="333333"/>
                          </a:solidFill>
                          <a:effectLst/>
                          <a:latin typeface="inter-regular"/>
                        </a:rPr>
                        <a:t> </a:t>
                      </a:r>
                      <a:r>
                        <a:rPr lang="en-US" sz="1800" dirty="0" err="1">
                          <a:solidFill>
                            <a:srgbClr val="333333"/>
                          </a:solidFill>
                          <a:effectLst/>
                          <a:latin typeface="inter-regular"/>
                        </a:rPr>
                        <a:t>lastIndexOf</a:t>
                      </a:r>
                      <a:r>
                        <a:rPr lang="en-US" sz="1800" dirty="0">
                          <a:solidFill>
                            <a:srgbClr val="333333"/>
                          </a:solidFill>
                          <a:effectLst/>
                          <a:latin typeface="inter-regular"/>
                        </a:rPr>
                        <a:t>(Object o)</a:t>
                      </a:r>
                    </a:p>
                  </a:txBody>
                  <a:tcPr marL="57436" marR="57436" marT="57436" marB="5743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dirty="0">
                          <a:solidFill>
                            <a:srgbClr val="333333"/>
                          </a:solidFill>
                          <a:effectLst/>
                          <a:latin typeface="inter-regular"/>
                        </a:rPr>
                        <a:t>It is used to return the index in this list of the last occurrence of the specified element, or -1 if the list does not contain this element.</a:t>
                      </a:r>
                    </a:p>
                  </a:txBody>
                  <a:tcPr marL="57436" marR="57436" marT="57436" marB="5743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855244">
                <a:tc>
                  <a:txBody>
                    <a:bodyPr/>
                    <a:lstStyle/>
                    <a:p>
                      <a:pPr algn="just" fontAlgn="t"/>
                      <a:r>
                        <a:rPr lang="en-US" sz="1800">
                          <a:solidFill>
                            <a:srgbClr val="333333"/>
                          </a:solidFill>
                          <a:effectLst/>
                          <a:latin typeface="inter-regular"/>
                        </a:rPr>
                        <a:t>Object[] toArray()</a:t>
                      </a:r>
                    </a:p>
                  </a:txBody>
                  <a:tcPr marL="57436" marR="57436" marT="57436" marB="5743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800" dirty="0">
                          <a:solidFill>
                            <a:srgbClr val="333333"/>
                          </a:solidFill>
                          <a:effectLst/>
                          <a:latin typeface="inter-regular"/>
                        </a:rPr>
                        <a:t>It is used to return an array containing all of the elements in this list in the correct order.</a:t>
                      </a:r>
                    </a:p>
                  </a:txBody>
                  <a:tcPr marL="57436" marR="57436" marT="57436" marB="5743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5"/>
                  </a:ext>
                </a:extLst>
              </a:tr>
              <a:tr h="855244">
                <a:tc>
                  <a:txBody>
                    <a:bodyPr/>
                    <a:lstStyle/>
                    <a:p>
                      <a:pPr algn="just" fontAlgn="t"/>
                      <a:r>
                        <a:rPr lang="en-US" sz="1800">
                          <a:solidFill>
                            <a:srgbClr val="333333"/>
                          </a:solidFill>
                          <a:effectLst/>
                          <a:latin typeface="inter-regular"/>
                        </a:rPr>
                        <a:t>&lt;T&gt; T[] toArray(T[] a)</a:t>
                      </a:r>
                    </a:p>
                  </a:txBody>
                  <a:tcPr marL="57436" marR="57436" marT="57436" marB="5743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dirty="0">
                          <a:solidFill>
                            <a:srgbClr val="333333"/>
                          </a:solidFill>
                          <a:effectLst/>
                          <a:latin typeface="inter-regular"/>
                        </a:rPr>
                        <a:t>It is used to return an array containing all of the elements in this list in the correct order.</a:t>
                      </a:r>
                    </a:p>
                  </a:txBody>
                  <a:tcPr marL="57436" marR="57436" marT="57436" marB="5743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30461066"/>
      </p:ext>
    </p:extLst>
  </p:cSld>
  <p:clrMapOvr>
    <a:masterClrMapping/>
  </p:clrMapOvr>
  <p:transition/>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10784</TotalTime>
  <Words>1324</Words>
  <Application>Microsoft Office PowerPoint</Application>
  <PresentationFormat>On-screen Show (4:3)</PresentationFormat>
  <Paragraphs>139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Garamond</vt:lpstr>
      <vt:lpstr>inter-regular</vt:lpstr>
      <vt:lpstr>Times New Roman</vt:lpstr>
      <vt:lpstr>1_Default Design</vt:lpstr>
      <vt:lpstr>ArrayList </vt:lpstr>
      <vt:lpstr>ArrayList</vt:lpstr>
      <vt:lpstr>Cont..</vt:lpstr>
      <vt:lpstr>Important Point </vt:lpstr>
      <vt:lpstr>Cont..</vt:lpstr>
      <vt:lpstr>Example</vt:lpstr>
      <vt:lpstr>Constructors of ArrayList </vt:lpstr>
      <vt:lpstr>Methods of ArrayList </vt:lpstr>
      <vt:lpstr>Cont..</vt:lpstr>
      <vt:lpstr>Cont..</vt:lpstr>
      <vt:lpstr>Non-generic Vs. Generic Collection </vt:lpstr>
      <vt:lpstr>Non Generic Example</vt:lpstr>
      <vt:lpstr>ArrayList Example </vt:lpstr>
      <vt:lpstr>Iterating ArrayList using Iterator </vt:lpstr>
      <vt:lpstr>Iterating ArrayList using For-each loop </vt:lpstr>
      <vt:lpstr>Get and Set ArrayList </vt:lpstr>
      <vt:lpstr>Example</vt:lpstr>
      <vt:lpstr>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schandra</dc:creator>
  <cp:lastModifiedBy>Dr. Dinesh Sharma</cp:lastModifiedBy>
  <cp:revision>1654</cp:revision>
  <dcterms:created xsi:type="dcterms:W3CDTF">2008-12-16T09:40:48Z</dcterms:created>
  <dcterms:modified xsi:type="dcterms:W3CDTF">2022-04-09T06:03:55Z</dcterms:modified>
</cp:coreProperties>
</file>