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9A91-0EA9-2663-95B6-216971E665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19A7B2-3E67-38AF-E502-F82929AAF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E13700-18C9-57B5-7E41-8096D1F9AA26}"/>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241701E7-590A-E120-3241-46D3BA344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686E4-64F9-2CB9-5FCA-B316FC547894}"/>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131100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8CF3-F9C2-2E02-F723-8DE2E6314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C3A83-D99A-C50F-51BF-ED4B6B3BF2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94F43-7DA2-96BC-A083-E43A817898DC}"/>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E593610A-2F58-D52C-26C5-C76895715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DA5F4-DBEA-2D25-73FB-93C88A02B8AB}"/>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267338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5649C-B182-1BFD-3664-FE2AB985F5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7D937-E811-CE5E-7FD8-F3394B6E82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0CAF3-83D7-8390-C7E3-E64553DDC726}"/>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44A3FBE2-0078-3376-ED9A-AE8536835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DDB4F-F542-9A2D-F243-0C40757B31C0}"/>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17942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4C5D-62D4-1A8B-20C6-7A325D493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5B9EB-AB00-F690-2622-F59BFC4FD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5AD98-3FA4-85F2-25A1-DB52107CBE90}"/>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D20841DF-B399-9643-F0BF-95A6D4587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79BEE-4B6E-E459-9BBD-3FB43269EFDD}"/>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166198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E0C0-F3CE-19A4-453C-676DE3736F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251E55-AA54-A013-97BE-FD6BFF4F58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E3005-081C-ED39-5A5C-6E27FD90534F}"/>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4E4BD814-30EF-9823-61F0-D7CB28291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A460-77DC-0BD5-27FD-EAB16212895B}"/>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9789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293D-AA7D-EE78-C663-553D1FB9E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8A48C9-68AD-F494-AB74-17BCDB8B0A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14EF5-5F31-98EF-6C22-265343C65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BE1BFB-960A-F3FA-136F-FCEF3CA692E7}"/>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6" name="Footer Placeholder 5">
            <a:extLst>
              <a:ext uri="{FF2B5EF4-FFF2-40B4-BE49-F238E27FC236}">
                <a16:creationId xmlns:a16="http://schemas.microsoft.com/office/drawing/2014/main" id="{26ACDD83-2222-4498-326D-F3F4B20AA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31F66-BCCD-B749-0803-2267BBBAAC45}"/>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351003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1D46-7359-96C3-EBA3-61B8DC98F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6F8364-5A84-E69C-A40F-25F914A4A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D46DE5-EFE0-5245-DA7C-97110C779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977DED-69CE-A284-42B0-09CD22F77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A0C1-1D5F-70B6-1E4F-9370C15F18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E3163-C1F4-5919-C862-4075C2DFD712}"/>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8" name="Footer Placeholder 7">
            <a:extLst>
              <a:ext uri="{FF2B5EF4-FFF2-40B4-BE49-F238E27FC236}">
                <a16:creationId xmlns:a16="http://schemas.microsoft.com/office/drawing/2014/main" id="{6BEC1C5D-D593-3013-D692-0BFAA0B58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91920-CDA5-FCE1-BFF1-0E32264F5943}"/>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294379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6819-74AD-A4B2-0985-6006FA834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F9B55E-38F6-B43C-17B3-5D2EA5AFB861}"/>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4" name="Footer Placeholder 3">
            <a:extLst>
              <a:ext uri="{FF2B5EF4-FFF2-40B4-BE49-F238E27FC236}">
                <a16:creationId xmlns:a16="http://schemas.microsoft.com/office/drawing/2014/main" id="{9CA14901-4B03-2569-0C41-346108DDB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B9636F-0BB6-7D33-B163-24B78C14A443}"/>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371484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3317D-1AF3-986A-6628-BD4451984112}"/>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3" name="Footer Placeholder 2">
            <a:extLst>
              <a:ext uri="{FF2B5EF4-FFF2-40B4-BE49-F238E27FC236}">
                <a16:creationId xmlns:a16="http://schemas.microsoft.com/office/drawing/2014/main" id="{D52EF5A1-FB31-9360-F895-A4D1688231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A5CE47-D701-407F-C09A-DC9375ACBB95}"/>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255510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2B31-FE8C-40C1-FD52-C2F5163DE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86DAA5-C30A-0E97-7EB2-EF249157E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986088-9393-8FF1-BF64-45463D6E8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6ED90-8AC5-702F-F4A9-7A29C70C3855}"/>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6" name="Footer Placeholder 5">
            <a:extLst>
              <a:ext uri="{FF2B5EF4-FFF2-40B4-BE49-F238E27FC236}">
                <a16:creationId xmlns:a16="http://schemas.microsoft.com/office/drawing/2014/main" id="{F500503B-333D-4419-9342-9EC3769FF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774B4-FF96-335C-D8C7-DA94D187F7B9}"/>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116415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10CF-92E9-F1EA-6AFE-EB15EADE0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7203D-7252-F8AC-B7CC-F645F6468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3057F7-64B4-0716-E83B-5DD22B7AA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4A66A-0212-3BD6-4409-EDCA0536C366}"/>
              </a:ext>
            </a:extLst>
          </p:cNvPr>
          <p:cNvSpPr>
            <a:spLocks noGrp="1"/>
          </p:cNvSpPr>
          <p:nvPr>
            <p:ph type="dt" sz="half" idx="10"/>
          </p:nvPr>
        </p:nvSpPr>
        <p:spPr/>
        <p:txBody>
          <a:bodyPr/>
          <a:lstStyle/>
          <a:p>
            <a:fld id="{ED58173F-7176-4BA9-BF8B-471D051BB425}" type="datetimeFigureOut">
              <a:rPr lang="en-US" smtClean="0"/>
              <a:t>3/17/2024</a:t>
            </a:fld>
            <a:endParaRPr lang="en-US"/>
          </a:p>
        </p:txBody>
      </p:sp>
      <p:sp>
        <p:nvSpPr>
          <p:cNvPr id="6" name="Footer Placeholder 5">
            <a:extLst>
              <a:ext uri="{FF2B5EF4-FFF2-40B4-BE49-F238E27FC236}">
                <a16:creationId xmlns:a16="http://schemas.microsoft.com/office/drawing/2014/main" id="{0272CB10-1300-F144-D1D1-6A24BF78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A6CE1-9533-DF5A-753C-F99977E4ED85}"/>
              </a:ext>
            </a:extLst>
          </p:cNvPr>
          <p:cNvSpPr>
            <a:spLocks noGrp="1"/>
          </p:cNvSpPr>
          <p:nvPr>
            <p:ph type="sldNum" sz="quarter" idx="12"/>
          </p:nvPr>
        </p:nvSpPr>
        <p:spPr/>
        <p:txBody>
          <a:bodyPr/>
          <a:lstStyle/>
          <a:p>
            <a:fld id="{DB1FB1E7-2333-42D3-9384-F50D3A191B93}" type="slidenum">
              <a:rPr lang="en-US" smtClean="0"/>
              <a:t>‹#›</a:t>
            </a:fld>
            <a:endParaRPr lang="en-US"/>
          </a:p>
        </p:txBody>
      </p:sp>
    </p:spTree>
    <p:extLst>
      <p:ext uri="{BB962C8B-B14F-4D97-AF65-F5344CB8AC3E}">
        <p14:creationId xmlns:p14="http://schemas.microsoft.com/office/powerpoint/2010/main" val="410931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5E03E-8609-C197-B381-4527A4526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F0D35-29E1-3B8B-567E-32A2A264A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C03D9-FDAF-BE54-BD6F-A1756E584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8173F-7176-4BA9-BF8B-471D051BB425}" type="datetimeFigureOut">
              <a:rPr lang="en-US" smtClean="0"/>
              <a:t>3/17/2024</a:t>
            </a:fld>
            <a:endParaRPr lang="en-US"/>
          </a:p>
        </p:txBody>
      </p:sp>
      <p:sp>
        <p:nvSpPr>
          <p:cNvPr id="5" name="Footer Placeholder 4">
            <a:extLst>
              <a:ext uri="{FF2B5EF4-FFF2-40B4-BE49-F238E27FC236}">
                <a16:creationId xmlns:a16="http://schemas.microsoft.com/office/drawing/2014/main" id="{DF159807-9A83-76E3-3832-63E1D5E2F8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45422-DA70-502B-DB39-5FE65B766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FB1E7-2333-42D3-9384-F50D3A191B93}" type="slidenum">
              <a:rPr lang="en-US" smtClean="0"/>
              <a:t>‹#›</a:t>
            </a:fld>
            <a:endParaRPr lang="en-US"/>
          </a:p>
        </p:txBody>
      </p:sp>
    </p:spTree>
    <p:extLst>
      <p:ext uri="{BB962C8B-B14F-4D97-AF65-F5344CB8AC3E}">
        <p14:creationId xmlns:p14="http://schemas.microsoft.com/office/powerpoint/2010/main" val="379986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1909-E94B-8510-72C8-2CA28AA1024E}"/>
              </a:ext>
            </a:extLst>
          </p:cNvPr>
          <p:cNvSpPr>
            <a:spLocks noGrp="1"/>
          </p:cNvSpPr>
          <p:nvPr>
            <p:ph type="ctrTitle"/>
          </p:nvPr>
        </p:nvSpPr>
        <p:spPr/>
        <p:txBody>
          <a:bodyPr/>
          <a:lstStyle/>
          <a:p>
            <a:r>
              <a:rPr lang="en-US" b="1" dirty="0"/>
              <a:t>Services in Android</a:t>
            </a:r>
          </a:p>
        </p:txBody>
      </p:sp>
      <p:sp>
        <p:nvSpPr>
          <p:cNvPr id="3" name="Subtitle 2">
            <a:extLst>
              <a:ext uri="{FF2B5EF4-FFF2-40B4-BE49-F238E27FC236}">
                <a16:creationId xmlns:a16="http://schemas.microsoft.com/office/drawing/2014/main" id="{157452A2-7416-1459-C001-D9FFC2E831A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013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4BC7-D0A0-FE17-BA72-6BD94D7D1EE1}"/>
              </a:ext>
            </a:extLst>
          </p:cNvPr>
          <p:cNvSpPr>
            <a:spLocks noGrp="1"/>
          </p:cNvSpPr>
          <p:nvPr>
            <p:ph type="title"/>
          </p:nvPr>
        </p:nvSpPr>
        <p:spPr/>
        <p:txBody>
          <a:bodyPr/>
          <a:lstStyle/>
          <a:p>
            <a:r>
              <a:rPr lang="en-US" b="1" dirty="0"/>
              <a:t>Example</a:t>
            </a:r>
          </a:p>
        </p:txBody>
      </p:sp>
      <p:sp>
        <p:nvSpPr>
          <p:cNvPr id="3" name="Content Placeholder 2">
            <a:extLst>
              <a:ext uri="{FF2B5EF4-FFF2-40B4-BE49-F238E27FC236}">
                <a16:creationId xmlns:a16="http://schemas.microsoft.com/office/drawing/2014/main" id="{5F0CBA8A-03E6-9A3F-A552-BA60E670EC7D}"/>
              </a:ext>
            </a:extLst>
          </p:cNvPr>
          <p:cNvSpPr>
            <a:spLocks noGrp="1"/>
          </p:cNvSpPr>
          <p:nvPr>
            <p:ph idx="1"/>
          </p:nvPr>
        </p:nvSpPr>
        <p:spPr/>
        <p:txBody>
          <a:bodyPr/>
          <a:lstStyle/>
          <a:p>
            <a:pPr algn="l" fontAlgn="base"/>
            <a:r>
              <a:rPr lang="en-US" b="1" i="0" dirty="0">
                <a:solidFill>
                  <a:srgbClr val="273239"/>
                </a:solidFill>
                <a:effectLst/>
                <a:latin typeface="Nunito" pitchFamily="2" charset="0"/>
              </a:rPr>
              <a:t>Step 1: Create a new project</a:t>
            </a:r>
            <a:endParaRPr lang="en-US" b="0" i="0" dirty="0">
              <a:solidFill>
                <a:srgbClr val="273239"/>
              </a:solidFill>
              <a:effectLst/>
              <a:latin typeface="Nunito" pitchFamily="2" charset="0"/>
            </a:endParaRPr>
          </a:p>
          <a:p>
            <a:pPr algn="l" fontAlgn="base">
              <a:buFont typeface="+mj-lt"/>
              <a:buAutoNum type="arabicPeriod"/>
            </a:pPr>
            <a:r>
              <a:rPr lang="en-US" b="0" i="0" dirty="0">
                <a:solidFill>
                  <a:srgbClr val="273239"/>
                </a:solidFill>
                <a:effectLst/>
                <a:latin typeface="Nunito" pitchFamily="2" charset="0"/>
              </a:rPr>
              <a:t>Click on File, then New =&gt; New Project.</a:t>
            </a:r>
          </a:p>
          <a:p>
            <a:pPr algn="l" fontAlgn="base">
              <a:buFont typeface="+mj-lt"/>
              <a:buAutoNum type="arabicPeriod"/>
            </a:pPr>
            <a:r>
              <a:rPr lang="en-US" b="0" i="0" dirty="0">
                <a:solidFill>
                  <a:srgbClr val="273239"/>
                </a:solidFill>
                <a:effectLst/>
                <a:latin typeface="Nunito" pitchFamily="2" charset="0"/>
              </a:rPr>
              <a:t>Choose Empty activity</a:t>
            </a:r>
          </a:p>
          <a:p>
            <a:pPr algn="l" fontAlgn="base">
              <a:buFont typeface="+mj-lt"/>
              <a:buAutoNum type="arabicPeriod"/>
            </a:pPr>
            <a:r>
              <a:rPr lang="en-US" b="0" i="0" dirty="0">
                <a:solidFill>
                  <a:srgbClr val="273239"/>
                </a:solidFill>
                <a:effectLst/>
                <a:latin typeface="Nunito" pitchFamily="2" charset="0"/>
              </a:rPr>
              <a:t>Select language as Java/Kotlin</a:t>
            </a:r>
          </a:p>
          <a:p>
            <a:pPr algn="l" fontAlgn="base">
              <a:buFont typeface="+mj-lt"/>
              <a:buAutoNum type="arabicPeriod"/>
            </a:pPr>
            <a:r>
              <a:rPr lang="en-US" b="0" i="0" dirty="0">
                <a:solidFill>
                  <a:srgbClr val="273239"/>
                </a:solidFill>
                <a:effectLst/>
                <a:latin typeface="Nunito" pitchFamily="2" charset="0"/>
              </a:rPr>
              <a:t>Select the minimum SDK as per your need.</a:t>
            </a:r>
          </a:p>
          <a:p>
            <a:endParaRPr lang="en-US" dirty="0"/>
          </a:p>
        </p:txBody>
      </p:sp>
    </p:spTree>
    <p:extLst>
      <p:ext uri="{BB962C8B-B14F-4D97-AF65-F5344CB8AC3E}">
        <p14:creationId xmlns:p14="http://schemas.microsoft.com/office/powerpoint/2010/main" val="258401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68D8-9551-22F6-C58F-EB8D830F25B0}"/>
              </a:ext>
            </a:extLst>
          </p:cNvPr>
          <p:cNvSpPr>
            <a:spLocks noGrp="1"/>
          </p:cNvSpPr>
          <p:nvPr>
            <p:ph type="title"/>
          </p:nvPr>
        </p:nvSpPr>
        <p:spPr/>
        <p:txBody>
          <a:bodyPr>
            <a:normAutofit/>
          </a:bodyPr>
          <a:lstStyle/>
          <a:p>
            <a:pPr fontAlgn="base"/>
            <a:r>
              <a:rPr lang="en-US" b="1" i="0" dirty="0">
                <a:solidFill>
                  <a:srgbClr val="273239"/>
                </a:solidFill>
                <a:effectLst/>
              </a:rPr>
              <a:t>Step 2: Modify strings.xml file</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82D6C6D0-77BE-4D89-ACCF-9919892191B5}"/>
              </a:ext>
            </a:extLst>
          </p:cNvPr>
          <p:cNvSpPr>
            <a:spLocks noGrp="1"/>
          </p:cNvSpPr>
          <p:nvPr>
            <p:ph idx="1"/>
          </p:nvPr>
        </p:nvSpPr>
        <p:spPr/>
        <p:txBody>
          <a:bodyPr/>
          <a:lstStyle/>
          <a:p>
            <a:r>
              <a:rPr lang="en-US" b="0" i="0" dirty="0">
                <a:solidFill>
                  <a:srgbClr val="273239"/>
                </a:solidFill>
                <a:effectLst/>
                <a:latin typeface="Nunito" pitchFamily="2" charset="0"/>
              </a:rPr>
              <a:t>All the strings which are used in the activity are listed in this file.</a:t>
            </a:r>
            <a:br>
              <a:rPr lang="en-US" b="0" i="0" dirty="0">
                <a:solidFill>
                  <a:srgbClr val="273239"/>
                </a:solidFill>
                <a:effectLst/>
                <a:latin typeface="Nunito" pitchFamily="2" charset="0"/>
              </a:rPr>
            </a:br>
            <a:endParaRPr lang="en-US" dirty="0"/>
          </a:p>
          <a:p>
            <a:r>
              <a:rPr lang="en-US" dirty="0"/>
              <a:t>&lt;resources&gt; </a:t>
            </a:r>
          </a:p>
          <a:p>
            <a:r>
              <a:rPr lang="en-US" dirty="0"/>
              <a:t>	&lt;string name="</a:t>
            </a:r>
            <a:r>
              <a:rPr lang="en-US" dirty="0" err="1"/>
              <a:t>app_name</a:t>
            </a:r>
            <a:r>
              <a:rPr lang="en-US" dirty="0"/>
              <a:t>"&gt;</a:t>
            </a:r>
            <a:r>
              <a:rPr lang="en-US" dirty="0" err="1"/>
              <a:t>Services_In_Android</a:t>
            </a:r>
            <a:r>
              <a:rPr lang="en-US" dirty="0"/>
              <a:t>&lt;/string&gt; </a:t>
            </a:r>
          </a:p>
          <a:p>
            <a:r>
              <a:rPr lang="en-US" dirty="0"/>
              <a:t>	&lt;string name="heading"&gt;Services In Android&lt;/string&gt; </a:t>
            </a:r>
          </a:p>
          <a:p>
            <a:r>
              <a:rPr lang="en-US" dirty="0"/>
              <a:t>	&lt;string name="</a:t>
            </a:r>
            <a:r>
              <a:rPr lang="en-US" dirty="0" err="1"/>
              <a:t>startButtonText</a:t>
            </a:r>
            <a:r>
              <a:rPr lang="en-US" dirty="0"/>
              <a:t>"&gt;Start the Service&lt;/string&gt; </a:t>
            </a:r>
          </a:p>
          <a:p>
            <a:r>
              <a:rPr lang="en-US" dirty="0"/>
              <a:t>	&lt;string name="</a:t>
            </a:r>
            <a:r>
              <a:rPr lang="en-US" dirty="0" err="1"/>
              <a:t>stopButtonText</a:t>
            </a:r>
            <a:r>
              <a:rPr lang="en-US" dirty="0"/>
              <a:t>"&gt;Stop the Service&lt;/string&gt; </a:t>
            </a:r>
          </a:p>
          <a:p>
            <a:r>
              <a:rPr lang="en-US" dirty="0"/>
              <a:t>&lt;/resources&gt;</a:t>
            </a:r>
          </a:p>
          <a:p>
            <a:endParaRPr lang="en-US" dirty="0"/>
          </a:p>
        </p:txBody>
      </p:sp>
    </p:spTree>
    <p:extLst>
      <p:ext uri="{BB962C8B-B14F-4D97-AF65-F5344CB8AC3E}">
        <p14:creationId xmlns:p14="http://schemas.microsoft.com/office/powerpoint/2010/main" val="116804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61E5-8049-DC95-B0FE-87FDB0047D69}"/>
              </a:ext>
            </a:extLst>
          </p:cNvPr>
          <p:cNvSpPr>
            <a:spLocks noGrp="1"/>
          </p:cNvSpPr>
          <p:nvPr>
            <p:ph type="title"/>
          </p:nvPr>
        </p:nvSpPr>
        <p:spPr/>
        <p:txBody>
          <a:bodyPr>
            <a:normAutofit fontScale="90000"/>
          </a:bodyPr>
          <a:lstStyle/>
          <a:p>
            <a:r>
              <a:rPr lang="en-US" b="1" i="0" dirty="0">
                <a:solidFill>
                  <a:srgbClr val="273239"/>
                </a:solidFill>
                <a:effectLst/>
                <a:latin typeface="+mn-lt"/>
              </a:rPr>
              <a:t>Step 3: Working with the activity_main.xml file</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8518A93D-50EF-88C0-8781-4003D0217D1E}"/>
              </a:ext>
            </a:extLst>
          </p:cNvPr>
          <p:cNvSpPr>
            <a:spLocks noGrp="1"/>
          </p:cNvSpPr>
          <p:nvPr>
            <p:ph idx="1"/>
          </p:nvPr>
        </p:nvSpPr>
        <p:spPr>
          <a:xfrm>
            <a:off x="838200" y="1402080"/>
            <a:ext cx="10515600" cy="4774883"/>
          </a:xfrm>
        </p:spPr>
        <p:txBody>
          <a:bodyPr/>
          <a:lstStyle/>
          <a:p>
            <a:pPr algn="l" fontAlgn="base"/>
            <a:r>
              <a:rPr lang="en-US" b="0" i="0" dirty="0">
                <a:solidFill>
                  <a:srgbClr val="273239"/>
                </a:solidFill>
                <a:effectLst/>
              </a:rPr>
              <a:t>Open the </a:t>
            </a:r>
            <a:r>
              <a:rPr lang="en-US" b="1" i="0" dirty="0">
                <a:solidFill>
                  <a:srgbClr val="273239"/>
                </a:solidFill>
                <a:effectLst/>
              </a:rPr>
              <a:t>activity_main.xml</a:t>
            </a:r>
            <a:r>
              <a:rPr lang="en-US" b="0" i="0" dirty="0">
                <a:solidFill>
                  <a:srgbClr val="273239"/>
                </a:solidFill>
                <a:effectLst/>
              </a:rPr>
              <a:t> file and add 2 </a:t>
            </a:r>
            <a:r>
              <a:rPr lang="en-US" b="0" i="0" u="sng" dirty="0">
                <a:solidFill>
                  <a:srgbClr val="273239"/>
                </a:solidFill>
                <a:effectLst/>
              </a:rPr>
              <a:t>Buttons</a:t>
            </a:r>
            <a:r>
              <a:rPr lang="en-US" b="0" i="0" dirty="0">
                <a:solidFill>
                  <a:srgbClr val="273239"/>
                </a:solidFill>
                <a:effectLst/>
              </a:rPr>
              <a:t> in it which will start and stop the service. Below is the code for designing a proper activity layout.</a:t>
            </a:r>
          </a:p>
          <a:p>
            <a:endParaRPr lang="en-US" dirty="0"/>
          </a:p>
        </p:txBody>
      </p:sp>
      <p:pic>
        <p:nvPicPr>
          <p:cNvPr id="5" name="Picture 4" descr="A screenshot of a phone&#10;&#10;Description automatically generated">
            <a:extLst>
              <a:ext uri="{FF2B5EF4-FFF2-40B4-BE49-F238E27FC236}">
                <a16:creationId xmlns:a16="http://schemas.microsoft.com/office/drawing/2014/main" id="{E40EABB5-AF1D-2467-735F-CEA9880FA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248" y="2323546"/>
            <a:ext cx="2486072" cy="4534454"/>
          </a:xfrm>
          <a:prstGeom prst="rect">
            <a:avLst/>
          </a:prstGeom>
        </p:spPr>
      </p:pic>
    </p:spTree>
    <p:extLst>
      <p:ext uri="{BB962C8B-B14F-4D97-AF65-F5344CB8AC3E}">
        <p14:creationId xmlns:p14="http://schemas.microsoft.com/office/powerpoint/2010/main" val="300462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2AC0-BC8C-36C9-06C4-D1A8FFD59941}"/>
              </a:ext>
            </a:extLst>
          </p:cNvPr>
          <p:cNvSpPr>
            <a:spLocks noGrp="1"/>
          </p:cNvSpPr>
          <p:nvPr>
            <p:ph type="title"/>
          </p:nvPr>
        </p:nvSpPr>
        <p:spPr/>
        <p:txBody>
          <a:bodyPr>
            <a:normAutofit/>
          </a:bodyPr>
          <a:lstStyle/>
          <a:p>
            <a:r>
              <a:rPr lang="en-US" b="1" i="0" dirty="0">
                <a:solidFill>
                  <a:srgbClr val="273239"/>
                </a:solidFill>
                <a:effectLst/>
              </a:rPr>
              <a:t>Step 4: Creating the custom service class</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8CF3DE17-BA63-D285-F642-963951938EF9}"/>
              </a:ext>
            </a:extLst>
          </p:cNvPr>
          <p:cNvSpPr>
            <a:spLocks noGrp="1"/>
          </p:cNvSpPr>
          <p:nvPr>
            <p:ph idx="1"/>
          </p:nvPr>
        </p:nvSpPr>
        <p:spPr/>
        <p:txBody>
          <a:bodyPr/>
          <a:lstStyle/>
          <a:p>
            <a:pPr algn="just" fontAlgn="base"/>
            <a:r>
              <a:rPr lang="en-US" b="0" i="0" dirty="0">
                <a:solidFill>
                  <a:srgbClr val="273239"/>
                </a:solidFill>
                <a:effectLst/>
                <a:latin typeface="Nunito" pitchFamily="2" charset="0"/>
              </a:rPr>
              <a:t>A custom service class will be created in the same directory where the </a:t>
            </a:r>
            <a:r>
              <a:rPr lang="en-US" b="1" i="0" dirty="0" err="1">
                <a:solidFill>
                  <a:srgbClr val="273239"/>
                </a:solidFill>
                <a:effectLst/>
                <a:latin typeface="Nunito" pitchFamily="2" charset="0"/>
              </a:rPr>
              <a:t>MainActivity</a:t>
            </a:r>
            <a:r>
              <a:rPr lang="en-US" b="0" i="0" dirty="0">
                <a:solidFill>
                  <a:srgbClr val="273239"/>
                </a:solidFill>
                <a:effectLst/>
                <a:latin typeface="Nunito" pitchFamily="2" charset="0"/>
              </a:rPr>
              <a:t> class resides and this class will extend the </a:t>
            </a:r>
            <a:r>
              <a:rPr lang="en-US" b="1" i="0" dirty="0">
                <a:solidFill>
                  <a:srgbClr val="273239"/>
                </a:solidFill>
                <a:effectLst/>
                <a:latin typeface="Nunito" pitchFamily="2" charset="0"/>
              </a:rPr>
              <a:t>Service class</a:t>
            </a:r>
            <a:r>
              <a:rPr lang="en-US" b="0" i="0" dirty="0">
                <a:solidFill>
                  <a:srgbClr val="273239"/>
                </a:solidFill>
                <a:effectLst/>
                <a:latin typeface="Nunito" pitchFamily="2" charset="0"/>
              </a:rPr>
              <a:t>. The callback methods are used to initiate and destroy the services. To play music, the </a:t>
            </a:r>
            <a:r>
              <a:rPr lang="en-US" b="1" i="0" dirty="0" err="1">
                <a:solidFill>
                  <a:srgbClr val="273239"/>
                </a:solidFill>
                <a:effectLst/>
                <a:latin typeface="Nunito" pitchFamily="2" charset="0"/>
              </a:rPr>
              <a:t>MediaPlayer</a:t>
            </a:r>
            <a:r>
              <a:rPr lang="en-US" b="1" i="0" dirty="0">
                <a:solidFill>
                  <a:srgbClr val="273239"/>
                </a:solidFill>
                <a:effectLst/>
                <a:latin typeface="Nunito" pitchFamily="2" charset="0"/>
              </a:rPr>
              <a:t> object</a:t>
            </a:r>
            <a:r>
              <a:rPr lang="en-US" b="0" i="0" dirty="0">
                <a:solidFill>
                  <a:srgbClr val="273239"/>
                </a:solidFill>
                <a:effectLst/>
                <a:latin typeface="Nunito" pitchFamily="2" charset="0"/>
              </a:rPr>
              <a:t> is used. Below is the code to carry out this task.</a:t>
            </a:r>
          </a:p>
          <a:p>
            <a:endParaRPr lang="en-US" dirty="0"/>
          </a:p>
        </p:txBody>
      </p:sp>
    </p:spTree>
    <p:extLst>
      <p:ext uri="{BB962C8B-B14F-4D97-AF65-F5344CB8AC3E}">
        <p14:creationId xmlns:p14="http://schemas.microsoft.com/office/powerpoint/2010/main" val="322718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D965-B083-563C-EC30-2AA5A5DDC2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157ADB-8D4E-243A-39A1-A0AD3745D0B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431B9B5-C017-F77E-F088-3C37ADD1A60A}"/>
              </a:ext>
            </a:extLst>
          </p:cNvPr>
          <p:cNvPicPr>
            <a:picLocks noChangeAspect="1"/>
          </p:cNvPicPr>
          <p:nvPr/>
        </p:nvPicPr>
        <p:blipFill>
          <a:blip r:embed="rId2"/>
          <a:stretch>
            <a:fillRect/>
          </a:stretch>
        </p:blipFill>
        <p:spPr>
          <a:xfrm>
            <a:off x="71120" y="40004"/>
            <a:ext cx="12120880" cy="6817995"/>
          </a:xfrm>
          <a:prstGeom prst="rect">
            <a:avLst/>
          </a:prstGeom>
        </p:spPr>
      </p:pic>
    </p:spTree>
    <p:extLst>
      <p:ext uri="{BB962C8B-B14F-4D97-AF65-F5344CB8AC3E}">
        <p14:creationId xmlns:p14="http://schemas.microsoft.com/office/powerpoint/2010/main" val="529481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FCF6-9D00-4CC8-E4FE-62D3814641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8B0BEF-9FFB-395B-3AFD-1ED80056782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EB3E29-8AEA-2683-6685-1CC2DEDE3B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823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15C8-C6DC-71B7-2A5C-FE6DE39FFC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99B35F-C3E8-B090-479C-571608D2A7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36ED58E-5FC4-B062-2134-966F5DC581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08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9AE8-F0E2-AB10-80E4-B8168AB647D3}"/>
              </a:ext>
            </a:extLst>
          </p:cNvPr>
          <p:cNvSpPr>
            <a:spLocks noGrp="1"/>
          </p:cNvSpPr>
          <p:nvPr>
            <p:ph type="title"/>
          </p:nvPr>
        </p:nvSpPr>
        <p:spPr/>
        <p:txBody>
          <a:bodyPr>
            <a:normAutofit/>
          </a:bodyPr>
          <a:lstStyle/>
          <a:p>
            <a:r>
              <a:rPr lang="en-US" b="1" i="0" dirty="0">
                <a:solidFill>
                  <a:srgbClr val="273239"/>
                </a:solidFill>
                <a:effectLst/>
                <a:latin typeface="+mn-lt"/>
              </a:rPr>
              <a:t>Step 5: Working with the </a:t>
            </a:r>
            <a:r>
              <a:rPr lang="en-US" b="1" i="0" dirty="0" err="1">
                <a:solidFill>
                  <a:srgbClr val="273239"/>
                </a:solidFill>
                <a:effectLst/>
                <a:latin typeface="+mn-lt"/>
              </a:rPr>
              <a:t>MainActivity</a:t>
            </a:r>
            <a:r>
              <a:rPr lang="en-US" b="1" i="0" dirty="0">
                <a:solidFill>
                  <a:srgbClr val="273239"/>
                </a:solidFill>
                <a:effectLst/>
                <a:latin typeface="+mn-lt"/>
              </a:rPr>
              <a:t> file</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45BD9285-F447-9C72-1CF4-7598ED8028E3}"/>
              </a:ext>
            </a:extLst>
          </p:cNvPr>
          <p:cNvSpPr>
            <a:spLocks noGrp="1"/>
          </p:cNvSpPr>
          <p:nvPr>
            <p:ph idx="1"/>
          </p:nvPr>
        </p:nvSpPr>
        <p:spPr/>
        <p:txBody>
          <a:bodyPr/>
          <a:lstStyle/>
          <a:p>
            <a:pPr algn="just" fontAlgn="base"/>
            <a:r>
              <a:rPr lang="en-US" b="0" i="0" dirty="0">
                <a:solidFill>
                  <a:srgbClr val="273239"/>
                </a:solidFill>
                <a:effectLst/>
              </a:rPr>
              <a:t>Now, the button objects will be declared and the process to be performed on clicking these buttons will be defined in the </a:t>
            </a:r>
            <a:r>
              <a:rPr lang="en-US" b="0" i="0" dirty="0" err="1">
                <a:solidFill>
                  <a:srgbClr val="273239"/>
                </a:solidFill>
                <a:effectLst/>
              </a:rPr>
              <a:t>MainActivity</a:t>
            </a:r>
            <a:r>
              <a:rPr lang="en-US" b="0" i="0" dirty="0">
                <a:solidFill>
                  <a:srgbClr val="273239"/>
                </a:solidFill>
                <a:effectLst/>
              </a:rPr>
              <a:t> class</a:t>
            </a:r>
          </a:p>
          <a:p>
            <a:endParaRPr lang="en-US" dirty="0"/>
          </a:p>
        </p:txBody>
      </p:sp>
    </p:spTree>
    <p:extLst>
      <p:ext uri="{BB962C8B-B14F-4D97-AF65-F5344CB8AC3E}">
        <p14:creationId xmlns:p14="http://schemas.microsoft.com/office/powerpoint/2010/main" val="1482513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5657-9AB7-6215-01CC-3876839D49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BA5421-902D-1ECA-6592-9229132AF18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F12FE2A-73CC-17BF-6DA6-B4FD660789C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118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D692-24C4-C5C9-3540-ABE24CCB76BD}"/>
              </a:ext>
            </a:extLst>
          </p:cNvPr>
          <p:cNvSpPr>
            <a:spLocks noGrp="1"/>
          </p:cNvSpPr>
          <p:nvPr>
            <p:ph type="title"/>
          </p:nvPr>
        </p:nvSpPr>
        <p:spPr>
          <a:xfrm>
            <a:off x="838200" y="365126"/>
            <a:ext cx="10515600" cy="711200"/>
          </a:xfrm>
        </p:spPr>
        <p:txBody>
          <a:bodyPr/>
          <a:lstStyle/>
          <a:p>
            <a:r>
              <a:rPr lang="en-US" b="1" dirty="0"/>
              <a:t>What is Services</a:t>
            </a:r>
          </a:p>
        </p:txBody>
      </p:sp>
      <p:sp>
        <p:nvSpPr>
          <p:cNvPr id="3" name="Content Placeholder 2">
            <a:extLst>
              <a:ext uri="{FF2B5EF4-FFF2-40B4-BE49-F238E27FC236}">
                <a16:creationId xmlns:a16="http://schemas.microsoft.com/office/drawing/2014/main" id="{FA4074FC-7059-702D-B211-714AAA7EB2C7}"/>
              </a:ext>
            </a:extLst>
          </p:cNvPr>
          <p:cNvSpPr>
            <a:spLocks noGrp="1"/>
          </p:cNvSpPr>
          <p:nvPr>
            <p:ph idx="1"/>
          </p:nvPr>
        </p:nvSpPr>
        <p:spPr>
          <a:xfrm>
            <a:off x="838200" y="1447800"/>
            <a:ext cx="10515600" cy="5410200"/>
          </a:xfrm>
        </p:spPr>
        <p:txBody>
          <a:bodyPr>
            <a:normAutofit fontScale="92500" lnSpcReduction="10000"/>
          </a:bodyPr>
          <a:lstStyle/>
          <a:p>
            <a:pPr algn="just"/>
            <a:r>
              <a:rPr lang="en-US" b="0" i="0" dirty="0">
                <a:solidFill>
                  <a:srgbClr val="273239"/>
                </a:solidFill>
                <a:effectLst/>
              </a:rPr>
              <a:t>Services in </a:t>
            </a:r>
            <a:r>
              <a:rPr lang="en-US" b="0" i="0" u="sng" dirty="0">
                <a:effectLst/>
              </a:rPr>
              <a:t>Android</a:t>
            </a:r>
            <a:r>
              <a:rPr lang="en-US" b="0" i="0" dirty="0">
                <a:solidFill>
                  <a:srgbClr val="273239"/>
                </a:solidFill>
                <a:effectLst/>
              </a:rPr>
              <a:t> are a special component that facilitates an application to run in the background in order to perform long-running operation tasks. The prime aim of a service is to ensure that the application remains active in the background so that the user can operate multiple applications at the same time. A user-interface is not desirable for android services as it is designed to operate long-running processes without any user intervention. A service can run continuously in the background even if the application is closed or the user switches to another application. Further, application components can bind itself to service to carry out</a:t>
            </a:r>
            <a:r>
              <a:rPr lang="en-US" b="0" i="0" u="sng" dirty="0">
                <a:effectLst/>
              </a:rPr>
              <a:t> </a:t>
            </a:r>
            <a:r>
              <a:rPr lang="en-US" b="1" i="0" u="sng" dirty="0">
                <a:effectLst/>
              </a:rPr>
              <a:t>inter-process communication(IPC)</a:t>
            </a:r>
            <a:r>
              <a:rPr lang="en-US" b="0" i="0" dirty="0">
                <a:solidFill>
                  <a:srgbClr val="273239"/>
                </a:solidFill>
                <a:effectLst/>
              </a:rPr>
              <a:t>. There is a major difference between android services and threads, one must not be confused between the two. Thread is a feature provided by the Operating system to allow the user to perform operations in the background. While service is an </a:t>
            </a:r>
            <a:r>
              <a:rPr lang="en-US" b="0" i="0" u="sng" dirty="0">
                <a:effectLst/>
              </a:rPr>
              <a:t>android component</a:t>
            </a:r>
            <a:r>
              <a:rPr lang="en-US" b="0" i="0" dirty="0">
                <a:solidFill>
                  <a:srgbClr val="273239"/>
                </a:solidFill>
                <a:effectLst/>
              </a:rPr>
              <a:t> that performs a long-running operation about which the user might not be aware of as it does not have UI.</a:t>
            </a:r>
            <a:endParaRPr lang="en-US" dirty="0"/>
          </a:p>
        </p:txBody>
      </p:sp>
    </p:spTree>
    <p:extLst>
      <p:ext uri="{BB962C8B-B14F-4D97-AF65-F5344CB8AC3E}">
        <p14:creationId xmlns:p14="http://schemas.microsoft.com/office/powerpoint/2010/main" val="134760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405F-2925-7189-332B-818EC7108D1C}"/>
              </a:ext>
            </a:extLst>
          </p:cNvPr>
          <p:cNvSpPr>
            <a:spLocks noGrp="1"/>
          </p:cNvSpPr>
          <p:nvPr>
            <p:ph type="title"/>
          </p:nvPr>
        </p:nvSpPr>
        <p:spPr/>
        <p:txBody>
          <a:bodyPr/>
          <a:lstStyle/>
          <a:p>
            <a:r>
              <a:rPr lang="en-US" b="1" dirty="0"/>
              <a:t>Type of Services</a:t>
            </a:r>
          </a:p>
        </p:txBody>
      </p:sp>
      <p:sp>
        <p:nvSpPr>
          <p:cNvPr id="3" name="Content Placeholder 2">
            <a:extLst>
              <a:ext uri="{FF2B5EF4-FFF2-40B4-BE49-F238E27FC236}">
                <a16:creationId xmlns:a16="http://schemas.microsoft.com/office/drawing/2014/main" id="{1EC3C483-C86B-43F4-2EBD-AB65ED993A16}"/>
              </a:ext>
            </a:extLst>
          </p:cNvPr>
          <p:cNvSpPr>
            <a:spLocks noGrp="1"/>
          </p:cNvSpPr>
          <p:nvPr>
            <p:ph idx="1"/>
          </p:nvPr>
        </p:nvSpPr>
        <p:spPr/>
        <p:txBody>
          <a:bodyPr/>
          <a:lstStyle/>
          <a:p>
            <a:endParaRPr lang="en-US" dirty="0"/>
          </a:p>
        </p:txBody>
      </p:sp>
      <p:sp>
        <p:nvSpPr>
          <p:cNvPr id="6" name="Rectangle 5">
            <a:extLst>
              <a:ext uri="{FF2B5EF4-FFF2-40B4-BE49-F238E27FC236}">
                <a16:creationId xmlns:a16="http://schemas.microsoft.com/office/drawing/2014/main" id="{D7F97787-FE17-486F-7CF3-09F77A8DB1D5}"/>
              </a:ext>
            </a:extLst>
          </p:cNvPr>
          <p:cNvSpPr/>
          <p:nvPr/>
        </p:nvSpPr>
        <p:spPr>
          <a:xfrm>
            <a:off x="1554480" y="3913981"/>
            <a:ext cx="1971040"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Services</a:t>
            </a:r>
          </a:p>
        </p:txBody>
      </p:sp>
      <p:sp>
        <p:nvSpPr>
          <p:cNvPr id="7" name="Rectangle 6">
            <a:extLst>
              <a:ext uri="{FF2B5EF4-FFF2-40B4-BE49-F238E27FC236}">
                <a16:creationId xmlns:a16="http://schemas.microsoft.com/office/drawing/2014/main" id="{C3C33651-CDCB-C263-65D3-05F8010D39D0}"/>
              </a:ext>
            </a:extLst>
          </p:cNvPr>
          <p:cNvSpPr/>
          <p:nvPr/>
        </p:nvSpPr>
        <p:spPr>
          <a:xfrm>
            <a:off x="5608320" y="2540000"/>
            <a:ext cx="1971040"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Background Services</a:t>
            </a:r>
          </a:p>
        </p:txBody>
      </p:sp>
      <p:sp>
        <p:nvSpPr>
          <p:cNvPr id="8" name="Rectangle 7">
            <a:extLst>
              <a:ext uri="{FF2B5EF4-FFF2-40B4-BE49-F238E27FC236}">
                <a16:creationId xmlns:a16="http://schemas.microsoft.com/office/drawing/2014/main" id="{87806429-54A9-8B18-490C-0B4665C55880}"/>
              </a:ext>
            </a:extLst>
          </p:cNvPr>
          <p:cNvSpPr/>
          <p:nvPr/>
        </p:nvSpPr>
        <p:spPr>
          <a:xfrm>
            <a:off x="5608320" y="3913981"/>
            <a:ext cx="1971040"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Foreground Services</a:t>
            </a:r>
          </a:p>
        </p:txBody>
      </p:sp>
      <p:sp>
        <p:nvSpPr>
          <p:cNvPr id="9" name="Rectangle 8">
            <a:extLst>
              <a:ext uri="{FF2B5EF4-FFF2-40B4-BE49-F238E27FC236}">
                <a16:creationId xmlns:a16="http://schemas.microsoft.com/office/drawing/2014/main" id="{42077CC4-BE3D-E83E-8FA9-19A42673367B}"/>
              </a:ext>
            </a:extLst>
          </p:cNvPr>
          <p:cNvSpPr/>
          <p:nvPr/>
        </p:nvSpPr>
        <p:spPr>
          <a:xfrm>
            <a:off x="5608320" y="5287962"/>
            <a:ext cx="1971040" cy="889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Bound Services</a:t>
            </a:r>
          </a:p>
        </p:txBody>
      </p:sp>
      <p:cxnSp>
        <p:nvCxnSpPr>
          <p:cNvPr id="11" name="Straight Arrow Connector 10">
            <a:extLst>
              <a:ext uri="{FF2B5EF4-FFF2-40B4-BE49-F238E27FC236}">
                <a16:creationId xmlns:a16="http://schemas.microsoft.com/office/drawing/2014/main" id="{66C54145-9173-76A1-DFDB-E6B0EB591480}"/>
              </a:ext>
            </a:extLst>
          </p:cNvPr>
          <p:cNvCxnSpPr>
            <a:stCxn id="6" idx="3"/>
          </p:cNvCxnSpPr>
          <p:nvPr/>
        </p:nvCxnSpPr>
        <p:spPr>
          <a:xfrm>
            <a:off x="3525520" y="4358481"/>
            <a:ext cx="894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3FEE6C7-03F7-BF23-B368-0E47C3694A28}"/>
              </a:ext>
            </a:extLst>
          </p:cNvPr>
          <p:cNvCxnSpPr/>
          <p:nvPr/>
        </p:nvCxnSpPr>
        <p:spPr>
          <a:xfrm>
            <a:off x="4419600" y="3028950"/>
            <a:ext cx="0" cy="270351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7E9C818-21C1-25AA-819D-13B07A3D543A}"/>
              </a:ext>
            </a:extLst>
          </p:cNvPr>
          <p:cNvCxnSpPr/>
          <p:nvPr/>
        </p:nvCxnSpPr>
        <p:spPr>
          <a:xfrm>
            <a:off x="4419600" y="3028950"/>
            <a:ext cx="11887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2300749B-D49A-BAE8-4A45-8BDA8A67FE41}"/>
              </a:ext>
            </a:extLst>
          </p:cNvPr>
          <p:cNvCxnSpPr/>
          <p:nvPr/>
        </p:nvCxnSpPr>
        <p:spPr>
          <a:xfrm>
            <a:off x="4451985" y="4380706"/>
            <a:ext cx="11887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E9D41109-8F1B-4C2F-70BD-96673CC872AD}"/>
              </a:ext>
            </a:extLst>
          </p:cNvPr>
          <p:cNvCxnSpPr/>
          <p:nvPr/>
        </p:nvCxnSpPr>
        <p:spPr>
          <a:xfrm>
            <a:off x="4419600" y="5732462"/>
            <a:ext cx="11887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960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A339-14A8-DF82-2480-ECBC4A2430F7}"/>
              </a:ext>
            </a:extLst>
          </p:cNvPr>
          <p:cNvSpPr>
            <a:spLocks noGrp="1"/>
          </p:cNvSpPr>
          <p:nvPr>
            <p:ph type="title"/>
          </p:nvPr>
        </p:nvSpPr>
        <p:spPr/>
        <p:txBody>
          <a:bodyPr/>
          <a:lstStyle/>
          <a:p>
            <a:r>
              <a:rPr lang="en-US" b="1" i="0" dirty="0">
                <a:solidFill>
                  <a:srgbClr val="273239"/>
                </a:solidFill>
                <a:effectLst/>
              </a:rPr>
              <a:t>1. Foreground Services</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FE81DE1E-548F-09BB-1351-5CE48A60A35B}"/>
              </a:ext>
            </a:extLst>
          </p:cNvPr>
          <p:cNvSpPr>
            <a:spLocks noGrp="1"/>
          </p:cNvSpPr>
          <p:nvPr>
            <p:ph idx="1"/>
          </p:nvPr>
        </p:nvSpPr>
        <p:spPr>
          <a:xfrm>
            <a:off x="838200" y="1619250"/>
            <a:ext cx="10515600" cy="5238749"/>
          </a:xfrm>
        </p:spPr>
        <p:txBody>
          <a:bodyPr>
            <a:normAutofit fontScale="92500" lnSpcReduction="10000"/>
          </a:bodyPr>
          <a:lstStyle/>
          <a:p>
            <a:pPr algn="just" fontAlgn="base"/>
            <a:r>
              <a:rPr lang="en-US" b="0" i="0" dirty="0">
                <a:solidFill>
                  <a:srgbClr val="273239"/>
                </a:solidFill>
                <a:effectLst/>
              </a:rPr>
              <a:t>Services that notify the user about its ongoing operations are termed as Foreground Services. Users can interact with the service by the notifications provided about the ongoing task. Such as in downloading a file, the user can keep track of the progress in downloading and can also pause and resume the process.</a:t>
            </a:r>
          </a:p>
          <a:p>
            <a:pPr algn="just" fontAlgn="base"/>
            <a:endParaRPr lang="en-US" b="1" dirty="0">
              <a:solidFill>
                <a:srgbClr val="273239"/>
              </a:solidFill>
            </a:endParaRPr>
          </a:p>
          <a:p>
            <a:pPr algn="just" fontAlgn="base"/>
            <a:r>
              <a:rPr lang="en-US" b="1" dirty="0">
                <a:solidFill>
                  <a:srgbClr val="273239"/>
                </a:solidFill>
              </a:rPr>
              <a:t>Example</a:t>
            </a:r>
          </a:p>
          <a:p>
            <a:pPr algn="just" fontAlgn="base"/>
            <a:r>
              <a:rPr lang="en-US" b="0" i="0" dirty="0" err="1">
                <a:solidFill>
                  <a:srgbClr val="273239"/>
                </a:solidFill>
                <a:effectLst/>
              </a:rPr>
              <a:t>Phonecall</a:t>
            </a:r>
            <a:endParaRPr lang="en-US" b="0" i="0" dirty="0">
              <a:solidFill>
                <a:srgbClr val="273239"/>
              </a:solidFill>
              <a:effectLst/>
            </a:endParaRPr>
          </a:p>
          <a:p>
            <a:pPr algn="just" fontAlgn="base"/>
            <a:r>
              <a:rPr lang="en-US" dirty="0">
                <a:solidFill>
                  <a:srgbClr val="273239"/>
                </a:solidFill>
              </a:rPr>
              <a:t>Camera</a:t>
            </a:r>
          </a:p>
          <a:p>
            <a:pPr algn="just" fontAlgn="base"/>
            <a:r>
              <a:rPr lang="en-US" b="0" i="0" dirty="0">
                <a:solidFill>
                  <a:srgbClr val="273239"/>
                </a:solidFill>
                <a:effectLst/>
              </a:rPr>
              <a:t>Location</a:t>
            </a:r>
          </a:p>
          <a:p>
            <a:pPr algn="just" fontAlgn="base"/>
            <a:r>
              <a:rPr lang="en-US" dirty="0">
                <a:solidFill>
                  <a:srgbClr val="273239"/>
                </a:solidFill>
              </a:rPr>
              <a:t>Media</a:t>
            </a:r>
          </a:p>
          <a:p>
            <a:pPr algn="just" fontAlgn="base"/>
            <a:r>
              <a:rPr lang="en-US" b="0" i="0" dirty="0">
                <a:solidFill>
                  <a:srgbClr val="273239"/>
                </a:solidFill>
                <a:effectLst/>
              </a:rPr>
              <a:t>Health</a:t>
            </a:r>
          </a:p>
          <a:p>
            <a:pPr algn="just" fontAlgn="base"/>
            <a:r>
              <a:rPr lang="en-US" dirty="0">
                <a:solidFill>
                  <a:srgbClr val="273239"/>
                </a:solidFill>
              </a:rPr>
              <a:t>Microphone</a:t>
            </a:r>
            <a:endParaRPr lang="en-US" b="0" i="0" dirty="0">
              <a:solidFill>
                <a:srgbClr val="273239"/>
              </a:solidFill>
              <a:effectLst/>
            </a:endParaRPr>
          </a:p>
          <a:p>
            <a:endParaRPr lang="en-US" dirty="0"/>
          </a:p>
        </p:txBody>
      </p:sp>
    </p:spTree>
    <p:extLst>
      <p:ext uri="{BB962C8B-B14F-4D97-AF65-F5344CB8AC3E}">
        <p14:creationId xmlns:p14="http://schemas.microsoft.com/office/powerpoint/2010/main" val="275827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0E24-9178-4C44-8A0D-DFF57F2D1D7E}"/>
              </a:ext>
            </a:extLst>
          </p:cNvPr>
          <p:cNvSpPr>
            <a:spLocks noGrp="1"/>
          </p:cNvSpPr>
          <p:nvPr>
            <p:ph type="title"/>
          </p:nvPr>
        </p:nvSpPr>
        <p:spPr/>
        <p:txBody>
          <a:bodyPr/>
          <a:lstStyle/>
          <a:p>
            <a:r>
              <a:rPr lang="en-US" b="1" i="0" dirty="0">
                <a:solidFill>
                  <a:srgbClr val="273239"/>
                </a:solidFill>
                <a:effectLst/>
                <a:latin typeface="Nunito" pitchFamily="2" charset="0"/>
              </a:rPr>
              <a:t>2. Background Services</a:t>
            </a:r>
            <a:br>
              <a:rPr lang="en-US" dirty="0"/>
            </a:br>
            <a:endParaRPr lang="en-US" dirty="0"/>
          </a:p>
        </p:txBody>
      </p:sp>
      <p:sp>
        <p:nvSpPr>
          <p:cNvPr id="3" name="Content Placeholder 2">
            <a:extLst>
              <a:ext uri="{FF2B5EF4-FFF2-40B4-BE49-F238E27FC236}">
                <a16:creationId xmlns:a16="http://schemas.microsoft.com/office/drawing/2014/main" id="{177DD667-BF99-846E-A0E2-6AD0CC6A4533}"/>
              </a:ext>
            </a:extLst>
          </p:cNvPr>
          <p:cNvSpPr>
            <a:spLocks noGrp="1"/>
          </p:cNvSpPr>
          <p:nvPr>
            <p:ph idx="1"/>
          </p:nvPr>
        </p:nvSpPr>
        <p:spPr/>
        <p:txBody>
          <a:bodyPr/>
          <a:lstStyle/>
          <a:p>
            <a:pPr algn="just"/>
            <a:r>
              <a:rPr lang="en-US" b="0" i="0" dirty="0">
                <a:solidFill>
                  <a:srgbClr val="273239"/>
                </a:solidFill>
                <a:effectLst/>
              </a:rPr>
              <a:t>Background services do not require any user intervention. These services do not notify the user about ongoing background tasks and users also cannot access them. The process like schedule syncing of data or storing of data fall under this service.</a:t>
            </a:r>
            <a:endParaRPr lang="en-US" dirty="0"/>
          </a:p>
        </p:txBody>
      </p:sp>
    </p:spTree>
    <p:extLst>
      <p:ext uri="{BB962C8B-B14F-4D97-AF65-F5344CB8AC3E}">
        <p14:creationId xmlns:p14="http://schemas.microsoft.com/office/powerpoint/2010/main" val="358200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9254-76AD-81FA-5F9F-17540CBCF628}"/>
              </a:ext>
            </a:extLst>
          </p:cNvPr>
          <p:cNvSpPr>
            <a:spLocks noGrp="1"/>
          </p:cNvSpPr>
          <p:nvPr>
            <p:ph type="title"/>
          </p:nvPr>
        </p:nvSpPr>
        <p:spPr/>
        <p:txBody>
          <a:bodyPr/>
          <a:lstStyle/>
          <a:p>
            <a:r>
              <a:rPr lang="en-US" b="1" i="0" dirty="0">
                <a:solidFill>
                  <a:srgbClr val="273239"/>
                </a:solidFill>
                <a:effectLst/>
              </a:rPr>
              <a:t>3. Bound Services</a:t>
            </a:r>
            <a:br>
              <a:rPr lang="en-US" b="0"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5D8866F5-8B88-A7AE-68EE-81CBA6FA2B60}"/>
              </a:ext>
            </a:extLst>
          </p:cNvPr>
          <p:cNvSpPr>
            <a:spLocks noGrp="1"/>
          </p:cNvSpPr>
          <p:nvPr>
            <p:ph idx="1"/>
          </p:nvPr>
        </p:nvSpPr>
        <p:spPr>
          <a:xfrm>
            <a:off x="838200" y="1513840"/>
            <a:ext cx="10515600" cy="4663123"/>
          </a:xfrm>
        </p:spPr>
        <p:txBody>
          <a:bodyPr/>
          <a:lstStyle/>
          <a:p>
            <a:pPr algn="just" fontAlgn="base"/>
            <a:r>
              <a:rPr lang="en-US" b="0" i="0" dirty="0">
                <a:solidFill>
                  <a:srgbClr val="273239"/>
                </a:solidFill>
                <a:effectLst/>
              </a:rPr>
              <a:t>This type of android service allows the components of the application like activity to bound themselves with it. Bound services perform their task as long as any application component is bound to it. More than one component is allowed to bind themselves with a service at a time. In order to bind an application component with a service </a:t>
            </a:r>
            <a:r>
              <a:rPr lang="en-US" b="1" i="0" dirty="0" err="1">
                <a:solidFill>
                  <a:srgbClr val="273239"/>
                </a:solidFill>
                <a:effectLst/>
              </a:rPr>
              <a:t>bindService</a:t>
            </a:r>
            <a:r>
              <a:rPr lang="en-US" b="1" i="0" dirty="0">
                <a:solidFill>
                  <a:srgbClr val="273239"/>
                </a:solidFill>
                <a:effectLst/>
              </a:rPr>
              <a:t>()</a:t>
            </a:r>
            <a:r>
              <a:rPr lang="en-US" b="0" i="0" dirty="0">
                <a:solidFill>
                  <a:srgbClr val="273239"/>
                </a:solidFill>
                <a:effectLst/>
              </a:rPr>
              <a:t> method is used. </a:t>
            </a:r>
          </a:p>
          <a:p>
            <a:endParaRPr lang="en-US" dirty="0"/>
          </a:p>
        </p:txBody>
      </p:sp>
      <p:pic>
        <p:nvPicPr>
          <p:cNvPr id="3074" name="Picture 2" descr="CodingWithMitch.com">
            <a:extLst>
              <a:ext uri="{FF2B5EF4-FFF2-40B4-BE49-F238E27FC236}">
                <a16:creationId xmlns:a16="http://schemas.microsoft.com/office/drawing/2014/main" id="{BA27DFCB-15D4-B9D5-B283-79950B089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6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6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0B1D-BFB1-2985-4CC0-1C04636B53F6}"/>
              </a:ext>
            </a:extLst>
          </p:cNvPr>
          <p:cNvSpPr>
            <a:spLocks noGrp="1"/>
          </p:cNvSpPr>
          <p:nvPr>
            <p:ph type="title"/>
          </p:nvPr>
        </p:nvSpPr>
        <p:spPr>
          <a:xfrm>
            <a:off x="838200" y="192405"/>
            <a:ext cx="10515600" cy="650875"/>
          </a:xfrm>
        </p:spPr>
        <p:txBody>
          <a:bodyPr>
            <a:normAutofit fontScale="90000"/>
          </a:bodyPr>
          <a:lstStyle/>
          <a:p>
            <a:r>
              <a:rPr lang="en-US" b="1" dirty="0"/>
              <a:t>Lifecycle of Android Services</a:t>
            </a:r>
          </a:p>
        </p:txBody>
      </p:sp>
      <p:sp>
        <p:nvSpPr>
          <p:cNvPr id="3" name="Content Placeholder 2">
            <a:extLst>
              <a:ext uri="{FF2B5EF4-FFF2-40B4-BE49-F238E27FC236}">
                <a16:creationId xmlns:a16="http://schemas.microsoft.com/office/drawing/2014/main" id="{C3BF6063-E0B5-8DFF-7C09-0463D96B528B}"/>
              </a:ext>
            </a:extLst>
          </p:cNvPr>
          <p:cNvSpPr>
            <a:spLocks noGrp="1"/>
          </p:cNvSpPr>
          <p:nvPr>
            <p:ph idx="1"/>
          </p:nvPr>
        </p:nvSpPr>
        <p:spPr/>
        <p:txBody>
          <a:bodyPr/>
          <a:lstStyle/>
          <a:p>
            <a:endParaRPr lang="en-US"/>
          </a:p>
        </p:txBody>
      </p:sp>
      <p:pic>
        <p:nvPicPr>
          <p:cNvPr id="2050" name="Picture 2" descr="Services in Android - TechVidvan">
            <a:extLst>
              <a:ext uri="{FF2B5EF4-FFF2-40B4-BE49-F238E27FC236}">
                <a16:creationId xmlns:a16="http://schemas.microsoft.com/office/drawing/2014/main" id="{5BB5AF58-2AEE-C14C-07BC-E57B43BCE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43280"/>
            <a:ext cx="10515600" cy="601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1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5A72-E655-70A3-D184-D3BE51EF779D}"/>
              </a:ext>
            </a:extLst>
          </p:cNvPr>
          <p:cNvSpPr>
            <a:spLocks noGrp="1"/>
          </p:cNvSpPr>
          <p:nvPr>
            <p:ph type="title"/>
          </p:nvPr>
        </p:nvSpPr>
        <p:spPr/>
        <p:txBody>
          <a:bodyPr>
            <a:normAutofit/>
          </a:bodyPr>
          <a:lstStyle/>
          <a:p>
            <a:r>
              <a:rPr lang="en-US" b="1" i="0" dirty="0">
                <a:solidFill>
                  <a:srgbClr val="273239"/>
                </a:solidFill>
                <a:effectLst/>
              </a:rPr>
              <a:t>1. Started Service (Unbounded Service)</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CF263470-EC10-CA4E-B50E-373F3DDD365C}"/>
              </a:ext>
            </a:extLst>
          </p:cNvPr>
          <p:cNvSpPr>
            <a:spLocks noGrp="1"/>
          </p:cNvSpPr>
          <p:nvPr>
            <p:ph idx="1"/>
          </p:nvPr>
        </p:nvSpPr>
        <p:spPr/>
        <p:txBody>
          <a:bodyPr/>
          <a:lstStyle/>
          <a:p>
            <a:pPr algn="just" fontAlgn="base"/>
            <a:r>
              <a:rPr lang="en-US" b="0" i="0" dirty="0">
                <a:solidFill>
                  <a:srgbClr val="273239"/>
                </a:solidFill>
                <a:effectLst/>
              </a:rPr>
              <a:t>By following this path, a service will initiate when an application component calls the </a:t>
            </a:r>
            <a:r>
              <a:rPr lang="en-US" b="1" i="0" dirty="0" err="1">
                <a:solidFill>
                  <a:srgbClr val="273239"/>
                </a:solidFill>
                <a:effectLst/>
              </a:rPr>
              <a:t>startService</a:t>
            </a:r>
            <a:r>
              <a:rPr lang="en-US" b="1" i="0" dirty="0">
                <a:solidFill>
                  <a:srgbClr val="273239"/>
                </a:solidFill>
                <a:effectLst/>
              </a:rPr>
              <a:t>()</a:t>
            </a:r>
            <a:r>
              <a:rPr lang="en-US" b="0" i="0" dirty="0">
                <a:solidFill>
                  <a:srgbClr val="273239"/>
                </a:solidFill>
                <a:effectLst/>
              </a:rPr>
              <a:t> method. Once initiated, the service can run continuously in the background even if the component is destroyed which was responsible for the start of the service. Two option are available to stop the execution of service:</a:t>
            </a:r>
          </a:p>
          <a:p>
            <a:pPr algn="just" fontAlgn="base">
              <a:buFont typeface="Arial" panose="020B0604020202020204" pitchFamily="34" charset="0"/>
              <a:buChar char="•"/>
            </a:pPr>
            <a:r>
              <a:rPr lang="en-US" b="0" i="0" dirty="0">
                <a:solidFill>
                  <a:srgbClr val="273239"/>
                </a:solidFill>
                <a:effectLst/>
              </a:rPr>
              <a:t>By calling </a:t>
            </a:r>
            <a:r>
              <a:rPr lang="en-US" b="1" i="0" dirty="0" err="1">
                <a:solidFill>
                  <a:srgbClr val="273239"/>
                </a:solidFill>
                <a:effectLst/>
              </a:rPr>
              <a:t>stopService</a:t>
            </a:r>
            <a:r>
              <a:rPr lang="en-US" b="1" i="0" dirty="0">
                <a:solidFill>
                  <a:srgbClr val="273239"/>
                </a:solidFill>
                <a:effectLst/>
              </a:rPr>
              <a:t>()</a:t>
            </a:r>
            <a:r>
              <a:rPr lang="en-US" b="0" i="0" dirty="0">
                <a:solidFill>
                  <a:srgbClr val="273239"/>
                </a:solidFill>
                <a:effectLst/>
              </a:rPr>
              <a:t> method,</a:t>
            </a:r>
          </a:p>
          <a:p>
            <a:pPr algn="just" fontAlgn="base">
              <a:buFont typeface="Arial" panose="020B0604020202020204" pitchFamily="34" charset="0"/>
              <a:buChar char="•"/>
            </a:pPr>
            <a:r>
              <a:rPr lang="en-US" b="0" i="0" dirty="0">
                <a:solidFill>
                  <a:srgbClr val="273239"/>
                </a:solidFill>
                <a:effectLst/>
              </a:rPr>
              <a:t>The service can stop itself by using </a:t>
            </a:r>
            <a:r>
              <a:rPr lang="en-US" b="1" i="0" dirty="0" err="1">
                <a:solidFill>
                  <a:srgbClr val="273239"/>
                </a:solidFill>
                <a:effectLst/>
              </a:rPr>
              <a:t>stopSelf</a:t>
            </a:r>
            <a:r>
              <a:rPr lang="en-US" b="1" i="0" dirty="0">
                <a:solidFill>
                  <a:srgbClr val="273239"/>
                </a:solidFill>
                <a:effectLst/>
              </a:rPr>
              <a:t>()</a:t>
            </a:r>
            <a:r>
              <a:rPr lang="en-US" b="0" i="0" dirty="0">
                <a:solidFill>
                  <a:srgbClr val="273239"/>
                </a:solidFill>
                <a:effectLst/>
              </a:rPr>
              <a:t> method.</a:t>
            </a:r>
          </a:p>
          <a:p>
            <a:endParaRPr lang="en-US" dirty="0"/>
          </a:p>
        </p:txBody>
      </p:sp>
    </p:spTree>
    <p:extLst>
      <p:ext uri="{BB962C8B-B14F-4D97-AF65-F5344CB8AC3E}">
        <p14:creationId xmlns:p14="http://schemas.microsoft.com/office/powerpoint/2010/main" val="228278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17DA-3E88-6209-A43D-134899DA289E}"/>
              </a:ext>
            </a:extLst>
          </p:cNvPr>
          <p:cNvSpPr>
            <a:spLocks noGrp="1"/>
          </p:cNvSpPr>
          <p:nvPr>
            <p:ph type="title"/>
          </p:nvPr>
        </p:nvSpPr>
        <p:spPr/>
        <p:txBody>
          <a:bodyPr/>
          <a:lstStyle/>
          <a:p>
            <a:r>
              <a:rPr lang="en-US" b="1" i="0" dirty="0">
                <a:solidFill>
                  <a:srgbClr val="273239"/>
                </a:solidFill>
                <a:effectLst/>
              </a:rPr>
              <a:t>2. Bounded Service</a:t>
            </a:r>
            <a:br>
              <a:rPr lang="en-US" b="1" i="0" dirty="0">
                <a:solidFill>
                  <a:srgbClr val="273239"/>
                </a:solidFill>
                <a:effectLst/>
                <a:latin typeface="Nunito" pitchFamily="2" charset="0"/>
              </a:rPr>
            </a:br>
            <a:endParaRPr lang="en-US" dirty="0"/>
          </a:p>
        </p:txBody>
      </p:sp>
      <p:sp>
        <p:nvSpPr>
          <p:cNvPr id="3" name="Content Placeholder 2">
            <a:extLst>
              <a:ext uri="{FF2B5EF4-FFF2-40B4-BE49-F238E27FC236}">
                <a16:creationId xmlns:a16="http://schemas.microsoft.com/office/drawing/2014/main" id="{BB30B3A5-64C8-973A-354E-13CB0EF62DDB}"/>
              </a:ext>
            </a:extLst>
          </p:cNvPr>
          <p:cNvSpPr>
            <a:spLocks noGrp="1"/>
          </p:cNvSpPr>
          <p:nvPr>
            <p:ph idx="1"/>
          </p:nvPr>
        </p:nvSpPr>
        <p:spPr>
          <a:xfrm>
            <a:off x="771525" y="1253331"/>
            <a:ext cx="10515600" cy="4351338"/>
          </a:xfrm>
        </p:spPr>
        <p:txBody>
          <a:bodyPr/>
          <a:lstStyle/>
          <a:p>
            <a:pPr algn="just"/>
            <a:r>
              <a:rPr lang="en-US" b="0" i="0" dirty="0">
                <a:solidFill>
                  <a:srgbClr val="273239"/>
                </a:solidFill>
                <a:effectLst/>
              </a:rPr>
              <a:t>It can be treated as a server in a client-server interface. By following this path, android application components can send requests to the service and can fetch results. A service is termed as bounded when an application component binds itself with a service by calling </a:t>
            </a:r>
            <a:r>
              <a:rPr lang="en-US" b="1" i="0" dirty="0" err="1">
                <a:solidFill>
                  <a:srgbClr val="273239"/>
                </a:solidFill>
                <a:effectLst/>
              </a:rPr>
              <a:t>bindService</a:t>
            </a:r>
            <a:r>
              <a:rPr lang="en-US" b="1" i="0" dirty="0">
                <a:solidFill>
                  <a:srgbClr val="273239"/>
                </a:solidFill>
                <a:effectLst/>
              </a:rPr>
              <a:t>()</a:t>
            </a:r>
            <a:r>
              <a:rPr lang="en-US" b="0" i="0" dirty="0">
                <a:solidFill>
                  <a:srgbClr val="273239"/>
                </a:solidFill>
                <a:effectLst/>
              </a:rPr>
              <a:t> method. To stop the execution of this service, all the components must unbind themselves from the service by using </a:t>
            </a:r>
            <a:r>
              <a:rPr lang="en-US" b="1" i="0" dirty="0" err="1">
                <a:solidFill>
                  <a:srgbClr val="273239"/>
                </a:solidFill>
                <a:effectLst/>
              </a:rPr>
              <a:t>unbindService</a:t>
            </a:r>
            <a:r>
              <a:rPr lang="en-US" b="1" i="0" dirty="0">
                <a:solidFill>
                  <a:srgbClr val="273239"/>
                </a:solidFill>
                <a:effectLst/>
              </a:rPr>
              <a:t>() </a:t>
            </a:r>
            <a:r>
              <a:rPr lang="en-US" b="0" i="0" dirty="0">
                <a:solidFill>
                  <a:srgbClr val="273239"/>
                </a:solidFill>
                <a:effectLst/>
              </a:rPr>
              <a:t>method</a:t>
            </a:r>
            <a:r>
              <a:rPr lang="en-US" b="0" i="0" dirty="0">
                <a:solidFill>
                  <a:srgbClr val="273239"/>
                </a:solidFill>
                <a:effectLst/>
                <a:latin typeface="Nunito" pitchFamily="2" charset="0"/>
              </a:rPr>
              <a:t>.</a:t>
            </a:r>
            <a:endParaRPr lang="en-US" dirty="0"/>
          </a:p>
        </p:txBody>
      </p:sp>
      <p:pic>
        <p:nvPicPr>
          <p:cNvPr id="1026" name="Picture 2" descr="Services in Android - Part 3, Quick intro to Bound Services - YouTube">
            <a:extLst>
              <a:ext uri="{FF2B5EF4-FFF2-40B4-BE49-F238E27FC236}">
                <a16:creationId xmlns:a16="http://schemas.microsoft.com/office/drawing/2014/main" id="{66664B76-6F8A-3C93-C703-9F392D452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25" y="3798689"/>
            <a:ext cx="5438774" cy="305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52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821</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Nunito</vt:lpstr>
      <vt:lpstr>Office Theme</vt:lpstr>
      <vt:lpstr>Services in Android</vt:lpstr>
      <vt:lpstr>What is Services</vt:lpstr>
      <vt:lpstr>Type of Services</vt:lpstr>
      <vt:lpstr>1. Foreground Services </vt:lpstr>
      <vt:lpstr>2. Background Services </vt:lpstr>
      <vt:lpstr>3. Bound Services </vt:lpstr>
      <vt:lpstr>Lifecycle of Android Services</vt:lpstr>
      <vt:lpstr>1. Started Service (Unbounded Service) </vt:lpstr>
      <vt:lpstr>2. Bounded Service </vt:lpstr>
      <vt:lpstr>Example</vt:lpstr>
      <vt:lpstr>Step 2: Modify strings.xml file </vt:lpstr>
      <vt:lpstr>Step 3: Working with the activity_main.xml file </vt:lpstr>
      <vt:lpstr>Step 4: Creating the custom service class </vt:lpstr>
      <vt:lpstr>PowerPoint Presentation</vt:lpstr>
      <vt:lpstr>PowerPoint Presentation</vt:lpstr>
      <vt:lpstr>PowerPoint Presentation</vt:lpstr>
      <vt:lpstr>Step 5: Working with the MainActivity file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dc:title>
  <dc:creator>Dr. Dinesh Sharma [MU - Jaipur]</dc:creator>
  <cp:lastModifiedBy>Dr. Dinesh Sharma [MU - Jaipur]</cp:lastModifiedBy>
  <cp:revision>16</cp:revision>
  <dcterms:created xsi:type="dcterms:W3CDTF">2024-03-07T14:08:12Z</dcterms:created>
  <dcterms:modified xsi:type="dcterms:W3CDTF">2024-03-18T03:46:17Z</dcterms:modified>
</cp:coreProperties>
</file>